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4" r:id="rId8"/>
    <p:sldId id="262" r:id="rId9"/>
    <p:sldId id="265" r:id="rId10"/>
    <p:sldId id="263" r:id="rId11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H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en-US" dirty="0" smtClean="0"/>
              <a:t>光強度如何影響蜉蝣數量</a:t>
            </a:r>
            <a:endParaRPr lang="zh-HK" altLang="en-US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Y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工作表1!$A$2:$A$4</c:f>
              <c:numCache>
                <c:formatCode>General</c:formatCode>
                <c:ptCount val="3"/>
                <c:pt idx="0">
                  <c:v>100</c:v>
                </c:pt>
                <c:pt idx="1">
                  <c:v>330</c:v>
                </c:pt>
                <c:pt idx="2">
                  <c:v>4030</c:v>
                </c:pt>
              </c:numCache>
            </c:numRef>
          </c:xVal>
          <c:yVal>
            <c:numRef>
              <c:f>工作表1!$B$2:$B$4</c:f>
              <c:numCache>
                <c:formatCode>General</c:formatCode>
                <c:ptCount val="3"/>
                <c:pt idx="0">
                  <c:v>17</c:v>
                </c:pt>
                <c:pt idx="1">
                  <c:v>7</c:v>
                </c:pt>
                <c:pt idx="2">
                  <c:v>11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0537088"/>
        <c:axId val="96710016"/>
      </c:scatterChart>
      <c:valAx>
        <c:axId val="1205370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zh-TW" altLang="en-US" dirty="0" smtClean="0"/>
                  <a:t>光強度</a:t>
                </a:r>
                <a:r>
                  <a:rPr lang="en-US" altLang="zh-TW" dirty="0" smtClean="0"/>
                  <a:t>(LUX)</a:t>
                </a:r>
                <a:endParaRPr lang="zh-HK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6710016"/>
        <c:crosses val="autoZero"/>
        <c:crossBetween val="midCat"/>
      </c:valAx>
      <c:valAx>
        <c:axId val="967100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zh-TW" altLang="en-US" dirty="0" smtClean="0"/>
                  <a:t>蜉蝣數量</a:t>
                </a:r>
                <a:endParaRPr lang="zh-HK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2053708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H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H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en-US" dirty="0" smtClean="0"/>
              <a:t>流速</a:t>
            </a:r>
            <a:r>
              <a:rPr lang="zh-TW" altLang="en-US" dirty="0" smtClean="0"/>
              <a:t>如何影響蜉蝣數量</a:t>
            </a:r>
            <a:endParaRPr lang="zh-HK" altLang="en-US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Y 值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工作表1!$A$2:$A$4</c:f>
              <c:numCache>
                <c:formatCode>General</c:formatCode>
                <c:ptCount val="3"/>
                <c:pt idx="0">
                  <c:v>1.22</c:v>
                </c:pt>
                <c:pt idx="1">
                  <c:v>6.97</c:v>
                </c:pt>
                <c:pt idx="2">
                  <c:v>3.3</c:v>
                </c:pt>
              </c:numCache>
            </c:numRef>
          </c:xVal>
          <c:yVal>
            <c:numRef>
              <c:f>工作表1!$B$2:$B$4</c:f>
              <c:numCache>
                <c:formatCode>General</c:formatCode>
                <c:ptCount val="3"/>
                <c:pt idx="0">
                  <c:v>10</c:v>
                </c:pt>
                <c:pt idx="1">
                  <c:v>19</c:v>
                </c:pt>
                <c:pt idx="2">
                  <c:v>0.8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3761408"/>
        <c:axId val="293762944"/>
      </c:scatterChart>
      <c:valAx>
        <c:axId val="2937614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zh-TW" altLang="en-US" dirty="0" smtClean="0"/>
                  <a:t>流速</a:t>
                </a:r>
                <a:r>
                  <a:rPr lang="en-US" altLang="zh-TW" dirty="0" smtClean="0"/>
                  <a:t>(MS-1)</a:t>
                </a:r>
                <a:endParaRPr lang="zh-HK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93762944"/>
        <c:crosses val="autoZero"/>
        <c:crossBetween val="midCat"/>
      </c:valAx>
      <c:valAx>
        <c:axId val="2937629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zh-TW" altLang="en-US" dirty="0" smtClean="0"/>
                  <a:t>蜉蝣數量</a:t>
                </a:r>
                <a:endParaRPr lang="zh-HK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9376140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HK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H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en-US" dirty="0" smtClean="0"/>
              <a:t>溫度如何影響蜉蝣數量</a:t>
            </a:r>
            <a:endParaRPr lang="zh-HK" altLang="en-US" dirty="0"/>
          </a:p>
        </c:rich>
      </c:tx>
      <c:layout>
        <c:manualLayout>
          <c:xMode val="edge"/>
          <c:yMode val="edge"/>
          <c:x val="0.21239452939987016"/>
          <c:y val="1.4538848059593251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Y 值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工作表1!$A$2:$A$4</c:f>
              <c:numCache>
                <c:formatCode>General</c:formatCode>
                <c:ptCount val="3"/>
                <c:pt idx="0">
                  <c:v>5.92</c:v>
                </c:pt>
                <c:pt idx="1">
                  <c:v>8.7100000000000009</c:v>
                </c:pt>
                <c:pt idx="2">
                  <c:v>4.33</c:v>
                </c:pt>
              </c:numCache>
            </c:numRef>
          </c:xVal>
          <c:yVal>
            <c:numRef>
              <c:f>工作表1!$B$2:$B$4</c:f>
              <c:numCache>
                <c:formatCode>General</c:formatCode>
                <c:ptCount val="3"/>
                <c:pt idx="0">
                  <c:v>8.6199999999999992</c:v>
                </c:pt>
                <c:pt idx="1">
                  <c:v>8.19</c:v>
                </c:pt>
                <c:pt idx="2">
                  <c:v>0.8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8890880"/>
        <c:axId val="106116224"/>
      </c:scatterChart>
      <c:valAx>
        <c:axId val="118890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zh-TW" altLang="en-US" dirty="0" smtClean="0"/>
                  <a:t>溫度</a:t>
                </a:r>
                <a:r>
                  <a:rPr lang="en-US" altLang="zh-TW" dirty="0" smtClean="0"/>
                  <a:t>(C)</a:t>
                </a:r>
                <a:endParaRPr lang="zh-HK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6116224"/>
        <c:crosses val="autoZero"/>
        <c:crossBetween val="midCat"/>
      </c:valAx>
      <c:valAx>
        <c:axId val="1061162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zh-TW" altLang="en-US" dirty="0" smtClean="0"/>
                  <a:t>蜉蝣數量</a:t>
                </a:r>
                <a:endParaRPr lang="zh-HK" alt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889088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HK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AA866B6-C95A-43A9-8B84-94077CA99413}" type="datetimeFigureOut">
              <a:rPr lang="zh-HK" altLang="en-US" smtClean="0"/>
              <a:t>20/3/2017</a:t>
            </a:fld>
            <a:endParaRPr lang="zh-HK" alt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13BC1C6-C85D-4650-AEE3-C8BA31796502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66B6-C95A-43A9-8B84-94077CA99413}" type="datetimeFigureOut">
              <a:rPr lang="zh-HK" altLang="en-US" smtClean="0"/>
              <a:t>20/3/2017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1C6-C85D-4650-AEE3-C8BA3179650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66B6-C95A-43A9-8B84-94077CA99413}" type="datetimeFigureOut">
              <a:rPr lang="zh-HK" altLang="en-US" smtClean="0"/>
              <a:t>20/3/2017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1C6-C85D-4650-AEE3-C8BA3179650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66B6-C95A-43A9-8B84-94077CA99413}" type="datetimeFigureOut">
              <a:rPr lang="zh-HK" altLang="en-US" smtClean="0"/>
              <a:t>20/3/2017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1C6-C85D-4650-AEE3-C8BA3179650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66B6-C95A-43A9-8B84-94077CA99413}" type="datetimeFigureOut">
              <a:rPr lang="zh-HK" altLang="en-US" smtClean="0"/>
              <a:t>20/3/2017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1C6-C85D-4650-AEE3-C8BA3179650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66B6-C95A-43A9-8B84-94077CA99413}" type="datetimeFigureOut">
              <a:rPr lang="zh-HK" altLang="en-US" smtClean="0"/>
              <a:t>20/3/2017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1C6-C85D-4650-AEE3-C8BA31796502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66B6-C95A-43A9-8B84-94077CA99413}" type="datetimeFigureOut">
              <a:rPr lang="zh-HK" altLang="en-US" smtClean="0"/>
              <a:t>20/3/2017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1C6-C85D-4650-AEE3-C8BA3179650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66B6-C95A-43A9-8B84-94077CA99413}" type="datetimeFigureOut">
              <a:rPr lang="zh-HK" altLang="en-US" smtClean="0"/>
              <a:t>20/3/2017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1C6-C85D-4650-AEE3-C8BA3179650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66B6-C95A-43A9-8B84-94077CA99413}" type="datetimeFigureOut">
              <a:rPr lang="zh-HK" altLang="en-US" smtClean="0"/>
              <a:t>20/3/2017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1C6-C85D-4650-AEE3-C8BA3179650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66B6-C95A-43A9-8B84-94077CA99413}" type="datetimeFigureOut">
              <a:rPr lang="zh-HK" altLang="en-US" smtClean="0"/>
              <a:t>20/3/2017</a:t>
            </a:fld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1C6-C85D-4650-AEE3-C8BA31796502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zh-HK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66B6-C95A-43A9-8B84-94077CA99413}" type="datetimeFigureOut">
              <a:rPr lang="zh-HK" altLang="en-US" smtClean="0"/>
              <a:t>20/3/2017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1C6-C85D-4650-AEE3-C8BA3179650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AA866B6-C95A-43A9-8B84-94077CA99413}" type="datetimeFigureOut">
              <a:rPr lang="zh-HK" altLang="en-US" smtClean="0"/>
              <a:t>20/3/2017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13BC1C6-C85D-4650-AEE3-C8BA3179650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2895600"/>
            <a:ext cx="6705600" cy="14478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明愛陳震夏郊野學園</a:t>
            </a: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r>
              <a:rPr lang="zh-TW" altLang="en-US" dirty="0" smtClean="0">
                <a:solidFill>
                  <a:srgbClr val="FF0000"/>
                </a:solidFill>
              </a:rPr>
              <a:t>淡水溪流生境研習</a:t>
            </a:r>
            <a:endParaRPr lang="zh-HK" altLang="en-US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90650" y="4724400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學校名稱</a:t>
            </a:r>
            <a:r>
              <a:rPr lang="en-US" altLang="zh-TW" dirty="0" smtClean="0"/>
              <a:t>:</a:t>
            </a:r>
            <a:r>
              <a:rPr lang="zh-TW" altLang="en-US" dirty="0" smtClean="0"/>
              <a:t>伯裘書院</a:t>
            </a:r>
            <a:endParaRPr lang="en-US" altLang="zh-TW" dirty="0" smtClean="0"/>
          </a:p>
          <a:p>
            <a:r>
              <a:rPr lang="zh-TW" altLang="en-US" dirty="0" smtClean="0"/>
              <a:t>第二組</a:t>
            </a:r>
            <a:endParaRPr lang="en-US" altLang="zh-TW" dirty="0" smtClean="0"/>
          </a:p>
          <a:p>
            <a:r>
              <a:rPr lang="zh-TW" altLang="en-US" dirty="0" smtClean="0"/>
              <a:t>組員</a:t>
            </a:r>
            <a:r>
              <a:rPr lang="en-US" altLang="zh-TW" dirty="0" smtClean="0"/>
              <a:t>:</a:t>
            </a:r>
            <a:r>
              <a:rPr lang="zh-TW" altLang="en-US" dirty="0" smtClean="0"/>
              <a:t>譚志謙</a:t>
            </a:r>
            <a:r>
              <a:rPr lang="en-US" altLang="zh-TW" dirty="0" smtClean="0"/>
              <a:t>,</a:t>
            </a:r>
            <a:r>
              <a:rPr lang="zh-TW" altLang="en-US" dirty="0" smtClean="0"/>
              <a:t>蔡卓言</a:t>
            </a:r>
            <a:r>
              <a:rPr lang="en-US" altLang="zh-TW" dirty="0" smtClean="0"/>
              <a:t>,</a:t>
            </a:r>
          </a:p>
          <a:p>
            <a:r>
              <a:rPr lang="zh-TW" altLang="en-US" dirty="0" smtClean="0"/>
              <a:t>麥嘉男</a:t>
            </a:r>
            <a:r>
              <a:rPr lang="en-US" altLang="zh-TW" dirty="0" smtClean="0"/>
              <a:t>,</a:t>
            </a:r>
            <a:r>
              <a:rPr lang="zh-TW" altLang="en-US" dirty="0" smtClean="0"/>
              <a:t>陳鎧因</a:t>
            </a:r>
            <a:r>
              <a:rPr lang="en-US" altLang="zh-TW" dirty="0" smtClean="0"/>
              <a:t>,</a:t>
            </a:r>
            <a:r>
              <a:rPr lang="zh-TW" altLang="en-US" dirty="0" smtClean="0"/>
              <a:t>呂浩暉</a:t>
            </a:r>
            <a:r>
              <a:rPr lang="en-US" altLang="zh-TW" dirty="0" smtClean="0"/>
              <a:t>.</a:t>
            </a:r>
          </a:p>
          <a:p>
            <a:r>
              <a:rPr lang="zh-TW" altLang="en-US" dirty="0" smtClean="0"/>
              <a:t>組長</a:t>
            </a:r>
            <a:r>
              <a:rPr lang="en-US" altLang="zh-TW" dirty="0" smtClean="0"/>
              <a:t>:</a:t>
            </a:r>
            <a:r>
              <a:rPr lang="zh-TW" altLang="en-US" dirty="0" smtClean="0"/>
              <a:t>高子樂</a:t>
            </a:r>
            <a:endParaRPr lang="en-US" altLang="zh-TW" dirty="0" smtClean="0"/>
          </a:p>
          <a:p>
            <a:endParaRPr lang="zh-HK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371600" y="8382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/>
              <a:t>               天氣狀況</a:t>
            </a:r>
            <a:r>
              <a:rPr lang="en-US" altLang="zh-TW" sz="3600" dirty="0" smtClean="0"/>
              <a:t>:</a:t>
            </a:r>
            <a:r>
              <a:rPr lang="zh-TW" altLang="en-US" sz="3600" dirty="0" smtClean="0"/>
              <a:t>晴朗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934122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88456360"/>
              </p:ext>
            </p:extLst>
          </p:nvPr>
        </p:nvGraphicFramePr>
        <p:xfrm>
          <a:off x="1042988" y="2312988"/>
          <a:ext cx="7339012" cy="3494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226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696200" cy="609600"/>
          </a:xfrm>
        </p:spPr>
        <p:txBody>
          <a:bodyPr>
            <a:noAutofit/>
          </a:bodyPr>
          <a:lstStyle/>
          <a:p>
            <a:r>
              <a:rPr lang="zh-TW" altLang="en-US" sz="1800" dirty="0" smtClean="0"/>
              <a:t>考察日期</a:t>
            </a:r>
            <a:r>
              <a:rPr lang="en-US" altLang="zh-TW" sz="1800" dirty="0" smtClean="0"/>
              <a:t>:21-3-2017</a:t>
            </a:r>
            <a:endParaRPr lang="zh-HK" altLang="en-US" sz="1800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240705"/>
              </p:ext>
            </p:extLst>
          </p:nvPr>
        </p:nvGraphicFramePr>
        <p:xfrm>
          <a:off x="1042988" y="2324100"/>
          <a:ext cx="67770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8519"/>
                <a:gridCol w="3388519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第一部分</a:t>
                      </a:r>
                      <a:endParaRPr lang="zh-HK" altLang="en-US" dirty="0"/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非生物因素的量度</a:t>
                      </a:r>
                      <a:endParaRPr lang="zh-HK" altLang="en-US" dirty="0"/>
                    </a:p>
                  </a:txBody>
                  <a:tcPr marL="75300" marR="753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基質類別</a:t>
                      </a:r>
                      <a:endParaRPr lang="zh-HK" altLang="en-US" dirty="0"/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泥</a:t>
                      </a:r>
                      <a:endParaRPr lang="en-US" altLang="zh-TW" dirty="0" smtClean="0"/>
                    </a:p>
                  </a:txBody>
                  <a:tcPr marL="75300" marR="753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基質分佈</a:t>
                      </a:r>
                      <a:endParaRPr lang="zh-HK" altLang="en-US" dirty="0"/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同質</a:t>
                      </a:r>
                      <a:endParaRPr lang="zh-HK" altLang="en-US" dirty="0"/>
                    </a:p>
                  </a:txBody>
                  <a:tcPr marL="75300" marR="753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水顏色</a:t>
                      </a:r>
                      <a:endParaRPr lang="zh-HK" altLang="en-US" dirty="0"/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混濁</a:t>
                      </a:r>
                      <a:endParaRPr lang="zh-HK" altLang="en-US" dirty="0"/>
                    </a:p>
                  </a:txBody>
                  <a:tcPr marL="75300" marR="753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氣味</a:t>
                      </a:r>
                      <a:endParaRPr lang="zh-HK" altLang="en-US" dirty="0"/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惡臭</a:t>
                      </a:r>
                      <a:endParaRPr lang="en-US" altLang="zh-TW" dirty="0" smtClean="0"/>
                    </a:p>
                  </a:txBody>
                  <a:tcPr marL="75300" marR="753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89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8142298"/>
              </p:ext>
            </p:extLst>
          </p:nvPr>
        </p:nvGraphicFramePr>
        <p:xfrm>
          <a:off x="0" y="-19050"/>
          <a:ext cx="4495801" cy="832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687"/>
                <a:gridCol w="523687"/>
                <a:gridCol w="523687"/>
                <a:gridCol w="523687"/>
                <a:gridCol w="523687"/>
                <a:gridCol w="563209"/>
                <a:gridCol w="1314157"/>
              </a:tblGrid>
              <a:tr h="1263535">
                <a:tc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光度</a:t>
                      </a:r>
                      <a:r>
                        <a:rPr lang="en-US" altLang="zh-TW" dirty="0" smtClean="0"/>
                        <a:t>(LUX)</a:t>
                      </a:r>
                    </a:p>
                    <a:p>
                      <a:r>
                        <a:rPr lang="zh-TW" altLang="en-US" dirty="0" smtClean="0"/>
                        <a:t>水面上</a:t>
                      </a:r>
                      <a:r>
                        <a:rPr lang="en-US" altLang="zh-TW" dirty="0" smtClean="0"/>
                        <a:t>(S)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水下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10CM(B)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透光率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(%)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水深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(M)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乒乓球漂流時間</a:t>
                      </a:r>
                      <a:r>
                        <a:rPr lang="en-US" altLang="zh-TW" dirty="0" smtClean="0"/>
                        <a:t>(S)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流速</a:t>
                      </a:r>
                      <a:r>
                        <a:rPr lang="en-US" altLang="zh-TW" dirty="0" smtClean="0"/>
                        <a:t>/</a:t>
                      </a:r>
                      <a:r>
                        <a:rPr lang="zh-TW" altLang="en-US" dirty="0" smtClean="0"/>
                        <a:t>溫度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(MS-1)/(C)</a:t>
                      </a:r>
                      <a:endParaRPr lang="zh-HK" altLang="en-US" dirty="0"/>
                    </a:p>
                  </a:txBody>
                  <a:tcPr marL="44873" marR="44873"/>
                </a:tc>
              </a:tr>
              <a:tr h="789709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取樣地點</a:t>
                      </a:r>
                      <a:r>
                        <a:rPr lang="en-US" altLang="zh-TW" dirty="0" smtClean="0"/>
                        <a:t>1#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4030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8.9CM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5.92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0,125M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r>
                        <a:rPr lang="zh-TW" altLang="en-US" dirty="0" smtClean="0"/>
                        <a:t>秒</a:t>
                      </a:r>
                      <a:r>
                        <a:rPr lang="en-US" altLang="zh-TW" dirty="0" smtClean="0"/>
                        <a:t>22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</a:t>
                      </a:r>
                      <a:r>
                        <a:rPr lang="zh-TW" altLang="en-US" dirty="0" smtClean="0"/>
                        <a:t>秒</a:t>
                      </a:r>
                      <a:r>
                        <a:rPr lang="en-US" altLang="zh-TW" dirty="0" smtClean="0"/>
                        <a:t>/8.62</a:t>
                      </a:r>
                      <a:endParaRPr lang="zh-HK" altLang="en-US" dirty="0"/>
                    </a:p>
                  </a:txBody>
                  <a:tcPr marL="44873" marR="44873"/>
                </a:tc>
              </a:tr>
              <a:tr h="789709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取樣地點</a:t>
                      </a:r>
                      <a:r>
                        <a:rPr lang="en-US" altLang="zh-TW" dirty="0" smtClean="0"/>
                        <a:t>2#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100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14.5CM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8.71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0.130m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r>
                        <a:rPr lang="zh-TW" altLang="en-US" dirty="0" smtClean="0"/>
                        <a:t>秒</a:t>
                      </a:r>
                      <a:r>
                        <a:rPr lang="en-US" altLang="zh-TW" dirty="0" smtClean="0"/>
                        <a:t>97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19</a:t>
                      </a:r>
                      <a:r>
                        <a:rPr lang="zh-TW" altLang="en-US" dirty="0" smtClean="0"/>
                        <a:t>秒</a:t>
                      </a:r>
                      <a:r>
                        <a:rPr lang="en-US" altLang="zh-TW" dirty="0" smtClean="0"/>
                        <a:t>/8.19</a:t>
                      </a:r>
                      <a:endParaRPr lang="zh-HK" altLang="en-US" dirty="0"/>
                    </a:p>
                  </a:txBody>
                  <a:tcPr marL="44873" marR="44873"/>
                </a:tc>
              </a:tr>
              <a:tr h="789709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取樣地點</a:t>
                      </a:r>
                      <a:r>
                        <a:rPr lang="en-US" altLang="zh-TW" dirty="0" smtClean="0"/>
                        <a:t>3#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333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15CM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4.33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0.112m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r>
                        <a:rPr lang="zh-TW" altLang="en-US" dirty="0" smtClean="0"/>
                        <a:t>秒</a:t>
                      </a:r>
                      <a:r>
                        <a:rPr lang="en-US" altLang="zh-TW" dirty="0" smtClean="0"/>
                        <a:t>3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</a:t>
                      </a:r>
                      <a:r>
                        <a:rPr lang="zh-TW" altLang="en-US" dirty="0" smtClean="0"/>
                        <a:t>秒</a:t>
                      </a:r>
                      <a:r>
                        <a:rPr lang="en-US" altLang="zh-TW" dirty="0" smtClean="0"/>
                        <a:t>/1.03</a:t>
                      </a:r>
                      <a:endParaRPr lang="zh-HK" altLang="en-US" dirty="0"/>
                    </a:p>
                  </a:txBody>
                  <a:tcPr marL="44873" marR="44873"/>
                </a:tc>
              </a:tr>
              <a:tr h="320271">
                <a:tc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zh-HK" alt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zh-HK" alt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 marL="44873" marR="44873"/>
                </a:tc>
              </a:tr>
              <a:tr h="55279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陷阱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110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4.5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3.22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0.112m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8</a:t>
                      </a:r>
                      <a:r>
                        <a:rPr lang="zh-TW" altLang="en-US" dirty="0" smtClean="0"/>
                        <a:t>秒</a:t>
                      </a:r>
                      <a:r>
                        <a:rPr lang="en-US" altLang="zh-TW" dirty="0" smtClean="0"/>
                        <a:t>5</a:t>
                      </a:r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13</a:t>
                      </a:r>
                      <a:r>
                        <a:rPr lang="zh-TW" altLang="en-US" dirty="0" smtClean="0"/>
                        <a:t>秒</a:t>
                      </a:r>
                      <a:r>
                        <a:rPr lang="en-US" altLang="zh-TW" dirty="0" smtClean="0"/>
                        <a:t>/2.31</a:t>
                      </a:r>
                      <a:endParaRPr lang="zh-HK" altLang="en-US" dirty="0"/>
                    </a:p>
                  </a:txBody>
                  <a:tcPr marL="44873" marR="44873"/>
                </a:tc>
              </a:tr>
              <a:tr h="320271">
                <a:tc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zh-HK" alt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zh-HK" alt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zh-HK" alt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zh-HK" altLang="en-US" dirty="0"/>
                    </a:p>
                  </a:txBody>
                  <a:tcPr marL="44873" marR="44873"/>
                </a:tc>
              </a:tr>
            </a:tbl>
          </a:graphicData>
        </a:graphic>
      </p:graphicFrame>
      <p:graphicFrame>
        <p:nvGraphicFramePr>
          <p:cNvPr id="10" name="內容版面配置區 9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59815561"/>
              </p:ext>
            </p:extLst>
          </p:nvPr>
        </p:nvGraphicFramePr>
        <p:xfrm>
          <a:off x="4572000" y="4876800"/>
          <a:ext cx="4038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河道最闊處</a:t>
                      </a:r>
                      <a:r>
                        <a:rPr lang="en-US" altLang="zh-TW" dirty="0" smtClean="0"/>
                        <a:t>(M)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</a:t>
                      </a:r>
                      <a:endParaRPr lang="zh-HK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河道最窄處</a:t>
                      </a:r>
                      <a:r>
                        <a:rPr lang="en-US" altLang="zh-TW" dirty="0" smtClean="0"/>
                        <a:t>(M)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HK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PH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10.1</a:t>
                      </a:r>
                      <a:endParaRPr lang="zh-HK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溶氧量</a:t>
                      </a:r>
                      <a:r>
                        <a:rPr lang="en-US" altLang="zh-TW" dirty="0" smtClean="0"/>
                        <a:t>(PPM)</a:t>
                      </a:r>
                      <a:endParaRPr lang="zh-HK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24.6</a:t>
                      </a:r>
                      <a:endParaRPr lang="zh-HK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88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第二部</a:t>
            </a:r>
            <a:r>
              <a:rPr lang="en-US" altLang="zh-TW" dirty="0" smtClean="0"/>
              <a:t>-</a:t>
            </a:r>
            <a:r>
              <a:rPr lang="zh-TW" altLang="en-US" dirty="0" smtClean="0"/>
              <a:t>生物因素的量度</a:t>
            </a:r>
            <a:endParaRPr lang="zh-HK" altLang="en-US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96089997"/>
              </p:ext>
            </p:extLst>
          </p:nvPr>
        </p:nvGraphicFramePr>
        <p:xfrm>
          <a:off x="1042988" y="2312988"/>
          <a:ext cx="341947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895"/>
                <a:gridCol w="683895"/>
                <a:gridCol w="683895"/>
                <a:gridCol w="683895"/>
                <a:gridCol w="6838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Specie</a:t>
                      </a:r>
                      <a:r>
                        <a:rPr lang="en-US" altLang="zh-TW" baseline="0" dirty="0" err="1" smtClean="0"/>
                        <a:t>Name</a:t>
                      </a:r>
                      <a:endParaRPr lang="zh-HK" altLang="en-US" dirty="0"/>
                    </a:p>
                  </a:txBody>
                  <a:tcPr marL="77422" marR="77422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Q1</a:t>
                      </a:r>
                      <a:endParaRPr lang="zh-HK" altLang="en-US" dirty="0"/>
                    </a:p>
                  </a:txBody>
                  <a:tcPr marL="77422" marR="77422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Q2</a:t>
                      </a:r>
                      <a:endParaRPr lang="zh-HK" altLang="en-US" dirty="0"/>
                    </a:p>
                  </a:txBody>
                  <a:tcPr marL="77422" marR="77422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Q3</a:t>
                      </a:r>
                      <a:endParaRPr lang="zh-HK" altLang="en-US" dirty="0"/>
                    </a:p>
                  </a:txBody>
                  <a:tcPr marL="77422" marR="77422"/>
                </a:tc>
                <a:tc>
                  <a:txBody>
                    <a:bodyPr/>
                    <a:lstStyle/>
                    <a:p>
                      <a:r>
                        <a:rPr lang="en-US" altLang="zh-HK" dirty="0" smtClean="0"/>
                        <a:t>T#</a:t>
                      </a:r>
                      <a:endParaRPr lang="zh-HK" altLang="en-US" dirty="0"/>
                    </a:p>
                  </a:txBody>
                  <a:tcPr marL="77422" marR="7742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蜉蝣若蟲</a:t>
                      </a:r>
                      <a:endParaRPr lang="zh-HK" altLang="en-US" dirty="0"/>
                    </a:p>
                  </a:txBody>
                  <a:tcPr marL="77422" marR="77422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</a:t>
                      </a:r>
                      <a:endParaRPr lang="zh-HK" altLang="en-US" dirty="0"/>
                    </a:p>
                  </a:txBody>
                  <a:tcPr marL="77422" marR="77422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17</a:t>
                      </a:r>
                      <a:endParaRPr lang="zh-HK" altLang="en-US" dirty="0"/>
                    </a:p>
                  </a:txBody>
                  <a:tcPr marL="77422" marR="77422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HK" altLang="en-US" dirty="0"/>
                    </a:p>
                  </a:txBody>
                  <a:tcPr marL="77422" marR="77422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HK" altLang="en-US" dirty="0"/>
                    </a:p>
                  </a:txBody>
                  <a:tcPr marL="77422" marR="77422"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52422">
            <a:off x="4335945" y="3489140"/>
            <a:ext cx="2693591" cy="2017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510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5306" y="685800"/>
            <a:ext cx="7024744" cy="1143000"/>
          </a:xfrm>
        </p:spPr>
        <p:txBody>
          <a:bodyPr/>
          <a:lstStyle/>
          <a:p>
            <a:r>
              <a:rPr lang="zh-TW" altLang="en-US" dirty="0" smtClean="0"/>
              <a:t>蜉蝣若蟲</a:t>
            </a:r>
            <a:endParaRPr lang="zh-HK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914400" y="4953000"/>
            <a:ext cx="708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幼期中牠們吃水生植物和澡類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秋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冬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兩季有些種類以底碎屑為食</a:t>
            </a:r>
            <a:r>
              <a:rPr lang="en-US" altLang="zh-TW" sz="2400" dirty="0" smtClean="0"/>
              <a:t>.</a:t>
            </a:r>
          </a:p>
          <a:p>
            <a:r>
              <a:rPr lang="zh-TW" altLang="en-US" sz="2400" dirty="0" smtClean="0"/>
              <a:t>成年中絕食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因為命短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一般只活幾小時至數天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所以有朝生暮死的說法</a:t>
            </a:r>
            <a:r>
              <a:rPr lang="en-US" altLang="zh-TW" dirty="0" smtClean="0"/>
              <a:t>.</a:t>
            </a:r>
            <a:endParaRPr lang="zh-HK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752600" y="18288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牠們是動物界別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牠們生活在河溪石頭的地方</a:t>
            </a:r>
            <a:r>
              <a:rPr lang="en-US" altLang="zh-TW" sz="2400" dirty="0" smtClean="0"/>
              <a:t>.</a:t>
            </a:r>
            <a:endParaRPr lang="zh-HK" altLang="en-US" sz="24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1447800" y="3048000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牠們有三條尾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有</a:t>
            </a:r>
            <a:r>
              <a:rPr lang="en-US" altLang="zh-TW" sz="2400" dirty="0" smtClean="0"/>
              <a:t>2</a:t>
            </a:r>
            <a:r>
              <a:rPr lang="zh-TW" altLang="en-US" sz="2400" dirty="0" smtClean="0"/>
              <a:t>條觸角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牠們的鰓有規律地由前向後運動而整體呈現波動性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能有效地使水在洞穴中流動</a:t>
            </a:r>
            <a:r>
              <a:rPr lang="en-US" altLang="zh-TW" sz="2400" dirty="0"/>
              <a:t>.</a:t>
            </a:r>
            <a:endParaRPr lang="zh-HK" alt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600629"/>
            <a:ext cx="1887384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390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表</a:t>
            </a:r>
            <a:r>
              <a:rPr lang="en-US" altLang="zh-TW" dirty="0" smtClean="0"/>
              <a:t>4-</a:t>
            </a:r>
            <a:r>
              <a:rPr lang="zh-TW" altLang="en-US" dirty="0" smtClean="0"/>
              <a:t>水質測試</a:t>
            </a:r>
            <a:endParaRPr lang="zh-HK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49255788"/>
              </p:ext>
            </p:extLst>
          </p:nvPr>
        </p:nvGraphicFramePr>
        <p:xfrm>
          <a:off x="4343400" y="1600200"/>
          <a:ext cx="341947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738"/>
                <a:gridCol w="1709738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總懸浮物</a:t>
                      </a:r>
                      <a:endParaRPr lang="en-US" altLang="zh-TW" dirty="0" smtClean="0"/>
                    </a:p>
                    <a:p>
                      <a:r>
                        <a:rPr lang="en-US" altLang="zh-TW" dirty="0" smtClean="0"/>
                        <a:t>(MG/L</a:t>
                      </a:r>
                      <a:r>
                        <a:rPr lang="en-US" altLang="zh-TW" baseline="0" dirty="0" smtClean="0"/>
                        <a:t> or ppm)</a:t>
                      </a:r>
                      <a:endParaRPr lang="zh-HK" altLang="en-US" dirty="0"/>
                    </a:p>
                  </a:txBody>
                  <a:tcPr marL="77422" marR="77422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120MG/L</a:t>
                      </a:r>
                      <a:endParaRPr lang="zh-HK" altLang="en-US" dirty="0"/>
                    </a:p>
                  </a:txBody>
                  <a:tcPr marL="77422" marR="7742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含鹽量</a:t>
                      </a:r>
                      <a:endParaRPr lang="en-US" altLang="zh-TW" dirty="0" smtClean="0"/>
                    </a:p>
                    <a:p>
                      <a:r>
                        <a:rPr lang="en-US" altLang="zh-HK" dirty="0" smtClean="0"/>
                        <a:t>(G/100G)</a:t>
                      </a:r>
                      <a:endParaRPr lang="zh-HK" altLang="en-US" dirty="0"/>
                    </a:p>
                  </a:txBody>
                  <a:tcPr marL="77422" marR="77422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HK" altLang="en-US" dirty="0"/>
                    </a:p>
                  </a:txBody>
                  <a:tcPr marL="77422" marR="7742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氨含量</a:t>
                      </a:r>
                      <a:r>
                        <a:rPr lang="en-US" altLang="zh-TW" dirty="0" smtClean="0"/>
                        <a:t>NH4+</a:t>
                      </a:r>
                    </a:p>
                    <a:p>
                      <a:r>
                        <a:rPr lang="en-US" altLang="zh-HK" dirty="0" smtClean="0"/>
                        <a:t>(ppm)</a:t>
                      </a:r>
                      <a:endParaRPr lang="zh-HK" altLang="en-US" dirty="0"/>
                    </a:p>
                  </a:txBody>
                  <a:tcPr marL="77422" marR="77422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0.2</a:t>
                      </a:r>
                      <a:endParaRPr lang="zh-HK" altLang="en-US" dirty="0"/>
                    </a:p>
                  </a:txBody>
                  <a:tcPr marL="77422" marR="7742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磷酸鹽含量</a:t>
                      </a:r>
                      <a:r>
                        <a:rPr lang="en-US" altLang="zh-TW" dirty="0" smtClean="0"/>
                        <a:t>PO4 3-</a:t>
                      </a:r>
                    </a:p>
                    <a:p>
                      <a:r>
                        <a:rPr lang="en-US" altLang="zh-HK" dirty="0" smtClean="0"/>
                        <a:t>(ppm)</a:t>
                      </a:r>
                      <a:endParaRPr lang="zh-HK" altLang="en-US" dirty="0"/>
                    </a:p>
                  </a:txBody>
                  <a:tcPr marL="77422" marR="77422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HK" altLang="en-US" dirty="0"/>
                    </a:p>
                  </a:txBody>
                  <a:tcPr marL="77422" marR="7742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化學需氧量</a:t>
                      </a:r>
                      <a:r>
                        <a:rPr lang="en-US" altLang="zh-TW" dirty="0" smtClean="0"/>
                        <a:t>COD</a:t>
                      </a:r>
                    </a:p>
                    <a:p>
                      <a:r>
                        <a:rPr lang="en-US" altLang="zh-HK" dirty="0" smtClean="0"/>
                        <a:t>(ppm)</a:t>
                      </a:r>
                      <a:endParaRPr lang="zh-HK" altLang="en-US" dirty="0"/>
                    </a:p>
                  </a:txBody>
                  <a:tcPr marL="77422" marR="77422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大約</a:t>
                      </a:r>
                      <a:r>
                        <a:rPr lang="en-US" altLang="zh-TW" dirty="0" smtClean="0"/>
                        <a:t>7</a:t>
                      </a:r>
                      <a:endParaRPr lang="zh-HK" altLang="en-US" dirty="0"/>
                    </a:p>
                  </a:txBody>
                  <a:tcPr marL="77422" marR="7742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大腸桿菌測試</a:t>
                      </a:r>
                      <a:endParaRPr lang="en-US" altLang="zh-TW" dirty="0" smtClean="0"/>
                    </a:p>
                    <a:p>
                      <a:r>
                        <a:rPr lang="en-US" altLang="zh-HK" dirty="0" smtClean="0"/>
                        <a:t>(</a:t>
                      </a:r>
                      <a:r>
                        <a:rPr lang="en-US" altLang="zh-HK" dirty="0" err="1" smtClean="0"/>
                        <a:t>cfu</a:t>
                      </a:r>
                      <a:r>
                        <a:rPr lang="en-US" altLang="zh-HK" dirty="0" smtClean="0"/>
                        <a:t>/100ml)</a:t>
                      </a:r>
                      <a:endParaRPr lang="zh-HK" altLang="en-US" dirty="0"/>
                    </a:p>
                  </a:txBody>
                  <a:tcPr marL="77422" marR="77422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100</a:t>
                      </a:r>
                      <a:endParaRPr lang="zh-HK" altLang="en-US" dirty="0"/>
                    </a:p>
                  </a:txBody>
                  <a:tcPr marL="77422" marR="77422"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133600"/>
            <a:ext cx="36957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517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7924800" cy="577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893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55893494"/>
              </p:ext>
            </p:extLst>
          </p:nvPr>
        </p:nvGraphicFramePr>
        <p:xfrm>
          <a:off x="1042988" y="838200"/>
          <a:ext cx="7034212" cy="4968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313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內容版面配置區 7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728586828"/>
              </p:ext>
            </p:extLst>
          </p:nvPr>
        </p:nvGraphicFramePr>
        <p:xfrm>
          <a:off x="1066801" y="990600"/>
          <a:ext cx="6997700" cy="4816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212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奧斯丁">
  <a:themeElements>
    <a:clrScheme name="奧斯丁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奧斯丁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奧斯丁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1110</TotalTime>
  <Words>396</Words>
  <Application>Microsoft Office PowerPoint</Application>
  <PresentationFormat>如螢幕大小 (4:3)</PresentationFormat>
  <Paragraphs>109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奧斯丁</vt:lpstr>
      <vt:lpstr>明愛陳震夏郊野學園 淡水溪流生境研習</vt:lpstr>
      <vt:lpstr>考察日期:21-3-2017</vt:lpstr>
      <vt:lpstr>PowerPoint 簡報</vt:lpstr>
      <vt:lpstr>第二部-生物因素的量度</vt:lpstr>
      <vt:lpstr>蜉蝣若蟲</vt:lpstr>
      <vt:lpstr>表4-水質測試</vt:lpstr>
      <vt:lpstr>PowerPoint 簡報</vt:lpstr>
      <vt:lpstr>PowerPoint 簡報</vt:lpstr>
      <vt:lpstr>PowerPoint 簡報</vt:lpstr>
      <vt:lpstr>PowerPoint 簡報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明愛陳震夏郊野學園 淡水溪流生境研習</dc:title>
  <dc:creator>student</dc:creator>
  <cp:lastModifiedBy>student</cp:lastModifiedBy>
  <cp:revision>29</cp:revision>
  <dcterms:created xsi:type="dcterms:W3CDTF">2017-03-20T11:19:22Z</dcterms:created>
  <dcterms:modified xsi:type="dcterms:W3CDTF">2017-03-21T05:50:15Z</dcterms:modified>
</cp:coreProperties>
</file>