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9939338" cy="68056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F05B5-2924-4AE0-8F4E-C25E7866D71E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ACE96-C286-40CB-9886-59E30B7837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7924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582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84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329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054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189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407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909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762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75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601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04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861E-4728-45D8-9C69-7CE30845FB8A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75F3-1726-40C9-B257-E528D55FA02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134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通識答題技巧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497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105" t="19709" r="26053" b="12426"/>
          <a:stretch/>
        </p:blipFill>
        <p:spPr>
          <a:xfrm>
            <a:off x="2398425" y="0"/>
            <a:ext cx="6086007" cy="681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0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考試模式</a:t>
            </a:r>
            <a:endParaRPr lang="zh-HK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73578" y="1681163"/>
            <a:ext cx="5423997" cy="823912"/>
          </a:xfrm>
        </p:spPr>
        <p:txBody>
          <a:bodyPr/>
          <a:lstStyle/>
          <a:p>
            <a:r>
              <a:rPr lang="zh-TW" altLang="en-US" dirty="0" smtClean="0"/>
              <a:t>卷一 </a:t>
            </a:r>
            <a:r>
              <a:rPr lang="en-US" altLang="zh-TW" dirty="0" smtClean="0"/>
              <a:t>2HOURS(120MINS) (</a:t>
            </a:r>
            <a:r>
              <a:rPr lang="zh-TW" altLang="en-US" dirty="0" smtClean="0"/>
              <a:t>答約</a:t>
            </a:r>
            <a:r>
              <a:rPr lang="en-US" altLang="zh-TW" dirty="0" smtClean="0"/>
              <a:t>44</a:t>
            </a:r>
            <a:r>
              <a:rPr lang="zh-TW" altLang="en-US" dirty="0" smtClean="0"/>
              <a:t>分題目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573578" y="2505075"/>
            <a:ext cx="5423998" cy="3684588"/>
          </a:xfrm>
        </p:spPr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全面運用資料 </a:t>
            </a:r>
            <a:endParaRPr lang="en-US" altLang="zh-TW" dirty="0"/>
          </a:p>
          <a:p>
            <a:r>
              <a:rPr lang="en-US" altLang="zh-TW" dirty="0" smtClean="0"/>
              <a:t>2. </a:t>
            </a:r>
            <a:r>
              <a:rPr lang="en-US" altLang="zh-TW" dirty="0" smtClean="0"/>
              <a:t>2.5</a:t>
            </a:r>
            <a:r>
              <a:rPr lang="zh-TW" altLang="en-US" dirty="0" smtClean="0"/>
              <a:t>分鐘</a:t>
            </a:r>
            <a:r>
              <a:rPr lang="zh-TW" altLang="en-US" dirty="0" smtClean="0"/>
              <a:t>完成一分題目</a:t>
            </a:r>
            <a:endParaRPr lang="en-US" altLang="zh-TW" dirty="0" smtClean="0"/>
          </a:p>
          <a:p>
            <a:r>
              <a:rPr lang="en-US" altLang="zh-HK" dirty="0"/>
              <a:t> </a:t>
            </a:r>
            <a:r>
              <a:rPr lang="en-US" altLang="zh-HK" dirty="0" smtClean="0"/>
              <a:t>   </a:t>
            </a:r>
            <a:r>
              <a:rPr lang="en-US" altLang="zh-TW" dirty="0" smtClean="0"/>
              <a:t>(4</a:t>
            </a:r>
            <a:r>
              <a:rPr lang="zh-TW" altLang="en-US" dirty="0" smtClean="0"/>
              <a:t>分題即用約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分鐘完成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523808" cy="823912"/>
          </a:xfrm>
        </p:spPr>
        <p:txBody>
          <a:bodyPr/>
          <a:lstStyle/>
          <a:p>
            <a:r>
              <a:rPr lang="zh-TW" altLang="en-US" dirty="0" smtClean="0"/>
              <a:t>卷二</a:t>
            </a:r>
            <a:r>
              <a:rPr lang="en-US" altLang="zh-TW" dirty="0" smtClean="0"/>
              <a:t>1HOUR15MINS(75MINS) </a:t>
            </a:r>
            <a:r>
              <a:rPr lang="zh-TW" altLang="en-US" dirty="0" smtClean="0"/>
              <a:t>答</a:t>
            </a:r>
            <a:r>
              <a:rPr lang="en-US" altLang="zh-TW" dirty="0" smtClean="0"/>
              <a:t>20</a:t>
            </a:r>
            <a:r>
              <a:rPr lang="zh-TW" altLang="en-US" dirty="0" smtClean="0"/>
              <a:t>分題目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939445" cy="3684588"/>
          </a:xfrm>
        </p:spPr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論文格式</a:t>
            </a:r>
            <a:endParaRPr lang="en-US" altLang="zh-TW" dirty="0" smtClean="0"/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海量相關例子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避免只用資料例子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通識概念字眼</a:t>
            </a:r>
            <a:endParaRPr lang="en-US" altLang="zh-TW" dirty="0" smtClean="0"/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留意</a:t>
            </a:r>
            <a:r>
              <a:rPr lang="en-US" altLang="zh-TW" dirty="0" smtClean="0"/>
              <a:t>a)</a:t>
            </a:r>
            <a:r>
              <a:rPr lang="zh-TW" altLang="en-US" dirty="0" smtClean="0"/>
              <a:t>通常是</a:t>
            </a:r>
            <a:r>
              <a:rPr lang="en-US" altLang="zh-TW" dirty="0" smtClean="0"/>
              <a:t>b)</a:t>
            </a:r>
            <a:r>
              <a:rPr lang="zh-TW" altLang="en-US" dirty="0" smtClean="0"/>
              <a:t>題的個別事例</a:t>
            </a:r>
            <a:endParaRPr lang="en-US" altLang="zh-TW" dirty="0" smtClean="0"/>
          </a:p>
          <a:p>
            <a:r>
              <a:rPr lang="en-US" altLang="zh-TW" dirty="0" smtClean="0"/>
              <a:t>5. a)</a:t>
            </a:r>
            <a:r>
              <a:rPr lang="zh-TW" altLang="en-US" dirty="0" smtClean="0"/>
              <a:t>題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分鐘、</a:t>
            </a:r>
            <a:r>
              <a:rPr lang="en-US" altLang="zh-TW" dirty="0" smtClean="0"/>
              <a:t>b)</a:t>
            </a:r>
            <a:r>
              <a:rPr lang="zh-TW" altLang="en-US" dirty="0" smtClean="0"/>
              <a:t>題</a:t>
            </a:r>
            <a:r>
              <a:rPr lang="en-US" altLang="zh-TW" dirty="0" smtClean="0"/>
              <a:t>45</a:t>
            </a:r>
            <a:r>
              <a:rPr lang="zh-TW" altLang="en-US" dirty="0" smtClean="0"/>
              <a:t>分鐘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916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838200" y="22687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/>
              <a:t>1. </a:t>
            </a:r>
            <a:r>
              <a:rPr lang="zh-TW" altLang="en-US" dirty="0" smtClean="0"/>
              <a:t>數據題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22563" y="1094105"/>
            <a:ext cx="10515600" cy="4351338"/>
          </a:xfrm>
        </p:spPr>
        <p:txBody>
          <a:bodyPr/>
          <a:lstStyle/>
          <a:p>
            <a:r>
              <a:rPr lang="en-US" altLang="zh-TW" sz="5000" b="1" dirty="0" smtClean="0">
                <a:solidFill>
                  <a:srgbClr val="FF0000"/>
                </a:solidFill>
              </a:rPr>
              <a:t>A. </a:t>
            </a:r>
            <a:r>
              <a:rPr lang="zh-TW" altLang="en-US" sz="5000" b="1" dirty="0" smtClean="0">
                <a:solidFill>
                  <a:srgbClr val="FF0000"/>
                </a:solidFill>
              </a:rPr>
              <a:t>趨勢</a:t>
            </a:r>
            <a:r>
              <a:rPr lang="en-US" altLang="zh-TW" sz="5000" b="1" dirty="0" smtClean="0">
                <a:solidFill>
                  <a:srgbClr val="FF0000"/>
                </a:solidFill>
              </a:rPr>
              <a:t>: </a:t>
            </a:r>
            <a:r>
              <a:rPr lang="zh-TW" altLang="en-US" sz="5000" b="1" dirty="0" smtClean="0"/>
              <a:t>數據變化</a:t>
            </a:r>
            <a:endParaRPr lang="en-US" altLang="zh-TW" sz="5000" b="1" dirty="0" smtClean="0"/>
          </a:p>
          <a:p>
            <a:r>
              <a:rPr lang="en-US" altLang="zh-TW" dirty="0" smtClean="0"/>
              <a:t>1. </a:t>
            </a:r>
            <a:r>
              <a:rPr lang="zh-TW" altLang="en-US" dirty="0" smtClean="0"/>
              <a:t>移動模式</a:t>
            </a:r>
            <a:r>
              <a:rPr lang="en-US" altLang="zh-TW" dirty="0" smtClean="0"/>
              <a:t>(</a:t>
            </a:r>
            <a:r>
              <a:rPr lang="zh-TW" altLang="en-US" dirty="0" smtClean="0"/>
              <a:t>上升、下降、波動、不變、先</a:t>
            </a:r>
            <a:r>
              <a:rPr lang="en-US" altLang="zh-TW" dirty="0" smtClean="0"/>
              <a:t>x</a:t>
            </a:r>
            <a:r>
              <a:rPr lang="zh-TW" altLang="en-US" dirty="0" smtClean="0"/>
              <a:t>後</a:t>
            </a:r>
            <a:r>
              <a:rPr lang="en-US" altLang="zh-TW" dirty="0" smtClean="0"/>
              <a:t>x</a:t>
            </a:r>
            <a:r>
              <a:rPr lang="zh-TW" altLang="en-US" dirty="0" smtClean="0"/>
              <a:t>、持續</a:t>
            </a:r>
            <a:r>
              <a:rPr lang="en-US" altLang="zh-TW" dirty="0" smtClean="0"/>
              <a:t>xx)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>
                <a:solidFill>
                  <a:srgbClr val="0070C0"/>
                </a:solidFill>
              </a:rPr>
              <a:t>宏觀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最高</a:t>
            </a:r>
            <a:r>
              <a:rPr lang="en-US" altLang="zh-TW" dirty="0" smtClean="0"/>
              <a:t>/</a:t>
            </a:r>
            <a:r>
              <a:rPr lang="zh-TW" altLang="en-US" dirty="0" smtClean="0"/>
              <a:t>最低</a:t>
            </a: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en-US" altLang="zh-TW" dirty="0" smtClean="0">
                <a:solidFill>
                  <a:srgbClr val="0070C0"/>
                </a:solidFill>
              </a:rPr>
              <a:t>. </a:t>
            </a:r>
            <a:r>
              <a:rPr lang="zh-TW" altLang="en-US" dirty="0" smtClean="0">
                <a:solidFill>
                  <a:srgbClr val="0070C0"/>
                </a:solidFill>
              </a:rPr>
              <a:t>微觀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特別年份</a:t>
            </a:r>
            <a:r>
              <a:rPr lang="en-US" altLang="zh-TW" dirty="0" smtClean="0"/>
              <a:t>/</a:t>
            </a:r>
            <a:r>
              <a:rPr lang="zh-TW" altLang="en-US" dirty="0" smtClean="0"/>
              <a:t>數字</a:t>
            </a:r>
            <a:r>
              <a:rPr lang="en-US" altLang="zh-TW" dirty="0" smtClean="0"/>
              <a:t>(</a:t>
            </a:r>
            <a:r>
              <a:rPr lang="zh-TW" altLang="en-US" dirty="0" smtClean="0"/>
              <a:t>轉折位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運算</a:t>
            </a:r>
            <a:r>
              <a:rPr lang="en-US" altLang="zh-TW" dirty="0" smtClean="0"/>
              <a:t>(</a:t>
            </a:r>
            <a:r>
              <a:rPr lang="zh-TW" altLang="en-US" dirty="0" smtClean="0"/>
              <a:t>相差</a:t>
            </a:r>
            <a:r>
              <a:rPr lang="en-US" altLang="zh-TW" dirty="0" smtClean="0"/>
              <a:t>:</a:t>
            </a:r>
            <a:r>
              <a:rPr lang="zh-TW" altLang="en-US" dirty="0" smtClean="0"/>
              <a:t>倍</a:t>
            </a:r>
            <a:r>
              <a:rPr lang="en-US" altLang="zh-TW" dirty="0" smtClean="0"/>
              <a:t>/</a:t>
            </a:r>
            <a:r>
              <a:rPr lang="zh-TW" altLang="en-US" dirty="0" smtClean="0"/>
              <a:t>實數</a:t>
            </a:r>
            <a:r>
              <a:rPr lang="en-US" altLang="zh-TW" dirty="0" smtClean="0"/>
              <a:t>/</a:t>
            </a:r>
            <a:r>
              <a:rPr lang="zh-TW" altLang="en-US" dirty="0" smtClean="0"/>
              <a:t>百份比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5. </a:t>
            </a:r>
            <a:r>
              <a:rPr lang="zh-TW" altLang="en-US" dirty="0" smtClean="0"/>
              <a:t>注意單位</a:t>
            </a:r>
            <a:r>
              <a:rPr lang="en-US" altLang="zh-TW" dirty="0" smtClean="0"/>
              <a:t>(</a:t>
            </a:r>
            <a:r>
              <a:rPr lang="zh-TW" altLang="en-US" dirty="0" smtClean="0"/>
              <a:t>百萬</a:t>
            </a:r>
            <a:r>
              <a:rPr lang="en-US" altLang="zh-TW" dirty="0" smtClean="0"/>
              <a:t>)/</a:t>
            </a:r>
            <a:r>
              <a:rPr lang="zh-TW" altLang="en-US" dirty="0" smtClean="0"/>
              <a:t>人次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r>
              <a:rPr lang="en-US" altLang="zh-TW" dirty="0" smtClean="0"/>
              <a:t>6. </a:t>
            </a:r>
            <a:r>
              <a:rPr lang="zh-TW" altLang="en-US" dirty="0" smtClean="0"/>
              <a:t>歸納現象</a:t>
            </a:r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275" y="2610196"/>
            <a:ext cx="6138527" cy="2270414"/>
          </a:xfrm>
          <a:prstGeom prst="rect">
            <a:avLst/>
          </a:prstGeom>
        </p:spPr>
      </p:pic>
      <p:sp>
        <p:nvSpPr>
          <p:cNvPr id="11" name="甜甜圈 10"/>
          <p:cNvSpPr/>
          <p:nvPr/>
        </p:nvSpPr>
        <p:spPr>
          <a:xfrm>
            <a:off x="7506394" y="2651760"/>
            <a:ext cx="2468880" cy="52370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2" name="甜甜圈 11"/>
          <p:cNvSpPr/>
          <p:nvPr/>
        </p:nvSpPr>
        <p:spPr>
          <a:xfrm>
            <a:off x="7190509" y="3607724"/>
            <a:ext cx="315885" cy="871247"/>
          </a:xfrm>
          <a:prstGeom prst="donut">
            <a:avLst>
              <a:gd name="adj" fmla="val 1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3" name="甜甜圈 12"/>
          <p:cNvSpPr/>
          <p:nvPr/>
        </p:nvSpPr>
        <p:spPr>
          <a:xfrm>
            <a:off x="9975274" y="3823855"/>
            <a:ext cx="1064028" cy="332509"/>
          </a:xfrm>
          <a:prstGeom prst="donut">
            <a:avLst>
              <a:gd name="adj" fmla="val 12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4" name="甜甜圈 13"/>
          <p:cNvSpPr/>
          <p:nvPr/>
        </p:nvSpPr>
        <p:spPr>
          <a:xfrm>
            <a:off x="7790585" y="3199964"/>
            <a:ext cx="465513" cy="432263"/>
          </a:xfrm>
          <a:prstGeom prst="donut">
            <a:avLst>
              <a:gd name="adj" fmla="val 7485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C00000"/>
              </a:solidFill>
            </a:endParaRPr>
          </a:p>
        </p:txBody>
      </p:sp>
      <p:sp>
        <p:nvSpPr>
          <p:cNvPr id="15" name="甜甜圈 14"/>
          <p:cNvSpPr/>
          <p:nvPr/>
        </p:nvSpPr>
        <p:spPr>
          <a:xfrm>
            <a:off x="9408622" y="4014611"/>
            <a:ext cx="465513" cy="432263"/>
          </a:xfrm>
          <a:prstGeom prst="donut">
            <a:avLst>
              <a:gd name="adj" fmla="val 7485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甜甜圈 15"/>
          <p:cNvSpPr/>
          <p:nvPr/>
        </p:nvSpPr>
        <p:spPr>
          <a:xfrm>
            <a:off x="8659783" y="3940232"/>
            <a:ext cx="465513" cy="432263"/>
          </a:xfrm>
          <a:prstGeom prst="donut">
            <a:avLst>
              <a:gd name="adj" fmla="val 7485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56707" y="5645381"/>
            <a:ext cx="11065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 smtClean="0">
                <a:solidFill>
                  <a:srgbClr val="C00000"/>
                </a:solidFill>
              </a:rPr>
              <a:t>2016 </a:t>
            </a:r>
            <a:r>
              <a:rPr lang="zh-TW" altLang="en-US" sz="4000" b="1" dirty="0" smtClean="0">
                <a:solidFill>
                  <a:srgbClr val="C00000"/>
                </a:solidFill>
              </a:rPr>
              <a:t>描述資料</a:t>
            </a:r>
            <a:r>
              <a:rPr lang="en-US" altLang="zh-TW" sz="4000" b="1" dirty="0" smtClean="0">
                <a:solidFill>
                  <a:srgbClr val="C00000"/>
                </a:solidFill>
              </a:rPr>
              <a:t>A</a:t>
            </a:r>
            <a:r>
              <a:rPr lang="zh-TW" altLang="en-US" sz="4000" b="1" dirty="0" smtClean="0">
                <a:solidFill>
                  <a:srgbClr val="C00000"/>
                </a:solidFill>
              </a:rPr>
              <a:t>顯示香港農業的一些趨勢。 </a:t>
            </a:r>
            <a:r>
              <a:rPr lang="en-US" altLang="zh-TW" sz="4000" b="1" dirty="0" smtClean="0">
                <a:solidFill>
                  <a:srgbClr val="C00000"/>
                </a:solidFill>
              </a:rPr>
              <a:t>(4</a:t>
            </a:r>
            <a:r>
              <a:rPr lang="zh-TW" altLang="en-US" sz="4000" b="1" dirty="0" smtClean="0">
                <a:solidFill>
                  <a:srgbClr val="C00000"/>
                </a:solidFill>
              </a:rPr>
              <a:t>分</a:t>
            </a:r>
            <a:r>
              <a:rPr lang="en-US" altLang="zh-TW" sz="4000" b="1" dirty="0" smtClean="0">
                <a:solidFill>
                  <a:srgbClr val="C00000"/>
                </a:solidFill>
              </a:rPr>
              <a:t>)</a:t>
            </a:r>
            <a:endParaRPr lang="zh-HK" alt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6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zh-TW" altLang="en-US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描述資料</a:t>
            </a:r>
            <a:r>
              <a:rPr lang="en-US" altLang="zh-TW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A</a:t>
            </a:r>
            <a:r>
              <a:rPr lang="zh-TW" altLang="en-US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顯示香港農業的一些趨勢。 </a:t>
            </a:r>
            <a:r>
              <a:rPr lang="en-US" altLang="zh-TW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(4</a:t>
            </a:r>
            <a:r>
              <a:rPr lang="zh-TW" altLang="en-US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分</a:t>
            </a:r>
            <a:r>
              <a:rPr lang="en-US" altLang="zh-TW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>)</a:t>
            </a:r>
            <a:r>
              <a:rPr lang="zh-HK" altLang="en-US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  <a:t/>
            </a:r>
            <a:br>
              <a:rPr lang="zh-HK" altLang="en-US" sz="4000" b="1" dirty="0">
                <a:solidFill>
                  <a:srgbClr val="0070C0"/>
                </a:solidFill>
                <a:latin typeface="Calibri" panose="020F0502020204030204"/>
                <a:cs typeface="+mn-cs"/>
              </a:rPr>
            </a:b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altLang="zh-TW" sz="3500" dirty="0" smtClean="0"/>
              <a:t>a)	</a:t>
            </a:r>
            <a:r>
              <a:rPr lang="zh-TW" altLang="en-US" sz="3500" dirty="0" smtClean="0"/>
              <a:t>根據資料</a:t>
            </a:r>
            <a:r>
              <a:rPr lang="en-US" altLang="zh-TW" sz="3500" dirty="0" smtClean="0"/>
              <a:t>A</a:t>
            </a:r>
            <a:r>
              <a:rPr lang="zh-TW" altLang="en-US" sz="3500" dirty="0" smtClean="0"/>
              <a:t>，香港農業自</a:t>
            </a:r>
            <a:r>
              <a:rPr lang="en-US" altLang="zh-TW" sz="3500" dirty="0" smtClean="0"/>
              <a:t>1995</a:t>
            </a:r>
            <a:r>
              <a:rPr lang="zh-TW" altLang="en-US" sz="3500" dirty="0" smtClean="0"/>
              <a:t>年至</a:t>
            </a:r>
            <a:r>
              <a:rPr lang="en-US" altLang="zh-TW" sz="3500" dirty="0" smtClean="0"/>
              <a:t>2013</a:t>
            </a:r>
            <a:r>
              <a:rPr lang="zh-TW" altLang="en-US" sz="3500" dirty="0" smtClean="0"/>
              <a:t>年的發展，有明顯的</a:t>
            </a:r>
            <a:r>
              <a:rPr lang="zh-TW" altLang="en-US" sz="3500" b="1" dirty="0" smtClean="0">
                <a:solidFill>
                  <a:srgbClr val="C00000"/>
                </a:solidFill>
              </a:rPr>
              <a:t>式微的趨勢</a:t>
            </a:r>
            <a:r>
              <a:rPr lang="zh-TW" altLang="en-US" sz="3500" dirty="0" smtClean="0"/>
              <a:t>。圖一顯示了香港的可耕地數目，由</a:t>
            </a:r>
            <a:r>
              <a:rPr lang="en-US" altLang="zh-TW" sz="3500" dirty="0" smtClean="0"/>
              <a:t>95</a:t>
            </a:r>
            <a:r>
              <a:rPr lang="zh-TW" altLang="en-US" sz="3500" dirty="0" smtClean="0"/>
              <a:t>年的</a:t>
            </a:r>
            <a:r>
              <a:rPr lang="en-US" altLang="zh-TW" sz="3500" dirty="0" smtClean="0"/>
              <a:t>20.7(100</a:t>
            </a:r>
            <a:r>
              <a:rPr lang="zh-TW" altLang="en-US" sz="3500" dirty="0" smtClean="0"/>
              <a:t>公頃</a:t>
            </a:r>
            <a:r>
              <a:rPr lang="en-US" altLang="zh-TW" sz="3500" dirty="0" smtClean="0"/>
              <a:t>)</a:t>
            </a:r>
            <a:r>
              <a:rPr lang="zh-TW" altLang="en-US" sz="3500" dirty="0" smtClean="0"/>
              <a:t>，</a:t>
            </a:r>
            <a:r>
              <a:rPr lang="zh-TW" altLang="en-US" sz="3500" b="1" dirty="0" smtClean="0">
                <a:solidFill>
                  <a:srgbClr val="C00000"/>
                </a:solidFill>
              </a:rPr>
              <a:t>大幅下降</a:t>
            </a:r>
            <a:r>
              <a:rPr lang="zh-TW" altLang="en-US" sz="3500" dirty="0" smtClean="0"/>
              <a:t>至</a:t>
            </a:r>
            <a:r>
              <a:rPr lang="en-US" altLang="zh-TW" sz="3500" dirty="0" smtClean="0"/>
              <a:t>2013</a:t>
            </a:r>
            <a:r>
              <a:rPr lang="zh-TW" altLang="en-US" sz="3500" dirty="0" smtClean="0"/>
              <a:t>年的</a:t>
            </a:r>
            <a:r>
              <a:rPr lang="en-US" altLang="zh-TW" sz="3500" dirty="0" smtClean="0"/>
              <a:t>7.3(100</a:t>
            </a:r>
            <a:r>
              <a:rPr lang="zh-TW" altLang="en-US" sz="3500" dirty="0" smtClean="0"/>
              <a:t>公頃</a:t>
            </a:r>
            <a:r>
              <a:rPr lang="en-US" altLang="zh-TW" sz="3500" dirty="0" smtClean="0"/>
              <a:t>)</a:t>
            </a:r>
            <a:r>
              <a:rPr lang="zh-TW" altLang="en-US" sz="3500" dirty="0" smtClean="0"/>
              <a:t>，數量下降接近</a:t>
            </a:r>
            <a:r>
              <a:rPr lang="en-US" altLang="zh-TW" sz="3500" b="1" dirty="0" smtClean="0">
                <a:solidFill>
                  <a:srgbClr val="C00000"/>
                </a:solidFill>
              </a:rPr>
              <a:t>3</a:t>
            </a:r>
            <a:r>
              <a:rPr lang="zh-TW" altLang="en-US" sz="3500" b="1" dirty="0" smtClean="0">
                <a:solidFill>
                  <a:srgbClr val="C00000"/>
                </a:solidFill>
              </a:rPr>
              <a:t>倍</a:t>
            </a:r>
            <a:r>
              <a:rPr lang="zh-TW" altLang="en-US" sz="3500" dirty="0" smtClean="0"/>
              <a:t>。</a:t>
            </a:r>
            <a:endParaRPr lang="en-US" altLang="zh-TW" sz="3500" dirty="0" smtClean="0"/>
          </a:p>
          <a:p>
            <a:pPr algn="just"/>
            <a:r>
              <a:rPr lang="zh-TW" altLang="en-US" sz="3500" dirty="0" smtClean="0"/>
              <a:t>  而</a:t>
            </a:r>
            <a:r>
              <a:rPr lang="en-US" altLang="zh-TW" sz="3500" dirty="0" smtClean="0"/>
              <a:t>95</a:t>
            </a:r>
            <a:r>
              <a:rPr lang="zh-TW" altLang="en-US" sz="3500" dirty="0" smtClean="0"/>
              <a:t>至</a:t>
            </a:r>
            <a:r>
              <a:rPr lang="en-US" altLang="zh-TW" sz="3500" dirty="0" smtClean="0"/>
              <a:t>05</a:t>
            </a:r>
            <a:r>
              <a:rPr lang="zh-TW" altLang="en-US" sz="3500" dirty="0" smtClean="0"/>
              <a:t>年這</a:t>
            </a:r>
            <a:r>
              <a:rPr lang="en-US" altLang="zh-TW" sz="3500" dirty="0" smtClean="0"/>
              <a:t>10</a:t>
            </a:r>
            <a:r>
              <a:rPr lang="zh-TW" altLang="en-US" sz="3500" dirty="0" smtClean="0"/>
              <a:t>年間下降幅度最大，由</a:t>
            </a:r>
            <a:r>
              <a:rPr lang="en-US" altLang="zh-TW" sz="3500" dirty="0" smtClean="0"/>
              <a:t>20.7(100</a:t>
            </a:r>
            <a:r>
              <a:rPr lang="zh-TW" altLang="en-US" sz="3500" dirty="0" smtClean="0"/>
              <a:t>公頃</a:t>
            </a:r>
            <a:r>
              <a:rPr lang="en-US" altLang="zh-TW" sz="3500" dirty="0" smtClean="0"/>
              <a:t>)</a:t>
            </a:r>
            <a:r>
              <a:rPr lang="zh-TW" altLang="en-US" sz="3500" dirty="0" smtClean="0"/>
              <a:t>下降至</a:t>
            </a:r>
            <a:r>
              <a:rPr lang="en-US" altLang="zh-TW" sz="3500" dirty="0" smtClean="0"/>
              <a:t>8.3(100</a:t>
            </a:r>
            <a:r>
              <a:rPr lang="zh-TW" altLang="en-US" sz="3500" dirty="0" smtClean="0"/>
              <a:t>公頃</a:t>
            </a:r>
            <a:r>
              <a:rPr lang="en-US" altLang="zh-TW" sz="3500" dirty="0" smtClean="0"/>
              <a:t>)</a:t>
            </a:r>
            <a:r>
              <a:rPr lang="zh-TW" altLang="en-US" sz="3500" dirty="0" smtClean="0"/>
              <a:t>，可耕地</a:t>
            </a:r>
            <a:r>
              <a:rPr lang="zh-TW" altLang="en-US" sz="3500" b="1" dirty="0" smtClean="0">
                <a:solidFill>
                  <a:srgbClr val="C00000"/>
                </a:solidFill>
              </a:rPr>
              <a:t>減少接近六成</a:t>
            </a:r>
            <a:r>
              <a:rPr lang="zh-TW" altLang="en-US" sz="3500" dirty="0" smtClean="0"/>
              <a:t>。</a:t>
            </a:r>
            <a:endParaRPr lang="en-US" altLang="zh-TW" sz="3500" dirty="0" smtClean="0"/>
          </a:p>
          <a:p>
            <a:pPr algn="just"/>
            <a:r>
              <a:rPr lang="zh-TW" altLang="en-US" sz="3500" dirty="0" smtClean="0"/>
              <a:t>而</a:t>
            </a:r>
            <a:r>
              <a:rPr lang="en-US" altLang="zh-TW" sz="3500" dirty="0" smtClean="0"/>
              <a:t>2010</a:t>
            </a:r>
            <a:r>
              <a:rPr lang="zh-TW" altLang="en-US" sz="3500" dirty="0" smtClean="0"/>
              <a:t>年起，香港可耕地下降趨勢則</a:t>
            </a:r>
            <a:r>
              <a:rPr lang="zh-TW" altLang="en-US" sz="3500" b="1" dirty="0" smtClean="0">
                <a:solidFill>
                  <a:srgbClr val="C00000"/>
                </a:solidFill>
              </a:rPr>
              <a:t>出現放緩</a:t>
            </a:r>
            <a:r>
              <a:rPr lang="zh-TW" altLang="en-US" sz="3500" dirty="0" smtClean="0"/>
              <a:t>，</a:t>
            </a:r>
            <a:r>
              <a:rPr lang="en-US" altLang="zh-TW" sz="3500" dirty="0" smtClean="0"/>
              <a:t>2010</a:t>
            </a:r>
            <a:r>
              <a:rPr lang="zh-TW" altLang="en-US" sz="3500" dirty="0" smtClean="0"/>
              <a:t>年及</a:t>
            </a:r>
            <a:r>
              <a:rPr lang="en-US" altLang="zh-TW" sz="3500" dirty="0" smtClean="0"/>
              <a:t>2013</a:t>
            </a:r>
            <a:r>
              <a:rPr lang="zh-TW" altLang="en-US" sz="3500" dirty="0" smtClean="0"/>
              <a:t>年分別是</a:t>
            </a:r>
            <a:r>
              <a:rPr lang="en-US" altLang="zh-TW" sz="3500" dirty="0" smtClean="0"/>
              <a:t>7.5</a:t>
            </a:r>
            <a:r>
              <a:rPr lang="zh-TW" altLang="en-US" sz="3500" dirty="0" smtClean="0"/>
              <a:t>及</a:t>
            </a:r>
            <a:r>
              <a:rPr lang="en-US" altLang="zh-TW" sz="3500" dirty="0" smtClean="0"/>
              <a:t>7.3(100</a:t>
            </a:r>
            <a:r>
              <a:rPr lang="zh-TW" altLang="en-US" sz="3500" dirty="0" smtClean="0"/>
              <a:t>公頃</a:t>
            </a:r>
            <a:r>
              <a:rPr lang="en-US" altLang="zh-TW" sz="3500" dirty="0" smtClean="0"/>
              <a:t>)</a:t>
            </a:r>
            <a:r>
              <a:rPr lang="zh-TW" altLang="en-US" sz="3500" dirty="0" smtClean="0"/>
              <a:t>，下降幅度明顯大大減少。</a:t>
            </a:r>
            <a:endParaRPr lang="zh-HK" altLang="en-US" sz="3500" dirty="0"/>
          </a:p>
        </p:txBody>
      </p:sp>
    </p:spTree>
    <p:extLst>
      <p:ext uri="{BB962C8B-B14F-4D97-AF65-F5344CB8AC3E}">
        <p14:creationId xmlns:p14="http://schemas.microsoft.com/office/powerpoint/2010/main" val="407323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532015"/>
            <a:ext cx="12192000" cy="5644948"/>
          </a:xfrm>
        </p:spPr>
        <p:txBody>
          <a:bodyPr/>
          <a:lstStyle/>
          <a:p>
            <a:r>
              <a:rPr lang="en-US" altLang="zh-TW" sz="5000" b="1" dirty="0" smtClean="0">
                <a:solidFill>
                  <a:srgbClr val="C00000"/>
                </a:solidFill>
              </a:rPr>
              <a:t>B. </a:t>
            </a:r>
            <a:r>
              <a:rPr lang="zh-TW" altLang="en-US" sz="5000" b="1" dirty="0" smtClean="0">
                <a:solidFill>
                  <a:srgbClr val="C00000"/>
                </a:solidFill>
              </a:rPr>
              <a:t>模式</a:t>
            </a:r>
            <a:r>
              <a:rPr lang="en-US" altLang="zh-TW" sz="5000" b="1" dirty="0" smtClean="0">
                <a:solidFill>
                  <a:srgbClr val="C00000"/>
                </a:solidFill>
              </a:rPr>
              <a:t>: </a:t>
            </a:r>
            <a:r>
              <a:rPr lang="zh-TW" altLang="en-US" sz="5000" b="1" dirty="0" smtClean="0"/>
              <a:t>不同數據項目的變化</a:t>
            </a:r>
            <a:r>
              <a:rPr lang="zh-TW" altLang="en-US" sz="5000" b="1" u="sng" dirty="0" smtClean="0"/>
              <a:t>規律</a:t>
            </a:r>
            <a:r>
              <a:rPr lang="zh-TW" altLang="en-US" sz="5000" b="1" dirty="0" smtClean="0"/>
              <a:t>和</a:t>
            </a:r>
            <a:r>
              <a:rPr lang="zh-TW" altLang="en-US" sz="5000" b="1" u="sng" dirty="0" smtClean="0"/>
              <a:t>關係</a:t>
            </a:r>
            <a:endParaRPr lang="en-US" altLang="zh-TW" sz="5000" b="1" u="sng" dirty="0" smtClean="0"/>
          </a:p>
          <a:p>
            <a:r>
              <a:rPr lang="en-US" altLang="zh-TW" dirty="0" smtClean="0"/>
              <a:t>1. </a:t>
            </a:r>
            <a:r>
              <a:rPr lang="zh-TW" altLang="en-US" dirty="0" smtClean="0">
                <a:solidFill>
                  <a:srgbClr val="0070C0"/>
                </a:solidFill>
              </a:rPr>
              <a:t>宏觀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最高</a:t>
            </a:r>
            <a:r>
              <a:rPr lang="en-US" altLang="zh-TW" dirty="0" smtClean="0"/>
              <a:t>/</a:t>
            </a:r>
            <a:r>
              <a:rPr lang="zh-TW" altLang="en-US" dirty="0" smtClean="0"/>
              <a:t>最低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70C0"/>
                </a:solidFill>
              </a:rPr>
              <a:t>2. </a:t>
            </a:r>
            <a:r>
              <a:rPr lang="zh-TW" altLang="en-US" dirty="0" smtClean="0">
                <a:solidFill>
                  <a:srgbClr val="0070C0"/>
                </a:solidFill>
              </a:rPr>
              <a:t>微觀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特別年份</a:t>
            </a:r>
            <a:r>
              <a:rPr lang="en-US" altLang="zh-TW" dirty="0" smtClean="0"/>
              <a:t>/</a:t>
            </a:r>
            <a:r>
              <a:rPr lang="zh-TW" altLang="en-US" dirty="0" smtClean="0"/>
              <a:t>數字</a:t>
            </a:r>
            <a:r>
              <a:rPr lang="en-US" altLang="zh-TW" dirty="0" smtClean="0"/>
              <a:t>(</a:t>
            </a:r>
            <a:r>
              <a:rPr lang="zh-TW" altLang="en-US" dirty="0" smtClean="0"/>
              <a:t>轉折位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運算</a:t>
            </a:r>
            <a:r>
              <a:rPr lang="en-US" altLang="zh-TW" dirty="0" smtClean="0"/>
              <a:t>(</a:t>
            </a:r>
            <a:r>
              <a:rPr lang="zh-TW" altLang="en-US" dirty="0" smtClean="0"/>
              <a:t>相差</a:t>
            </a:r>
            <a:r>
              <a:rPr lang="en-US" altLang="zh-TW" dirty="0" smtClean="0"/>
              <a:t>:</a:t>
            </a:r>
            <a:r>
              <a:rPr lang="zh-TW" altLang="en-US" dirty="0" smtClean="0"/>
              <a:t>倍</a:t>
            </a:r>
            <a:r>
              <a:rPr lang="en-US" altLang="zh-TW" dirty="0" smtClean="0"/>
              <a:t>/</a:t>
            </a:r>
            <a:r>
              <a:rPr lang="zh-TW" altLang="en-US" dirty="0" smtClean="0"/>
              <a:t>實數</a:t>
            </a:r>
            <a:r>
              <a:rPr lang="en-US" altLang="zh-TW" dirty="0" smtClean="0"/>
              <a:t>/</a:t>
            </a:r>
            <a:r>
              <a:rPr lang="zh-TW" altLang="en-US" dirty="0" smtClean="0"/>
              <a:t>百份比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顯示的規律與關係</a:t>
            </a:r>
            <a:r>
              <a:rPr lang="en-US" altLang="zh-TW" dirty="0" smtClean="0"/>
              <a:t>: (X</a:t>
            </a:r>
            <a:r>
              <a:rPr lang="zh-HK" altLang="en-US" dirty="0" smtClean="0"/>
              <a:t>愈</a:t>
            </a:r>
            <a:r>
              <a:rPr lang="en-US" altLang="zh-HK" dirty="0" smtClean="0"/>
              <a:t>…</a:t>
            </a:r>
            <a:r>
              <a:rPr lang="en-US" altLang="zh-TW" dirty="0" smtClean="0"/>
              <a:t>Y</a:t>
            </a:r>
            <a:r>
              <a:rPr lang="zh-HK" altLang="en-US" dirty="0" smtClean="0"/>
              <a:t>愈</a:t>
            </a:r>
            <a:r>
              <a:rPr lang="en-US" altLang="zh-HK" dirty="0" smtClean="0"/>
              <a:t>…</a:t>
            </a:r>
            <a:r>
              <a:rPr lang="en-US" altLang="zh-TW" dirty="0" smtClean="0"/>
              <a:t>)</a:t>
            </a:r>
            <a:endParaRPr lang="en-US" altLang="zh-HK" dirty="0" smtClean="0"/>
          </a:p>
          <a:p>
            <a:r>
              <a:rPr lang="en-US" altLang="zh-TW" dirty="0" smtClean="0"/>
              <a:t>5. </a:t>
            </a:r>
            <a:r>
              <a:rPr lang="zh-TW" altLang="en-US" dirty="0" smtClean="0"/>
              <a:t>注意單位</a:t>
            </a:r>
            <a:r>
              <a:rPr lang="en-US" altLang="zh-TW" dirty="0" smtClean="0"/>
              <a:t>(</a:t>
            </a:r>
            <a:r>
              <a:rPr lang="zh-TW" altLang="en-US" dirty="0" smtClean="0"/>
              <a:t>百萬</a:t>
            </a:r>
            <a:r>
              <a:rPr lang="en-US" altLang="zh-TW" dirty="0" smtClean="0"/>
              <a:t>)/</a:t>
            </a:r>
            <a:r>
              <a:rPr lang="zh-TW" altLang="en-US" dirty="0" smtClean="0"/>
              <a:t>人次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r>
              <a:rPr lang="en-US" altLang="zh-TW" dirty="0" smtClean="0"/>
              <a:t>6. </a:t>
            </a:r>
            <a:r>
              <a:rPr lang="zh-TW" altLang="en-US" dirty="0" smtClean="0"/>
              <a:t>歸納現象</a:t>
            </a:r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239" y="2278505"/>
            <a:ext cx="6023739" cy="262785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9805680" y="519659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在職貧窮率</a:t>
            </a:r>
            <a:endParaRPr lang="zh-HK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1011683" y="5565928"/>
            <a:ext cx="109478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  <a:t>試描述資料呈現有關在職貧窮的</a:t>
            </a:r>
            <a:r>
              <a:rPr lang="zh-TW" altLang="en-US" sz="4400" b="1" dirty="0">
                <a:solidFill>
                  <a:srgbClr val="FF0000"/>
                </a:solidFill>
                <a:latin typeface="Calibri Light" panose="020F0302020204030204"/>
                <a:cs typeface="+mj-cs"/>
              </a:rPr>
              <a:t>模式</a:t>
            </a:r>
            <a:r>
              <a:rPr lang="zh-TW" altLang="en-US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  <a:t>。 </a:t>
            </a:r>
            <a:r>
              <a:rPr lang="en-US" altLang="zh-TW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  <a:t>(4</a:t>
            </a:r>
            <a:r>
              <a:rPr lang="zh-TW" altLang="en-US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  <a:t>分</a:t>
            </a:r>
            <a:r>
              <a:rPr lang="en-US" altLang="zh-TW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  <a:t>)</a:t>
            </a:r>
            <a:br>
              <a:rPr lang="en-US" altLang="zh-TW" sz="4400" b="1" dirty="0">
                <a:solidFill>
                  <a:srgbClr val="0070C0"/>
                </a:solidFill>
                <a:latin typeface="Calibri Light" panose="020F0302020204030204"/>
                <a:cs typeface="+mj-cs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708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試描述資料呈現有關在職貧窮的模式。 </a:t>
            </a:r>
            <a:r>
              <a:rPr lang="en-US" altLang="zh-TW" b="1" dirty="0" smtClean="0">
                <a:solidFill>
                  <a:srgbClr val="0070C0"/>
                </a:solidFill>
              </a:rPr>
              <a:t>(4</a:t>
            </a:r>
            <a:r>
              <a:rPr lang="zh-TW" altLang="en-US" b="1" dirty="0" smtClean="0">
                <a:solidFill>
                  <a:srgbClr val="0070C0"/>
                </a:solidFill>
              </a:rPr>
              <a:t>分</a:t>
            </a:r>
            <a:r>
              <a:rPr lang="en-US" altLang="zh-TW" b="1" dirty="0" smtClean="0">
                <a:solidFill>
                  <a:srgbClr val="0070C0"/>
                </a:solidFill>
              </a:rPr>
              <a:t>)</a:t>
            </a:r>
            <a:br>
              <a:rPr lang="en-US" altLang="zh-TW" b="1" dirty="0" smtClean="0">
                <a:solidFill>
                  <a:srgbClr val="0070C0"/>
                </a:solidFill>
              </a:rPr>
            </a:b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4959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C00000"/>
                </a:solidFill>
              </a:rPr>
              <a:t>年紀</a:t>
            </a:r>
            <a:r>
              <a:rPr lang="zh-TW" altLang="en-US" b="1" dirty="0">
                <a:solidFill>
                  <a:srgbClr val="C00000"/>
                </a:solidFill>
              </a:rPr>
              <a:t>愈大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在職貧窮的問題愈嚴重</a:t>
            </a:r>
            <a:r>
              <a:rPr lang="zh-TW" altLang="en-US" dirty="0"/>
              <a:t>。</a:t>
            </a:r>
            <a:r>
              <a:rPr lang="en-US" altLang="zh-TW" dirty="0"/>
              <a:t>60</a:t>
            </a:r>
            <a:r>
              <a:rPr lang="zh-TW" altLang="en-US" dirty="0"/>
              <a:t>歲或以上的在職貧窮率在</a:t>
            </a:r>
            <a:r>
              <a:rPr lang="en-US" altLang="zh-TW" dirty="0"/>
              <a:t>1981</a:t>
            </a:r>
            <a:r>
              <a:rPr lang="zh-TW" altLang="en-US" dirty="0"/>
              <a:t>年至</a:t>
            </a:r>
            <a:r>
              <a:rPr lang="en-US" altLang="zh-TW" dirty="0"/>
              <a:t>2011</a:t>
            </a:r>
            <a:r>
              <a:rPr lang="zh-TW" altLang="en-US" dirty="0"/>
              <a:t>年浮沉在</a:t>
            </a:r>
            <a:r>
              <a:rPr lang="en-US" altLang="zh-TW" dirty="0"/>
              <a:t>10.1%-19.6%</a:t>
            </a:r>
            <a:r>
              <a:rPr lang="zh-TW" altLang="en-US" dirty="0"/>
              <a:t>之間，數字是組別中最高，相比來說，</a:t>
            </a:r>
            <a:r>
              <a:rPr lang="en-US" altLang="zh-TW" dirty="0"/>
              <a:t>25-59</a:t>
            </a:r>
            <a:r>
              <a:rPr lang="zh-TW" altLang="en-US" dirty="0"/>
              <a:t>歲則上落在</a:t>
            </a:r>
            <a:r>
              <a:rPr lang="en-US" altLang="zh-TW" dirty="0"/>
              <a:t>6.2-8.8%</a:t>
            </a:r>
            <a:r>
              <a:rPr lang="zh-TW" altLang="en-US" dirty="0"/>
              <a:t>之間，數字是組別中最低，可見老年貧窮更為嚴重</a:t>
            </a:r>
            <a:r>
              <a:rPr lang="zh-TW" altLang="en-US" dirty="0" smtClean="0"/>
              <a:t>。                                                                             </a:t>
            </a:r>
            <a:r>
              <a:rPr lang="zh-TW" altLang="en-US" b="1" dirty="0" smtClean="0">
                <a:solidFill>
                  <a:srgbClr val="C00000"/>
                </a:solidFill>
              </a:rPr>
              <a:t>「青年貧窮」漸趨嚴重</a:t>
            </a:r>
            <a:r>
              <a:rPr lang="zh-TW" altLang="en-US" dirty="0" smtClean="0"/>
              <a:t>。</a:t>
            </a:r>
            <a:r>
              <a:rPr lang="en-US" altLang="zh-TW" dirty="0" smtClean="0"/>
              <a:t>15-24</a:t>
            </a:r>
            <a:r>
              <a:rPr lang="zh-TW" altLang="en-US" dirty="0" smtClean="0"/>
              <a:t>歲在</a:t>
            </a:r>
            <a:r>
              <a:rPr lang="en-US" altLang="zh-TW" dirty="0" smtClean="0"/>
              <a:t>1981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1996</a:t>
            </a:r>
            <a:r>
              <a:rPr lang="zh-TW" altLang="en-US" dirty="0" smtClean="0"/>
              <a:t>年維持在</a:t>
            </a:r>
            <a:r>
              <a:rPr lang="en-US" altLang="zh-TW" dirty="0" smtClean="0"/>
              <a:t>3.9%-5.9%</a:t>
            </a:r>
            <a:r>
              <a:rPr lang="zh-TW" altLang="en-US" dirty="0" smtClean="0"/>
              <a:t>之間，</a:t>
            </a:r>
            <a:r>
              <a:rPr lang="en-US" altLang="zh-TW" dirty="0" smtClean="0"/>
              <a:t>25</a:t>
            </a:r>
            <a:r>
              <a:rPr lang="zh-TW" altLang="en-US" dirty="0" smtClean="0"/>
              <a:t>至</a:t>
            </a:r>
            <a:r>
              <a:rPr lang="en-US" altLang="zh-TW" dirty="0" smtClean="0"/>
              <a:t>29</a:t>
            </a:r>
            <a:r>
              <a:rPr lang="zh-TW" altLang="en-US" dirty="0" smtClean="0"/>
              <a:t>歲則維持在</a:t>
            </a:r>
            <a:r>
              <a:rPr lang="en-US" altLang="zh-TW" dirty="0" smtClean="0"/>
              <a:t>6.2%-8.8%</a:t>
            </a:r>
            <a:r>
              <a:rPr lang="zh-TW" altLang="en-US" dirty="0" smtClean="0"/>
              <a:t>之間，不過</a:t>
            </a:r>
            <a:r>
              <a:rPr lang="zh-TW" altLang="en-US" dirty="0"/>
              <a:t>，在</a:t>
            </a:r>
            <a:r>
              <a:rPr lang="en-US" altLang="zh-TW" dirty="0"/>
              <a:t>2001-2011</a:t>
            </a:r>
            <a:r>
              <a:rPr lang="zh-TW" altLang="en-US" dirty="0"/>
              <a:t>年，</a:t>
            </a:r>
            <a:r>
              <a:rPr lang="en-US" altLang="zh-TW" dirty="0"/>
              <a:t>15-24</a:t>
            </a:r>
            <a:r>
              <a:rPr lang="zh-TW" altLang="en-US" dirty="0"/>
              <a:t>歲升至</a:t>
            </a:r>
            <a:r>
              <a:rPr lang="en-US" altLang="zh-TW" dirty="0"/>
              <a:t>5.2%-8.2%</a:t>
            </a:r>
            <a:r>
              <a:rPr lang="zh-TW" altLang="en-US" dirty="0"/>
              <a:t>之間，而</a:t>
            </a:r>
            <a:r>
              <a:rPr lang="en-US" altLang="zh-TW" dirty="0"/>
              <a:t>25</a:t>
            </a:r>
            <a:r>
              <a:rPr lang="zh-TW" altLang="en-US" dirty="0"/>
              <a:t>至</a:t>
            </a:r>
            <a:r>
              <a:rPr lang="en-US" altLang="zh-TW" dirty="0"/>
              <a:t>29</a:t>
            </a:r>
            <a:r>
              <a:rPr lang="zh-TW" altLang="en-US" dirty="0"/>
              <a:t>歲則維在約</a:t>
            </a:r>
            <a:r>
              <a:rPr lang="en-US" altLang="zh-TW" dirty="0"/>
              <a:t>7%</a:t>
            </a:r>
            <a:r>
              <a:rPr lang="zh-TW" altLang="en-US" dirty="0"/>
              <a:t>左右。雖然</a:t>
            </a:r>
            <a:r>
              <a:rPr lang="en-US" altLang="zh-TW" dirty="0"/>
              <a:t>30</a:t>
            </a:r>
            <a:r>
              <a:rPr lang="zh-TW" altLang="en-US" dirty="0"/>
              <a:t>年間</a:t>
            </a:r>
            <a:r>
              <a:rPr lang="en-US" altLang="zh-TW" dirty="0"/>
              <a:t>25-29</a:t>
            </a:r>
            <a:r>
              <a:rPr lang="zh-TW" altLang="en-US" dirty="0"/>
              <a:t>歲的在職貧窮較嚴重，但兩者在後</a:t>
            </a:r>
            <a:r>
              <a:rPr lang="en-US" altLang="zh-TW" dirty="0"/>
              <a:t>10</a:t>
            </a:r>
            <a:r>
              <a:rPr lang="zh-TW" altLang="en-US" dirty="0"/>
              <a:t>年間的差距有所縮窄，</a:t>
            </a:r>
            <a:r>
              <a:rPr lang="zh-TW" altLang="en-US" b="1" dirty="0"/>
              <a:t>反映「青年貧窮」漸趨嚴重</a:t>
            </a:r>
            <a:r>
              <a:rPr lang="zh-TW" altLang="en-US" dirty="0"/>
              <a:t>。</a:t>
            </a:r>
            <a:endParaRPr lang="zh-HK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7445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solidFill>
                  <a:srgbClr val="0070C0"/>
                </a:solidFill>
              </a:rPr>
              <a:t>2014 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描述資料</a:t>
            </a:r>
            <a:r>
              <a:rPr lang="en-US" altLang="zh-TW" sz="4000" b="1" dirty="0" smtClean="0">
                <a:solidFill>
                  <a:srgbClr val="0070C0"/>
                </a:solidFill>
              </a:rPr>
              <a:t>A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顯示的香港成年人的暴飲模式。</a:t>
            </a:r>
            <a:r>
              <a:rPr lang="en-US" altLang="zh-TW" sz="4000" b="1" dirty="0" smtClean="0">
                <a:solidFill>
                  <a:srgbClr val="0070C0"/>
                </a:solidFill>
              </a:rPr>
              <a:t>(4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分</a:t>
            </a:r>
            <a:r>
              <a:rPr lang="en-US" altLang="zh-TW" sz="4000" b="1" dirty="0" smtClean="0">
                <a:solidFill>
                  <a:srgbClr val="0070C0"/>
                </a:solidFill>
              </a:rPr>
              <a:t>)</a:t>
            </a:r>
            <a:endParaRPr lang="zh-HK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根據資料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</a:t>
            </a:r>
            <a:r>
              <a:rPr lang="zh-TW" altLang="en-US" b="1" dirty="0" smtClean="0">
                <a:solidFill>
                  <a:srgbClr val="C00000"/>
                </a:solidFill>
              </a:rPr>
              <a:t>暴飲行為則重男性。</a:t>
            </a:r>
            <a:r>
              <a:rPr lang="zh-TW" altLang="en-US" b="1" dirty="0" smtClean="0"/>
              <a:t>而男性暴飲者</a:t>
            </a:r>
            <a:r>
              <a:rPr lang="zh-TW" altLang="en-US" dirty="0" smtClean="0"/>
              <a:t>在所有年齡組別百分比均是最高，</a:t>
            </a:r>
            <a:r>
              <a:rPr lang="zh-TW" altLang="en-US" b="1" dirty="0" smtClean="0"/>
              <a:t>比女性高</a:t>
            </a:r>
            <a:r>
              <a:rPr lang="en-US" altLang="zh-TW" dirty="0" smtClean="0"/>
              <a:t>5.7-12.4%</a:t>
            </a:r>
            <a:r>
              <a:rPr lang="zh-TW" altLang="en-US" dirty="0" smtClean="0"/>
              <a:t>。</a:t>
            </a:r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暴飲行為會隨年齡下降。</a:t>
            </a:r>
            <a:r>
              <a:rPr lang="zh-TW" altLang="en-US" dirty="0" smtClean="0"/>
              <a:t>女性暴飲者比例由</a:t>
            </a:r>
            <a:r>
              <a:rPr lang="en-US" altLang="zh-TW" dirty="0" smtClean="0"/>
              <a:t>18-24</a:t>
            </a:r>
            <a:r>
              <a:rPr lang="zh-TW" altLang="en-US" dirty="0" smtClean="0"/>
              <a:t>組別的</a:t>
            </a:r>
            <a:r>
              <a:rPr lang="en-US" altLang="zh-TW" dirty="0" smtClean="0"/>
              <a:t>4.6%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持續下降至</a:t>
            </a:r>
            <a:r>
              <a:rPr lang="en-US" altLang="zh-TW" dirty="0" smtClean="0"/>
              <a:t>55-64</a:t>
            </a:r>
            <a:r>
              <a:rPr lang="zh-TW" altLang="en-US" dirty="0" smtClean="0"/>
              <a:t>組別的</a:t>
            </a:r>
            <a:r>
              <a:rPr lang="en-US" altLang="zh-TW" dirty="0" smtClean="0"/>
              <a:t>0.7%</a:t>
            </a:r>
            <a:r>
              <a:rPr lang="zh-TW" altLang="en-US" dirty="0" smtClean="0"/>
              <a:t>。而男性暴飲者亦由</a:t>
            </a:r>
            <a:r>
              <a:rPr lang="en-US" altLang="zh-TW" dirty="0" smtClean="0"/>
              <a:t>25-34</a:t>
            </a:r>
            <a:r>
              <a:rPr lang="zh-TW" altLang="en-US" dirty="0" smtClean="0"/>
              <a:t>組別的</a:t>
            </a:r>
            <a:r>
              <a:rPr lang="en-US" altLang="zh-TW" dirty="0" smtClean="0"/>
              <a:t>15.6%</a:t>
            </a:r>
            <a:r>
              <a:rPr lang="zh-TW" altLang="en-US" dirty="0" smtClean="0"/>
              <a:t>持續下降至</a:t>
            </a:r>
            <a:r>
              <a:rPr lang="en-US" altLang="zh-TW" dirty="0" smtClean="0"/>
              <a:t>55-64</a:t>
            </a:r>
            <a:r>
              <a:rPr lang="zh-TW" altLang="en-US" dirty="0" smtClean="0"/>
              <a:t>組別的</a:t>
            </a:r>
            <a:r>
              <a:rPr lang="en-US" altLang="zh-TW" dirty="0" smtClean="0"/>
              <a:t>5.8%</a:t>
            </a:r>
            <a:r>
              <a:rPr lang="zh-TW" altLang="en-US" dirty="0" smtClean="0"/>
              <a:t>，整體亦由</a:t>
            </a:r>
            <a:r>
              <a:rPr lang="en-US" altLang="zh-TW" dirty="0" smtClean="0"/>
              <a:t>7.4%</a:t>
            </a:r>
            <a:r>
              <a:rPr lang="zh-TW" altLang="en-US" dirty="0" smtClean="0"/>
              <a:t>下降至</a:t>
            </a:r>
            <a:r>
              <a:rPr lang="en-US" altLang="zh-TW" dirty="0" smtClean="0"/>
              <a:t>5.8%</a:t>
            </a:r>
            <a:r>
              <a:rPr lang="zh-TW" altLang="en-US" dirty="0" smtClean="0"/>
              <a:t>，顯示暴飲行為會持著年紀而遞減。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比例最高的暴飲</a:t>
            </a:r>
            <a:r>
              <a:rPr lang="zh-TW" altLang="en-US" dirty="0" smtClean="0"/>
              <a:t>男性組別為</a:t>
            </a:r>
            <a:r>
              <a:rPr lang="en-US" altLang="zh-TW" dirty="0" smtClean="0"/>
              <a:t>25-34</a:t>
            </a:r>
            <a:r>
              <a:rPr lang="zh-TW" altLang="en-US" dirty="0" smtClean="0"/>
              <a:t>歲</a:t>
            </a:r>
            <a:r>
              <a:rPr lang="en-US" altLang="zh-TW" dirty="0" smtClean="0"/>
              <a:t>(15.6%)</a:t>
            </a:r>
            <a:r>
              <a:rPr lang="zh-TW" altLang="en-US" dirty="0" smtClean="0"/>
              <a:t>，而女性則是</a:t>
            </a:r>
            <a:r>
              <a:rPr lang="en-US" altLang="zh-TW" dirty="0" smtClean="0"/>
              <a:t>18-24</a:t>
            </a:r>
            <a:r>
              <a:rPr lang="zh-TW" altLang="en-US" dirty="0" smtClean="0"/>
              <a:t>歲</a:t>
            </a:r>
            <a:r>
              <a:rPr lang="en-US" altLang="zh-TW" dirty="0" smtClean="0"/>
              <a:t>(4.6%)</a:t>
            </a:r>
            <a:r>
              <a:rPr lang="zh-TW" altLang="en-US" dirty="0" smtClean="0"/>
              <a:t>；而</a:t>
            </a:r>
            <a:r>
              <a:rPr lang="zh-TW" altLang="en-US" b="1" dirty="0" smtClean="0">
                <a:solidFill>
                  <a:srgbClr val="C00000"/>
                </a:solidFill>
              </a:rPr>
              <a:t>最低的</a:t>
            </a:r>
            <a:r>
              <a:rPr lang="zh-TW" altLang="en-US" dirty="0" smtClean="0"/>
              <a:t>女性組別為</a:t>
            </a:r>
            <a:r>
              <a:rPr lang="en-US" altLang="zh-TW" dirty="0" smtClean="0"/>
              <a:t>55-64</a:t>
            </a:r>
            <a:r>
              <a:rPr lang="zh-TW" altLang="en-US" dirty="0" smtClean="0"/>
              <a:t>歲而男性則是</a:t>
            </a:r>
            <a:r>
              <a:rPr lang="en-US" altLang="zh-TW" dirty="0" smtClean="0"/>
              <a:t>18-24</a:t>
            </a:r>
            <a:r>
              <a:rPr lang="zh-TW" altLang="en-US" dirty="0" smtClean="0"/>
              <a:t>歲。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男女暴飲差別</a:t>
            </a:r>
            <a:r>
              <a:rPr lang="zh-TW" altLang="en-US" dirty="0" smtClean="0"/>
              <a:t>較大的是</a:t>
            </a:r>
            <a:r>
              <a:rPr lang="en-US" altLang="zh-TW" dirty="0" smtClean="0"/>
              <a:t>35-44</a:t>
            </a:r>
            <a:r>
              <a:rPr lang="zh-TW" altLang="en-US" dirty="0" smtClean="0"/>
              <a:t>歲組別，分別是</a:t>
            </a:r>
            <a:r>
              <a:rPr lang="en-US" altLang="zh-TW" dirty="0" smtClean="0"/>
              <a:t>14.3%</a:t>
            </a:r>
            <a:r>
              <a:rPr lang="zh-TW" altLang="en-US" dirty="0" smtClean="0"/>
              <a:t>及</a:t>
            </a:r>
            <a:r>
              <a:rPr lang="en-US" altLang="zh-TW" dirty="0" smtClean="0"/>
              <a:t>1.9%</a:t>
            </a:r>
            <a:r>
              <a:rPr lang="zh-TW" altLang="en-US" dirty="0" smtClean="0"/>
              <a:t>，相差</a:t>
            </a:r>
            <a:r>
              <a:rPr lang="en-US" altLang="zh-TW" dirty="0" smtClean="0"/>
              <a:t>12.4%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464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00197" y="412094"/>
            <a:ext cx="12192000" cy="5598962"/>
          </a:xfrm>
        </p:spPr>
        <p:txBody>
          <a:bodyPr/>
          <a:lstStyle/>
          <a:p>
            <a:r>
              <a:rPr lang="en-US" altLang="zh-TW" sz="5000" b="1" dirty="0" smtClean="0">
                <a:solidFill>
                  <a:srgbClr val="C00000"/>
                </a:solidFill>
              </a:rPr>
              <a:t>C. </a:t>
            </a:r>
            <a:r>
              <a:rPr lang="zh-TW" altLang="en-US" sz="5000" b="1" dirty="0" smtClean="0">
                <a:solidFill>
                  <a:srgbClr val="C00000"/>
                </a:solidFill>
              </a:rPr>
              <a:t>特徵</a:t>
            </a:r>
            <a:r>
              <a:rPr lang="en-US" altLang="zh-TW" sz="5000" b="1" dirty="0" smtClean="0">
                <a:solidFill>
                  <a:srgbClr val="C00000"/>
                </a:solidFill>
              </a:rPr>
              <a:t>: </a:t>
            </a:r>
            <a:r>
              <a:rPr lang="zh-TW" altLang="en-US" sz="5000" b="1" dirty="0" smtClean="0"/>
              <a:t>不同數據項目的變化</a:t>
            </a:r>
            <a:r>
              <a:rPr lang="zh-TW" altLang="en-US" sz="5000" b="1" u="sng" dirty="0" smtClean="0"/>
              <a:t>規律</a:t>
            </a:r>
            <a:r>
              <a:rPr lang="zh-TW" altLang="en-US" sz="5000" b="1" dirty="0" smtClean="0"/>
              <a:t>和</a:t>
            </a:r>
            <a:r>
              <a:rPr lang="zh-TW" altLang="en-US" sz="5000" b="1" u="sng" dirty="0" smtClean="0"/>
              <a:t>關係</a:t>
            </a:r>
            <a:endParaRPr lang="en-US" altLang="zh-TW" sz="5000" b="1" u="sng" dirty="0" smtClean="0"/>
          </a:p>
          <a:p>
            <a:r>
              <a:rPr lang="en-US" altLang="zh-TW" dirty="0" smtClean="0"/>
              <a:t>1. </a:t>
            </a:r>
            <a:r>
              <a:rPr lang="zh-TW" altLang="en-US" dirty="0" smtClean="0">
                <a:solidFill>
                  <a:srgbClr val="0070C0"/>
                </a:solidFill>
              </a:rPr>
              <a:t>宏觀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最高</a:t>
            </a:r>
            <a:r>
              <a:rPr lang="en-US" altLang="zh-TW" dirty="0" smtClean="0"/>
              <a:t>/</a:t>
            </a:r>
            <a:r>
              <a:rPr lang="zh-TW" altLang="en-US" dirty="0" smtClean="0"/>
              <a:t>最低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70C0"/>
                </a:solidFill>
              </a:rPr>
              <a:t>2. </a:t>
            </a:r>
            <a:r>
              <a:rPr lang="zh-TW" altLang="en-US" dirty="0" smtClean="0">
                <a:solidFill>
                  <a:srgbClr val="0070C0"/>
                </a:solidFill>
              </a:rPr>
              <a:t>微觀</a:t>
            </a:r>
            <a:r>
              <a:rPr lang="en-US" altLang="zh-TW" dirty="0" smtClean="0"/>
              <a:t>: </a:t>
            </a:r>
            <a:r>
              <a:rPr lang="zh-TW" altLang="en-US" dirty="0" smtClean="0"/>
              <a:t>特別年份</a:t>
            </a:r>
            <a:r>
              <a:rPr lang="en-US" altLang="zh-TW" dirty="0" smtClean="0"/>
              <a:t>/</a:t>
            </a:r>
            <a:r>
              <a:rPr lang="zh-TW" altLang="en-US" dirty="0" smtClean="0"/>
              <a:t>數字</a:t>
            </a:r>
            <a:r>
              <a:rPr lang="en-US" altLang="zh-TW" dirty="0" smtClean="0"/>
              <a:t>(</a:t>
            </a:r>
            <a:r>
              <a:rPr lang="zh-TW" altLang="en-US" dirty="0" smtClean="0"/>
              <a:t>轉折位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運算</a:t>
            </a:r>
            <a:r>
              <a:rPr lang="en-US" altLang="zh-TW" dirty="0" smtClean="0"/>
              <a:t>(</a:t>
            </a:r>
            <a:r>
              <a:rPr lang="zh-TW" altLang="en-US" dirty="0" smtClean="0"/>
              <a:t>相差</a:t>
            </a:r>
            <a:r>
              <a:rPr lang="en-US" altLang="zh-TW" dirty="0" smtClean="0"/>
              <a:t>:</a:t>
            </a:r>
            <a:r>
              <a:rPr lang="zh-TW" altLang="en-US" dirty="0" smtClean="0"/>
              <a:t>倍</a:t>
            </a:r>
            <a:r>
              <a:rPr lang="en-US" altLang="zh-TW" dirty="0" smtClean="0"/>
              <a:t>/</a:t>
            </a:r>
            <a:r>
              <a:rPr lang="zh-TW" altLang="en-US" dirty="0" smtClean="0"/>
              <a:t>實數</a:t>
            </a:r>
            <a:r>
              <a:rPr lang="en-US" altLang="zh-TW" dirty="0" smtClean="0"/>
              <a:t>/</a:t>
            </a:r>
            <a:r>
              <a:rPr lang="zh-TW" altLang="en-US" dirty="0" smtClean="0"/>
              <a:t>百份比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顯示的規律與關係</a:t>
            </a:r>
            <a:r>
              <a:rPr lang="en-US" altLang="zh-TW" dirty="0" smtClean="0"/>
              <a:t>: (X</a:t>
            </a:r>
            <a:r>
              <a:rPr lang="zh-HK" altLang="en-US" dirty="0" smtClean="0"/>
              <a:t>愈</a:t>
            </a:r>
            <a:r>
              <a:rPr lang="en-US" altLang="zh-HK" dirty="0" smtClean="0"/>
              <a:t>…</a:t>
            </a:r>
            <a:r>
              <a:rPr lang="en-US" altLang="zh-TW" dirty="0" smtClean="0"/>
              <a:t>Y</a:t>
            </a:r>
            <a:r>
              <a:rPr lang="zh-HK" altLang="en-US" dirty="0" smtClean="0"/>
              <a:t>愈</a:t>
            </a:r>
            <a:r>
              <a:rPr lang="en-US" altLang="zh-HK" dirty="0" smtClean="0"/>
              <a:t>…</a:t>
            </a:r>
            <a:r>
              <a:rPr lang="en-US" altLang="zh-TW" dirty="0" smtClean="0"/>
              <a:t>)</a:t>
            </a:r>
            <a:endParaRPr lang="en-US" altLang="zh-HK" dirty="0" smtClean="0"/>
          </a:p>
          <a:p>
            <a:r>
              <a:rPr lang="en-US" altLang="zh-TW" dirty="0" smtClean="0"/>
              <a:t>5. </a:t>
            </a:r>
            <a:r>
              <a:rPr lang="zh-TW" altLang="en-US" dirty="0" smtClean="0"/>
              <a:t>注意單位</a:t>
            </a:r>
            <a:r>
              <a:rPr lang="en-US" altLang="zh-TW" dirty="0" smtClean="0"/>
              <a:t>(</a:t>
            </a:r>
            <a:r>
              <a:rPr lang="zh-TW" altLang="en-US" dirty="0" smtClean="0"/>
              <a:t>百萬</a:t>
            </a:r>
            <a:r>
              <a:rPr lang="en-US" altLang="zh-TW" dirty="0" smtClean="0"/>
              <a:t>)/</a:t>
            </a:r>
            <a:r>
              <a:rPr lang="zh-TW" altLang="en-US" dirty="0" smtClean="0"/>
              <a:t>人次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r>
              <a:rPr lang="en-US" altLang="zh-TW" dirty="0" smtClean="0"/>
              <a:t>6. </a:t>
            </a:r>
            <a:r>
              <a:rPr lang="zh-TW" altLang="en-US" dirty="0" smtClean="0"/>
              <a:t>歸納現象</a:t>
            </a:r>
            <a:endParaRPr lang="en-US" altLang="zh-TW" dirty="0" smtClean="0"/>
          </a:p>
          <a:p>
            <a:endParaRPr lang="zh-HK" altLang="en-US" dirty="0"/>
          </a:p>
        </p:txBody>
      </p:sp>
      <p:sp>
        <p:nvSpPr>
          <p:cNvPr id="2" name="矩形 1"/>
          <p:cNvSpPr/>
          <p:nvPr/>
        </p:nvSpPr>
        <p:spPr>
          <a:xfrm>
            <a:off x="300197" y="4853524"/>
            <a:ext cx="11255004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HK" sz="3500" kern="1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2019 Q2b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zh-HK" altLang="zh-HK" sz="3500" kern="1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描</a:t>
            </a:r>
            <a:r>
              <a:rPr lang="zh-TW" altLang="zh-HK" sz="3500" kern="1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述</a:t>
            </a:r>
            <a:r>
              <a:rPr lang="zh-HK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資</a:t>
            </a:r>
            <a:r>
              <a:rPr lang="zh-TW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料</a:t>
            </a:r>
            <a:r>
              <a:rPr lang="en-US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zh-HK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所示的塑</a:t>
            </a:r>
            <a:r>
              <a:rPr lang="zh-TW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膠</a:t>
            </a:r>
            <a:r>
              <a:rPr lang="zh-HK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廢物流</a:t>
            </a:r>
            <a:r>
              <a:rPr lang="zh-TW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動</a:t>
            </a:r>
            <a:r>
              <a:rPr lang="zh-HK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的兩個主要特</a:t>
            </a:r>
            <a:r>
              <a:rPr lang="zh-TW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徵</a:t>
            </a:r>
            <a:r>
              <a:rPr lang="zh-HK" altLang="zh-HK" sz="3500" kern="1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  <a:r>
              <a:rPr lang="en-US" altLang="zh-HK" sz="3500" kern="1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zh-HK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分</a:t>
            </a:r>
            <a:r>
              <a:rPr lang="en-US" altLang="zh-HK" sz="3500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zh-TW" altLang="zh-HK" sz="3500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 rotWithShape="1">
          <a:blip r:embed="rId2"/>
          <a:srcRect l="11516" t="29376" r="32455" b="28334"/>
          <a:stretch/>
        </p:blipFill>
        <p:spPr bwMode="auto">
          <a:xfrm>
            <a:off x="1715052" y="0"/>
            <a:ext cx="8343348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803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884</Words>
  <Application>Microsoft Office PowerPoint</Application>
  <PresentationFormat>寬螢幕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Times New Roman</vt:lpstr>
      <vt:lpstr>Office 佈景主題</vt:lpstr>
      <vt:lpstr>通識答題技巧</vt:lpstr>
      <vt:lpstr>考試模式</vt:lpstr>
      <vt:lpstr>1. 數據題</vt:lpstr>
      <vt:lpstr>描述資料A顯示香港農業的一些趨勢。 (4分) </vt:lpstr>
      <vt:lpstr>PowerPoint 簡報</vt:lpstr>
      <vt:lpstr>試描述資料呈現有關在職貧窮的模式。 (4分) </vt:lpstr>
      <vt:lpstr>2014 描述資料A顯示的香港成年人的暴飲模式。(4分)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通識答題技巧</dc:title>
  <dc:creator>bread so</dc:creator>
  <cp:lastModifiedBy>WongChuenFung</cp:lastModifiedBy>
  <cp:revision>28</cp:revision>
  <cp:lastPrinted>2020-09-28T00:30:41Z</cp:lastPrinted>
  <dcterms:created xsi:type="dcterms:W3CDTF">2019-03-05T01:50:31Z</dcterms:created>
  <dcterms:modified xsi:type="dcterms:W3CDTF">2022-10-06T07:01:54Z</dcterms:modified>
</cp:coreProperties>
</file>