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8" r:id="rId5"/>
    <p:sldId id="259" r:id="rId6"/>
    <p:sldId id="282" r:id="rId7"/>
    <p:sldId id="273" r:id="rId8"/>
    <p:sldId id="276" r:id="rId9"/>
    <p:sldId id="278" r:id="rId10"/>
    <p:sldId id="260" r:id="rId11"/>
    <p:sldId id="274" r:id="rId12"/>
    <p:sldId id="283" r:id="rId13"/>
    <p:sldId id="284" r:id="rId14"/>
    <p:sldId id="279" r:id="rId15"/>
    <p:sldId id="261" r:id="rId16"/>
    <p:sldId id="285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2022/9/13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2022/9/13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2022/9/13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2022/9/13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2022/9/13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2022/9/13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2022/9/13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2022/9/13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2022/9/13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2022/9/13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2022/9/13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1A4D3-F654-477E-890E-EFE00894B3FC}" type="datetimeFigureOut">
              <a:rPr lang="zh-TW" altLang="en-US" smtClean="0"/>
              <a:pPr/>
              <a:t>2022/9/13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dfO7jfqtL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ista.com/statistics/268168/globalization-index-by-countr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oday.line.me/hk/v2/article/Gg27jPP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bbc.com/zhongwen/trad/science-5965303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a0iVzeG11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96944" cy="1470025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主題六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全球化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全球化帶來的影響與回應</a:t>
            </a:r>
            <a:endParaRPr lang="zh-TW" altLang="en-US" sz="3800" dirty="0"/>
          </a:p>
        </p:txBody>
      </p:sp>
      <p:pic>
        <p:nvPicPr>
          <p:cNvPr id="4" name="圖片 3" descr="0120000002985513635388844925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942958"/>
            <a:ext cx="2798440" cy="291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C.</a:t>
            </a:r>
            <a:r>
              <a:rPr lang="zh-TW" altLang="en-US" b="1" dirty="0" smtClean="0">
                <a:solidFill>
                  <a:srgbClr val="FF0000"/>
                </a:solidFill>
              </a:rPr>
              <a:t> 全球化急速發展的原因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交通運輸發展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(減小時間、成本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</a:t>
            </a:r>
            <a:r>
              <a:rPr lang="zh-TW" altLang="en-US" b="1" dirty="0" smtClean="0">
                <a:solidFill>
                  <a:srgbClr val="FF0000"/>
                </a:solidFill>
              </a:rPr>
              <a:t>資訊科技進步 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電子媒體發展、互聯網普及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</a:t>
            </a:r>
            <a:r>
              <a:rPr lang="zh-TW" altLang="en-US" b="1" dirty="0" smtClean="0">
                <a:solidFill>
                  <a:srgbClr val="FF0000"/>
                </a:solidFill>
              </a:rPr>
              <a:t>貿易壁壘瓦解 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提倡自由貿易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 </a:t>
            </a:r>
            <a:r>
              <a:rPr lang="zh-TW" altLang="en-US" b="1" dirty="0" smtClean="0">
                <a:solidFill>
                  <a:srgbClr val="FF0000"/>
                </a:solidFill>
              </a:rPr>
              <a:t>跨國企業推動 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採購生產銷售設於不同國家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 </a:t>
            </a:r>
            <a:r>
              <a:rPr lang="zh-TW" altLang="en-US" b="1" dirty="0" smtClean="0">
                <a:solidFill>
                  <a:srgbClr val="FF0000"/>
                </a:solidFill>
              </a:rPr>
              <a:t>國際組織推動 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戰後合作組織成立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辦別片中全球化發展的</a:t>
            </a:r>
            <a:r>
              <a:rPr lang="zh-TW" altLang="en-US" dirty="0" smtClean="0"/>
              <a:t>因素</a:t>
            </a:r>
            <a:endParaRPr lang="en-US" dirty="0"/>
          </a:p>
        </p:txBody>
      </p:sp>
      <p:pic>
        <p:nvPicPr>
          <p:cNvPr id="4" name="5dfO7jfqtL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7531" y="1556792"/>
            <a:ext cx="844893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8"/>
          <p:cNvSpPr txBox="1">
            <a:spLocks noGrp="1"/>
          </p:cNvSpPr>
          <p:nvPr/>
        </p:nvSpPr>
        <p:spPr bwMode="auto">
          <a:xfrm>
            <a:off x="6875463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3B36A71-80F8-4867-BD2F-FED8FA0AFB9D}" type="slidenum">
              <a:rPr kumimoji="0" lang="zh-TW" altLang="en-US" sz="1200" b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kumimoji="0" lang="en-US" altLang="zh-TW" sz="1200" b="0"/>
          </a:p>
        </p:txBody>
      </p: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63500" y="266700"/>
            <a:ext cx="904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3600">
                <a:solidFill>
                  <a:srgbClr val="00329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kumimoji="0" lang="en-US" altLang="zh-TW" sz="3600">
                <a:solidFill>
                  <a:srgbClr val="00329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r>
              <a:rPr kumimoji="0" lang="zh-TW" altLang="en-US" sz="3600">
                <a:solidFill>
                  <a:srgbClr val="00329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節</a:t>
            </a:r>
            <a:r>
              <a:rPr kumimoji="0" lang="zh-TW" altLang="en-US" sz="3600">
                <a:solidFill>
                  <a:srgbClr val="00329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各地的全球化程度</a:t>
            </a:r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290513" y="1154113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28675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6663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4465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zh-HK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各地都希望了解本地和他國的</a:t>
            </a:r>
            <a:r>
              <a:rPr lang="zh-HK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全球化程度</a:t>
            </a:r>
            <a:r>
              <a:rPr lang="zh-HK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HK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「全球化指數」</a:t>
            </a:r>
            <a:r>
              <a:rPr lang="zh-HK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於是應運而生。其中較具代表性的是</a:t>
            </a:r>
            <a:r>
              <a:rPr lang="zh-HK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「KOF全球化指數」</a:t>
            </a:r>
            <a:r>
              <a:rPr lang="zh-HK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30725" name="群組 3"/>
          <p:cNvGrpSpPr>
            <a:grpSpLocks/>
          </p:cNvGrpSpPr>
          <p:nvPr/>
        </p:nvGrpSpPr>
        <p:grpSpPr bwMode="auto">
          <a:xfrm>
            <a:off x="646113" y="2384425"/>
            <a:ext cx="4610100" cy="4002088"/>
            <a:chOff x="3995826" y="2379208"/>
            <a:chExt cx="4610086" cy="4001531"/>
          </a:xfrm>
        </p:grpSpPr>
        <p:sp>
          <p:nvSpPr>
            <p:cNvPr id="24" name="矩形 29"/>
            <p:cNvSpPr>
              <a:spLocks noChangeArrowheads="1"/>
            </p:cNvSpPr>
            <p:nvPr/>
          </p:nvSpPr>
          <p:spPr bwMode="auto">
            <a:xfrm>
              <a:off x="6232606" y="5722018"/>
              <a:ext cx="2165343" cy="658721"/>
            </a:xfrm>
            <a:prstGeom prst="rect">
              <a:avLst/>
            </a:prstGeom>
            <a:solidFill>
              <a:srgbClr val="FDA9F1"/>
            </a:solidFill>
            <a:ln w="25400" algn="ctr">
              <a:solidFill>
                <a:srgbClr val="FDA9F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  <a:defRPr/>
              </a:pPr>
              <a:r>
                <a:rPr lang="zh-HK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政治分類指數</a:t>
              </a:r>
              <a:endPara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 algn="just">
                <a:spcBef>
                  <a:spcPct val="0"/>
                </a:spcBef>
                <a:buFont typeface="Webdings" panose="05030102010509060703" pitchFamily="18" charset="2"/>
                <a:buChar char=""/>
                <a:defRPr/>
              </a:pPr>
              <a:r>
                <a:rPr lang="zh-TW" alt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政治全球化程度</a:t>
              </a:r>
              <a:endParaRPr lang="en-US" altLang="zh-TW" sz="18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927" name="群組 1"/>
            <p:cNvGrpSpPr>
              <a:grpSpLocks/>
            </p:cNvGrpSpPr>
            <p:nvPr/>
          </p:nvGrpSpPr>
          <p:grpSpPr bwMode="auto">
            <a:xfrm>
              <a:off x="3995826" y="2379208"/>
              <a:ext cx="4610086" cy="3993736"/>
              <a:chOff x="3995826" y="2379208"/>
              <a:chExt cx="4610086" cy="3993736"/>
            </a:xfrm>
          </p:grpSpPr>
          <p:sp>
            <p:nvSpPr>
              <p:cNvPr id="23" name="矩形 29"/>
              <p:cNvSpPr>
                <a:spLocks noChangeArrowheads="1"/>
              </p:cNvSpPr>
              <p:nvPr/>
            </p:nvSpPr>
            <p:spPr bwMode="auto">
              <a:xfrm>
                <a:off x="6184981" y="4215690"/>
                <a:ext cx="2203443" cy="150315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 algn="ctr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  <a:defRPr/>
                </a:pPr>
                <a:r>
                  <a:rPr lang="zh-HK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社會分類指數</a:t>
                </a:r>
                <a:endParaRPr lang="en-US" altLang="zh-HK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ct val="0"/>
                  </a:spcBef>
                  <a:buFont typeface="Webdings" panose="05030102010509060703" pitchFamily="18" charset="2"/>
                  <a:buChar char=""/>
                  <a:defRPr/>
                </a:pPr>
                <a:r>
                  <a:rPr lang="zh-TW" altLang="en-US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個人人際交往全球化程度</a:t>
                </a:r>
                <a:endParaRPr lang="en-US" altLang="zh-TW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ct val="0"/>
                  </a:spcBef>
                  <a:buFont typeface="Webdings" panose="05030102010509060703" pitchFamily="18" charset="2"/>
                  <a:buChar char=""/>
                  <a:defRPr/>
                </a:pPr>
                <a:r>
                  <a:rPr lang="zh-TW" altLang="en-US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資訊全球化程度</a:t>
                </a:r>
                <a:endParaRPr lang="en-US" altLang="zh-TW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ct val="0"/>
                  </a:spcBef>
                  <a:buFont typeface="Webdings" panose="05030102010509060703" pitchFamily="18" charset="2"/>
                  <a:buChar char=""/>
                  <a:defRPr/>
                </a:pPr>
                <a:r>
                  <a:rPr lang="zh-TW" altLang="en-US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文化全球化程度</a:t>
                </a:r>
                <a:endParaRPr lang="en-US" altLang="zh-HK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8929" name="群組 8"/>
              <p:cNvGrpSpPr>
                <a:grpSpLocks/>
              </p:cNvGrpSpPr>
              <p:nvPr/>
            </p:nvGrpSpPr>
            <p:grpSpPr bwMode="auto">
              <a:xfrm>
                <a:off x="3995826" y="2379208"/>
                <a:ext cx="4610086" cy="3993736"/>
                <a:chOff x="4960785" y="2845856"/>
                <a:chExt cx="3799092" cy="3624380"/>
              </a:xfrm>
            </p:grpSpPr>
            <p:sp>
              <p:nvSpPr>
                <p:cNvPr id="38930" name="矩形 21"/>
                <p:cNvSpPr>
                  <a:spLocks noChangeArrowheads="1"/>
                </p:cNvSpPr>
                <p:nvPr/>
              </p:nvSpPr>
              <p:spPr bwMode="auto">
                <a:xfrm>
                  <a:off x="4960785" y="3707822"/>
                  <a:ext cx="1811490" cy="6424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zh-HK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KOF全球化指數</a:t>
                  </a:r>
                  <a:r>
                    <a:rPr lang="zh-TW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altLang="zh-TW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的量度指標：</a:t>
                  </a:r>
                  <a:endParaRPr lang="zh-HK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8931" name="群組 7169"/>
                <p:cNvGrpSpPr>
                  <a:grpSpLocks/>
                </p:cNvGrpSpPr>
                <p:nvPr/>
              </p:nvGrpSpPr>
              <p:grpSpPr bwMode="auto">
                <a:xfrm>
                  <a:off x="6585745" y="2845856"/>
                  <a:ext cx="2174132" cy="3624380"/>
                  <a:chOff x="6784224" y="2909297"/>
                  <a:chExt cx="2174349" cy="3624506"/>
                </a:xfrm>
              </p:grpSpPr>
              <p:grpSp>
                <p:nvGrpSpPr>
                  <p:cNvPr id="38932" name="群組 19"/>
                  <p:cNvGrpSpPr>
                    <a:grpSpLocks/>
                  </p:cNvGrpSpPr>
                  <p:nvPr/>
                </p:nvGrpSpPr>
                <p:grpSpPr bwMode="auto">
                  <a:xfrm>
                    <a:off x="6978579" y="3617347"/>
                    <a:ext cx="1785639" cy="2916456"/>
                    <a:chOff x="2439194" y="3967989"/>
                    <a:chExt cx="1895894" cy="2916456"/>
                  </a:xfrm>
                </p:grpSpPr>
                <p:sp>
                  <p:nvSpPr>
                    <p:cNvPr id="21" name="矩形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9670" y="3977324"/>
                      <a:ext cx="1894791" cy="933464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25400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zh-HK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經濟分類指數</a:t>
                      </a:r>
                      <a:endParaRPr lang="en-US" altLang="zh-HK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spcBef>
                          <a:spcPct val="0"/>
                        </a:spcBef>
                        <a:buFont typeface="Webdings" panose="05030102010509060703" pitchFamily="18" charset="2"/>
                        <a:buChar char=""/>
                        <a:defRPr/>
                      </a:pPr>
                      <a:r>
                        <a:rPr lang="zh-TW" alt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金融全球化程度</a:t>
                      </a:r>
                      <a:endParaRPr lang="en-US" altLang="zh-TW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spcBef>
                          <a:spcPct val="0"/>
                        </a:spcBef>
                        <a:buFont typeface="Webdings" panose="05030102010509060703" pitchFamily="18" charset="2"/>
                        <a:buChar char=""/>
                        <a:defRPr/>
                      </a:pPr>
                      <a:r>
                        <a:rPr lang="zh-TW" alt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貿易全球化程度</a:t>
                      </a:r>
                      <a:endParaRPr lang="en-US" altLang="zh-HK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" name="矩形 16"/>
                    <p:cNvSpPr/>
                    <p:nvPr/>
                  </p:nvSpPr>
                  <p:spPr bwMode="auto">
                    <a:xfrm>
                      <a:off x="2439670" y="3968680"/>
                      <a:ext cx="1894791" cy="2915636"/>
                    </a:xfrm>
                    <a:prstGeom prst="rect">
                      <a:avLst/>
                    </a:prstGeom>
                    <a:noFill/>
                    <a:ln w="762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eaLnBrk="1" hangingPunct="1">
                        <a:defRPr/>
                      </a:pPr>
                      <a:endParaRPr lang="zh-HK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6" name="等腰三角形 15"/>
                  <p:cNvSpPr/>
                  <p:nvPr/>
                </p:nvSpPr>
                <p:spPr bwMode="auto">
                  <a:xfrm>
                    <a:off x="6784082" y="2909297"/>
                    <a:ext cx="2174491" cy="708741"/>
                  </a:xfrm>
                  <a:prstGeom prst="triangle">
                    <a:avLst>
                      <a:gd name="adj" fmla="val 49475"/>
                    </a:avLst>
                  </a:prstGeom>
                  <a:solidFill>
                    <a:schemeClr val="accent2">
                      <a:lumMod val="50000"/>
                    </a:schemeClr>
                  </a:solidFill>
                  <a:ln w="38100" cap="flat" cmpd="sng" algn="ctr">
                    <a:solidFill>
                      <a:schemeClr val="accent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r>
                      <a:rPr lang="zh-TW" alt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全球化</a:t>
                    </a:r>
                    <a:endParaRPr lang="zh-HK" alt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5443538" y="4873625"/>
            <a:ext cx="3384550" cy="1125538"/>
            <a:chOff x="3743" y="482"/>
            <a:chExt cx="2132" cy="709"/>
          </a:xfrm>
        </p:grpSpPr>
        <p:sp>
          <p:nvSpPr>
            <p:cNvPr id="38919" name="Rectangle 18"/>
            <p:cNvSpPr>
              <a:spLocks noChangeArrowheads="1"/>
            </p:cNvSpPr>
            <p:nvPr/>
          </p:nvSpPr>
          <p:spPr bwMode="auto">
            <a:xfrm>
              <a:off x="3743" y="706"/>
              <a:ext cx="213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D1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CC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參考</a:t>
              </a:r>
              <a:r>
                <a:rPr lang="en-US" altLang="zh-TW" sz="22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KOF</a:t>
              </a:r>
              <a:r>
                <a:rPr lang="zh-TW" altLang="en-US" sz="22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各項量度指標，香港的全球化程度高嗎</a:t>
              </a:r>
              <a:r>
                <a:rPr lang="zh-TW" altLang="zh-TW" sz="22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？ </a:t>
              </a:r>
            </a:p>
          </p:txBody>
        </p:sp>
        <p:grpSp>
          <p:nvGrpSpPr>
            <p:cNvPr id="38920" name="Group 19"/>
            <p:cNvGrpSpPr>
              <a:grpSpLocks/>
            </p:cNvGrpSpPr>
            <p:nvPr/>
          </p:nvGrpSpPr>
          <p:grpSpPr bwMode="auto">
            <a:xfrm>
              <a:off x="3788" y="482"/>
              <a:ext cx="1202" cy="227"/>
              <a:chOff x="635" y="2341"/>
              <a:chExt cx="1202" cy="227"/>
            </a:xfrm>
          </p:grpSpPr>
          <p:sp>
            <p:nvSpPr>
              <p:cNvPr id="38921" name="Oval 20"/>
              <p:cNvSpPr>
                <a:spLocks noChangeArrowheads="1"/>
              </p:cNvSpPr>
              <p:nvPr/>
            </p:nvSpPr>
            <p:spPr bwMode="auto">
              <a:xfrm>
                <a:off x="635" y="2341"/>
                <a:ext cx="295" cy="227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360363" indent="-36036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>
                  <a:spcBef>
                    <a:spcPct val="0"/>
                  </a:spcBef>
                  <a:buFontTx/>
                  <a:buNone/>
                </a:pPr>
                <a:r>
                  <a:rPr lang="zh-TW" altLang="en-US" sz="160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跨</a:t>
                </a:r>
              </a:p>
            </p:txBody>
          </p:sp>
          <p:sp>
            <p:nvSpPr>
              <p:cNvPr id="38922" name="Oval 21"/>
              <p:cNvSpPr>
                <a:spLocks noChangeArrowheads="1"/>
              </p:cNvSpPr>
              <p:nvPr/>
            </p:nvSpPr>
            <p:spPr bwMode="auto">
              <a:xfrm>
                <a:off x="862" y="2341"/>
                <a:ext cx="295" cy="227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19050" algn="ctr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360363" indent="-36036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>
                  <a:spcBef>
                    <a:spcPct val="0"/>
                  </a:spcBef>
                  <a:buFontTx/>
                  <a:buNone/>
                </a:pPr>
                <a:r>
                  <a:rPr lang="zh-TW" altLang="en-US" sz="160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單</a:t>
                </a:r>
              </a:p>
            </p:txBody>
          </p:sp>
          <p:sp>
            <p:nvSpPr>
              <p:cNvPr id="38923" name="Oval 22"/>
              <p:cNvSpPr>
                <a:spLocks noChangeArrowheads="1"/>
              </p:cNvSpPr>
              <p:nvPr/>
            </p:nvSpPr>
            <p:spPr bwMode="auto">
              <a:xfrm>
                <a:off x="1088" y="2341"/>
                <a:ext cx="295" cy="227"/>
              </a:xfrm>
              <a:prstGeom prst="ellipse">
                <a:avLst/>
              </a:prstGeom>
              <a:solidFill>
                <a:srgbClr val="3333FF">
                  <a:alpha val="50195"/>
                </a:srgbClr>
              </a:solidFill>
              <a:ln w="19050" algn="ctr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360363" indent="-36036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>
                  <a:spcBef>
                    <a:spcPct val="0"/>
                  </a:spcBef>
                  <a:buFontTx/>
                  <a:buNone/>
                </a:pPr>
                <a:r>
                  <a:rPr lang="zh-TW" altLang="en-US" sz="160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元</a:t>
                </a:r>
              </a:p>
            </p:txBody>
          </p:sp>
          <p:sp>
            <p:nvSpPr>
              <p:cNvPr id="38924" name="Oval 23"/>
              <p:cNvSpPr>
                <a:spLocks noChangeArrowheads="1"/>
              </p:cNvSpPr>
              <p:nvPr/>
            </p:nvSpPr>
            <p:spPr bwMode="auto">
              <a:xfrm>
                <a:off x="1315" y="2341"/>
                <a:ext cx="295" cy="227"/>
              </a:xfrm>
              <a:prstGeom prst="ellipse">
                <a:avLst/>
              </a:prstGeom>
              <a:solidFill>
                <a:srgbClr val="008000">
                  <a:alpha val="50195"/>
                </a:srgbClr>
              </a:solidFill>
              <a:ln w="19050" algn="ctr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360363" indent="-36036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>
                  <a:spcBef>
                    <a:spcPct val="0"/>
                  </a:spcBef>
                  <a:buFontTx/>
                  <a:buNone/>
                </a:pPr>
                <a:r>
                  <a:rPr lang="zh-TW" altLang="en-US" sz="160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思</a:t>
                </a:r>
              </a:p>
            </p:txBody>
          </p:sp>
          <p:sp>
            <p:nvSpPr>
              <p:cNvPr id="38925" name="Oval 24"/>
              <p:cNvSpPr>
                <a:spLocks noChangeArrowheads="1"/>
              </p:cNvSpPr>
              <p:nvPr/>
            </p:nvSpPr>
            <p:spPr bwMode="auto">
              <a:xfrm>
                <a:off x="1542" y="2341"/>
                <a:ext cx="295" cy="227"/>
              </a:xfrm>
              <a:prstGeom prst="ellipse">
                <a:avLst/>
              </a:prstGeom>
              <a:solidFill>
                <a:srgbClr val="CC00CC">
                  <a:alpha val="50195"/>
                </a:srgbClr>
              </a:solidFill>
              <a:ln w="19050" algn="ctr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360363" indent="-36036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>
                  <a:spcBef>
                    <a:spcPct val="0"/>
                  </a:spcBef>
                  <a:buFontTx/>
                  <a:buNone/>
                </a:pPr>
                <a:r>
                  <a:rPr lang="zh-TW" altLang="en-US" sz="160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考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364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8"/>
          <p:cNvSpPr txBox="1">
            <a:spLocks noGrp="1"/>
          </p:cNvSpPr>
          <p:nvPr/>
        </p:nvSpPr>
        <p:spPr bwMode="auto">
          <a:xfrm>
            <a:off x="6875463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6177CF2-E9C5-4978-9CF7-CABF85956DB8}" type="slidenum">
              <a:rPr kumimoji="0" lang="zh-TW" altLang="en-US" sz="1200" b="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kumimoji="0" lang="en-US" altLang="zh-TW" sz="1200" b="0"/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63500" y="266700"/>
            <a:ext cx="904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3600">
                <a:solidFill>
                  <a:srgbClr val="00329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kumimoji="0" lang="en-US" altLang="zh-TW" sz="3600">
                <a:solidFill>
                  <a:srgbClr val="00329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r>
              <a:rPr kumimoji="0" lang="zh-TW" altLang="en-US" sz="3600">
                <a:solidFill>
                  <a:srgbClr val="00329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節</a:t>
            </a:r>
            <a:r>
              <a:rPr kumimoji="0" lang="zh-TW" altLang="en-US" sz="3600">
                <a:solidFill>
                  <a:srgbClr val="00329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各地的全球化程度</a:t>
            </a: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71438" y="1022350"/>
            <a:ext cx="6670675" cy="5646738"/>
            <a:chOff x="71471" y="1022350"/>
            <a:chExt cx="6670561" cy="5646707"/>
          </a:xfrm>
        </p:grpSpPr>
        <p:graphicFrame>
          <p:nvGraphicFramePr>
            <p:cNvPr id="39945" name="圖表 6"/>
            <p:cNvGraphicFramePr>
              <a:graphicFrameLocks/>
            </p:cNvGraphicFramePr>
            <p:nvPr/>
          </p:nvGraphicFramePr>
          <p:xfrm>
            <a:off x="111157" y="1416048"/>
            <a:ext cx="6267344" cy="2341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Chart" r:id="rId4" imgW="6086475" imgH="2276587" progId="Excel.Chart.8">
                    <p:embed/>
                  </p:oleObj>
                </mc:Choice>
                <mc:Fallback>
                  <p:oleObj name="Chart" r:id="rId4" imgW="6086475" imgH="2276587" progId="Excel.Chart.8">
                    <p:embed/>
                    <p:pic>
                      <p:nvPicPr>
                        <p:cNvPr id="39945" name="圖表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57" y="1416048"/>
                          <a:ext cx="6267344" cy="2341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6" name="圖表 37"/>
            <p:cNvGraphicFramePr>
              <a:graphicFrameLocks/>
            </p:cNvGraphicFramePr>
            <p:nvPr/>
          </p:nvGraphicFramePr>
          <p:xfrm>
            <a:off x="71471" y="4284645"/>
            <a:ext cx="6670561" cy="2384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Chart" r:id="rId6" imgW="5953013" imgH="2248012" progId="Excel.Chart.8">
                    <p:embed/>
                  </p:oleObj>
                </mc:Choice>
                <mc:Fallback>
                  <p:oleObj name="Chart" r:id="rId6" imgW="5953013" imgH="2248012" progId="Excel.Chart.8">
                    <p:embed/>
                    <p:pic>
                      <p:nvPicPr>
                        <p:cNvPr id="39946" name="圖表 3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71" y="4284645"/>
                          <a:ext cx="6670561" cy="2384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7" name="矩形 9"/>
            <p:cNvSpPr>
              <a:spLocks noChangeArrowheads="1"/>
            </p:cNvSpPr>
            <p:nvPr/>
          </p:nvSpPr>
          <p:spPr bwMode="auto">
            <a:xfrm>
              <a:off x="1365250" y="1022350"/>
              <a:ext cx="30956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KOF</a:t>
              </a:r>
              <a:r>
                <a:rPr lang="zh-TW" altLang="en-US" sz="1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全球化指數（</a:t>
              </a:r>
              <a:r>
                <a:rPr lang="en-US" altLang="zh-TW" sz="1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en-US" altLang="zh-CN" sz="1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zh-TW" altLang="en-US" sz="1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年）</a:t>
              </a:r>
              <a:endParaRPr lang="en-US" altLang="zh-TW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得分最高的五個國家</a:t>
              </a:r>
            </a:p>
          </p:txBody>
        </p:sp>
        <p:sp>
          <p:nvSpPr>
            <p:cNvPr id="39948" name="矩形 9"/>
            <p:cNvSpPr>
              <a:spLocks noChangeArrowheads="1"/>
            </p:cNvSpPr>
            <p:nvPr/>
          </p:nvSpPr>
          <p:spPr bwMode="auto">
            <a:xfrm>
              <a:off x="1406493" y="3813623"/>
              <a:ext cx="30956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KOF</a:t>
              </a:r>
              <a:r>
                <a:rPr lang="zh-TW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全球化指數（</a:t>
              </a:r>
              <a:r>
                <a:rPr lang="en-US" altLang="zh-TW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en-US" altLang="zh-CN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zh-TW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年）</a:t>
              </a:r>
              <a:endParaRPr lang="en-US" altLang="zh-TW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得分最低的五個國家</a:t>
              </a:r>
            </a:p>
          </p:txBody>
        </p:sp>
      </p:grp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4586288" y="4841875"/>
            <a:ext cx="4064000" cy="1611313"/>
            <a:chOff x="4190639" y="4872998"/>
            <a:chExt cx="4063641" cy="1611940"/>
          </a:xfrm>
        </p:grpSpPr>
        <p:pic>
          <p:nvPicPr>
            <p:cNvPr id="39943" name="圖片 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325" y="4872998"/>
              <a:ext cx="1208955" cy="161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圓角矩形圖說文字 10"/>
            <p:cNvSpPr>
              <a:spLocks noChangeArrowheads="1"/>
            </p:cNvSpPr>
            <p:nvPr/>
          </p:nvSpPr>
          <p:spPr bwMode="auto">
            <a:xfrm>
              <a:off x="4190639" y="4989295"/>
              <a:ext cx="2670174" cy="1246609"/>
            </a:xfrm>
            <a:prstGeom prst="wedgeRoundRectCallout">
              <a:avLst>
                <a:gd name="adj1" fmla="val 61801"/>
                <a:gd name="adj2" fmla="val -7079"/>
                <a:gd name="adj3" fmla="val 16667"/>
              </a:avLst>
            </a:prstGeom>
            <a:solidFill>
              <a:schemeClr val="bg1"/>
            </a:solidFill>
            <a:ln w="25400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zh-TW" altLang="en-US" sz="2000" b="0">
                  <a:latin typeface="標楷體" panose="03000509000000000000" pitchFamily="65" charset="-120"/>
                  <a:ea typeface="標楷體" panose="03000509000000000000" pitchFamily="65" charset="-120"/>
                </a:rPr>
                <a:t>試指出及解釋已發展國家的全球化程度較高的兩個原因。</a:t>
              </a:r>
              <a:endParaRPr lang="en-US" altLang="zh-TW" sz="2000" b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1" name="文字方塊 1"/>
          <p:cNvSpPr txBox="1">
            <a:spLocks noChangeArrowheads="1"/>
          </p:cNvSpPr>
          <p:nvPr/>
        </p:nvSpPr>
        <p:spPr bwMode="auto">
          <a:xfrm>
            <a:off x="5921375" y="1084263"/>
            <a:ext cx="3182938" cy="3784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原因一：</a:t>
            </a:r>
            <a:r>
              <a:rPr lang="zh-TW" altLang="en-US" sz="1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已發展國家的技術水平高，擁有較高的網絡覆蓋率和先進的資訊科技設備，有助當地民眾廣泛接收各地資訊，其全球化程度因而較高。</a:t>
            </a:r>
            <a:endParaRPr lang="en-US" altLang="zh-TW" sz="16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TW" altLang="en-US" sz="16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原因二：</a:t>
            </a:r>
            <a:r>
              <a:rPr lang="zh-TW" altLang="en-US" sz="1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已發展國家的經濟水平高，政府大多能夠投放充足資源推動普及教育，使當地民眾大多懂得運用外語和資訊科技，接觸各地的資訊，或與不同地方的人交流，這有助提升整體社會的全球化程度。</a:t>
            </a:r>
            <a:endParaRPr lang="en-US" altLang="zh-TW" sz="16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zh-TW" sz="16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zh-TW" altLang="en-US" sz="1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其他合理答案亦可。</a:t>
            </a:r>
          </a:p>
        </p:txBody>
      </p:sp>
    </p:spTree>
    <p:extLst>
      <p:ext uri="{BB962C8B-B14F-4D97-AF65-F5344CB8AC3E}">
        <p14:creationId xmlns:p14="http://schemas.microsoft.com/office/powerpoint/2010/main" val="19179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tx2"/>
                </a:solidFill>
              </a:rPr>
              <a:t>KOF</a:t>
            </a:r>
            <a:r>
              <a:rPr lang="zh-TW" altLang="en-US" b="1" dirty="0">
                <a:solidFill>
                  <a:schemeClr val="tx2"/>
                </a:solidFill>
              </a:rPr>
              <a:t>全球化</a:t>
            </a:r>
            <a:r>
              <a:rPr lang="zh-TW" altLang="en-US" b="1" dirty="0" smtClean="0">
                <a:solidFill>
                  <a:schemeClr val="tx2"/>
                </a:solidFill>
              </a:rPr>
              <a:t>指數</a:t>
            </a:r>
            <a:r>
              <a:rPr lang="en-US" altLang="zh-TW" b="1" dirty="0" smtClean="0">
                <a:solidFill>
                  <a:schemeClr val="tx2"/>
                </a:solidFill>
              </a:rPr>
              <a:t>:2021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hlinkClick r:id="rId2"/>
              </a:rPr>
              <a:t>https://www.statista.com/statistics/268168/globalization-index-by-country</a:t>
            </a:r>
            <a:r>
              <a:rPr lang="en-US" altLang="zh-HK" dirty="0" smtClean="0">
                <a:hlinkClick r:id="rId2"/>
              </a:rPr>
              <a:t>/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699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785" y="3708021"/>
            <a:ext cx="2819400" cy="16192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E. </a:t>
            </a:r>
            <a:r>
              <a:rPr lang="zh-TW" altLang="en-US" b="1" dirty="0"/>
              <a:t>影響各地</a:t>
            </a:r>
            <a:r>
              <a:rPr lang="zh-TW" altLang="en-US" b="1" dirty="0" smtClean="0">
                <a:solidFill>
                  <a:srgbClr val="FF0000"/>
                </a:solidFill>
              </a:rPr>
              <a:t>全球化程度</a:t>
            </a:r>
            <a:r>
              <a:rPr lang="zh-TW" altLang="en-US" b="1" dirty="0" smtClean="0"/>
              <a:t>的因素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92" y="846138"/>
            <a:ext cx="9126415" cy="4525963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科技因素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資訊及通訊科技的普及程度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II)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經濟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因素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資金商品及人口流動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III)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政治因素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參與國際事務的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程度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IV)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社會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因素 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性別及種族平等程度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V)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文化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因素 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對外來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文化的接受程度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VI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個人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因素 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教育程度、收入水平、年齡、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企業家能力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》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altLang="zh-TW" sz="3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altLang="zh-TW" sz="3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149080"/>
            <a:ext cx="4632482" cy="260411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872876"/>
            <a:ext cx="2629891" cy="14992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338" y="5076826"/>
            <a:ext cx="2638425" cy="1733550"/>
          </a:xfrm>
          <a:prstGeom prst="rect">
            <a:avLst/>
          </a:prstGeom>
        </p:spPr>
      </p:pic>
      <p:pic>
        <p:nvPicPr>
          <p:cNvPr id="7" name="Picture 2" descr="å¨çåå ç´ çåçæå°çµæ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86" y="5079569"/>
            <a:ext cx="3161655" cy="177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563888" y="1199913"/>
            <a:ext cx="7217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dirty="0">
                <a:hlinkClick r:id="rId7"/>
              </a:rPr>
              <a:t>https://www.bbc.com/zhongwen/trad/science-</a:t>
            </a:r>
            <a:r>
              <a:rPr lang="zh-HK" altLang="en-US" dirty="0" smtClean="0">
                <a:hlinkClick r:id="rId7"/>
              </a:rPr>
              <a:t>59653030</a:t>
            </a:r>
            <a:r>
              <a:rPr lang="zh-HK" altLang="en-US" dirty="0" smtClean="0"/>
              <a:t> </a:t>
            </a:r>
            <a:endParaRPr lang="zh-HK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60032" y="2160718"/>
            <a:ext cx="4401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hlinkClick r:id="rId8"/>
              </a:rPr>
              <a:t>https://today.line.me/hk/v2/article/Gg27jP</a:t>
            </a:r>
            <a:r>
              <a:rPr lang="zh-HK" altLang="en-US" dirty="0" smtClean="0">
                <a:hlinkClick r:id="rId8"/>
              </a:rPr>
              <a:t>P</a:t>
            </a:r>
            <a:r>
              <a:rPr lang="zh-HK" altLang="en-US" dirty="0" smtClean="0"/>
              <a:t> 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8"/>
          <p:cNvSpPr txBox="1">
            <a:spLocks noGrp="1"/>
          </p:cNvSpPr>
          <p:nvPr/>
        </p:nvSpPr>
        <p:spPr bwMode="auto">
          <a:xfrm>
            <a:off x="6875463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80FBC9-CF37-48AB-BCBA-5B5A3392A857}" type="slidenum">
              <a:rPr kumimoji="0" lang="zh-TW" altLang="en-US" sz="1200" b="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kumimoji="0" lang="en-US" altLang="zh-TW" sz="1200" b="0"/>
          </a:p>
        </p:txBody>
      </p:sp>
      <p:sp>
        <p:nvSpPr>
          <p:cNvPr id="52227" name="Rectangle 7"/>
          <p:cNvSpPr>
            <a:spLocks noChangeArrowheads="1"/>
          </p:cNvSpPr>
          <p:nvPr/>
        </p:nvSpPr>
        <p:spPr bwMode="auto">
          <a:xfrm>
            <a:off x="323528" y="764704"/>
            <a:ext cx="90455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zh-TW" altLang="en-US" sz="4000" dirty="0" smtClean="0">
                <a:solidFill>
                  <a:srgbClr val="003296"/>
                </a:solidFill>
                <a:ea typeface="標楷體" panose="03000509000000000000" pitchFamily="65" charset="-120"/>
              </a:rPr>
              <a:t>功課</a:t>
            </a:r>
            <a:r>
              <a:rPr lang="en-US" altLang="zh-TW" sz="4000" dirty="0">
                <a:solidFill>
                  <a:srgbClr val="003296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003296"/>
                </a:solidFill>
                <a:ea typeface="標楷體" panose="03000509000000000000" pitchFamily="65" charset="-120"/>
              </a:rPr>
              <a:t>p.26-27 </a:t>
            </a:r>
            <a:r>
              <a:rPr lang="zh-TW" altLang="en-US" sz="4000" dirty="0" smtClean="0">
                <a:solidFill>
                  <a:srgbClr val="003296"/>
                </a:solidFill>
                <a:ea typeface="標楷體" panose="03000509000000000000" pitchFamily="65" charset="-120"/>
              </a:rPr>
              <a:t>題</a:t>
            </a:r>
            <a:r>
              <a:rPr lang="en-US" altLang="zh-TW" sz="4000" dirty="0" smtClean="0">
                <a:solidFill>
                  <a:srgbClr val="003296"/>
                </a:solidFill>
                <a:ea typeface="標楷體" panose="03000509000000000000" pitchFamily="65" charset="-120"/>
              </a:rPr>
              <a:t>a</a:t>
            </a:r>
            <a:r>
              <a:rPr lang="zh-TW" altLang="en-US" sz="4000" dirty="0" smtClean="0">
                <a:solidFill>
                  <a:srgbClr val="003296"/>
                </a:solidFill>
                <a:ea typeface="標楷體" panose="03000509000000000000" pitchFamily="65" charset="-120"/>
              </a:rPr>
              <a:t>及</a:t>
            </a:r>
            <a:r>
              <a:rPr lang="en-US" altLang="zh-TW" sz="4000" dirty="0">
                <a:solidFill>
                  <a:srgbClr val="003296"/>
                </a:solidFill>
                <a:ea typeface="標楷體" panose="03000509000000000000" pitchFamily="65" charset="-120"/>
              </a:rPr>
              <a:t>c</a:t>
            </a:r>
            <a:endParaRPr kumimoji="0" lang="zh-TW" altLang="en-US" sz="4000" b="0" dirty="0">
              <a:solidFill>
                <a:srgbClr val="00329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96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全球化帶來的影響與回應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主題一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8026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何謂全球化？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 descr="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384376" cy="2527001"/>
          </a:xfrm>
        </p:spPr>
      </p:pic>
      <p:pic>
        <p:nvPicPr>
          <p:cNvPr id="5" name="圖片 4" descr="MFCALI173ACAM5NJQNCA7E7JALCA3QQ5TOCA0KYR68CA759EX0CACNGG7KCA2YWO01CA2VD7EMCA02E0BVCAJDHWRJCA7RDY8DCAVWILM4CADE6QEZCAYOYB6MCAEPN5ZXCALV1DDCCA1IOUSJCAV8FA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582837" cy="2448272"/>
          </a:xfrm>
          <a:prstGeom prst="rect">
            <a:avLst/>
          </a:prstGeom>
        </p:spPr>
      </p:pic>
      <p:pic>
        <p:nvPicPr>
          <p:cNvPr id="7" name="圖片 6" descr="7XCA54CXNOCA2IJ9DUCAX2WRIDCAKXLBLJCAVLSHEFCA8JU0Z2CAJ0IFQ3CACD62XKCAXYOMLFCAU2ZP0NCAVHK4LXCAWN4KLLCAJ5ZQYUCA7BUK7UCASX8DY5CAQ9KDEICAQE9W92CAAMPHK2CAJNN3W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365104"/>
            <a:ext cx="2857500" cy="21621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07" y="4424738"/>
            <a:ext cx="3736851" cy="210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780928"/>
            <a:ext cx="6480720" cy="38884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全球化的定義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全球化是指國家或地區之間的交流和聯繫越催緊密，世界各地漸漸融為一體、互相影響及依存。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812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全球化的特質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時空距離縮小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交通運輸、通訊科技進步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全球網絡形成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網絡聯繫、跨地域活動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各地交流緊密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經濟文化交流、互相影響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世界連成一體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互相依存、鏈鎖效應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國際協作增加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區域性組織和會議、全球問題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6.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普世價值傳播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互聯網、大眾傳媒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7.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世界公民形成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尊重文化差異、維護普世價值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36" y="5373216"/>
            <a:ext cx="9160836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HK" b="1" dirty="0"/>
              <a:t>根據上述分析，全球化具有</a:t>
            </a:r>
            <a:r>
              <a:rPr lang="zh-TW" altLang="zh-HK" b="1" dirty="0" smtClean="0"/>
              <a:t>至少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HK" b="1" dirty="0" smtClean="0">
                <a:solidFill>
                  <a:srgbClr val="FF0000"/>
                </a:solidFill>
              </a:rPr>
              <a:t>哪四</a:t>
            </a:r>
            <a:r>
              <a:rPr lang="zh-TW" altLang="zh-HK" b="1" dirty="0">
                <a:solidFill>
                  <a:srgbClr val="FF0000"/>
                </a:solidFill>
              </a:rPr>
              <a:t>項特徵</a:t>
            </a:r>
            <a:r>
              <a:rPr lang="zh-TW" altLang="zh-HK" b="1" dirty="0" smtClean="0"/>
              <a:t>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28700" indent="-1028700">
              <a:buFont typeface="+mj-lt"/>
              <a:buAutoNum type="arabicPeriod"/>
            </a:pPr>
            <a:r>
              <a:rPr lang="zh-TW" altLang="zh-HK" sz="6000" dirty="0">
                <a:solidFill>
                  <a:srgbClr val="FF0000"/>
                </a:solidFill>
              </a:rPr>
              <a:t>世界壓縮</a:t>
            </a:r>
            <a:endParaRPr lang="en-US" altLang="zh-TW" sz="6000" dirty="0">
              <a:solidFill>
                <a:srgbClr val="FF0000"/>
              </a:solidFill>
            </a:endParaRPr>
          </a:p>
          <a:p>
            <a:pPr marL="1028700" indent="-1028700">
              <a:buFont typeface="+mj-lt"/>
              <a:buAutoNum type="arabicPeriod"/>
            </a:pPr>
            <a:r>
              <a:rPr lang="zh-TW" altLang="zh-HK" sz="6000" dirty="0">
                <a:solidFill>
                  <a:srgbClr val="FF0000"/>
                </a:solidFill>
              </a:rPr>
              <a:t>全球一體</a:t>
            </a:r>
            <a:endParaRPr lang="en-US" altLang="zh-TW" sz="6000" dirty="0">
              <a:solidFill>
                <a:srgbClr val="FF0000"/>
              </a:solidFill>
            </a:endParaRPr>
          </a:p>
          <a:p>
            <a:pPr marL="1028700" indent="-1028700">
              <a:buFont typeface="+mj-lt"/>
              <a:buAutoNum type="arabicPeriod"/>
            </a:pPr>
            <a:r>
              <a:rPr lang="zh-TW" altLang="zh-HK" sz="6000" dirty="0">
                <a:solidFill>
                  <a:srgbClr val="FF0000"/>
                </a:solidFill>
              </a:rPr>
              <a:t>互為影響</a:t>
            </a:r>
            <a:endParaRPr lang="en-US" altLang="zh-TW" sz="6000" dirty="0">
              <a:solidFill>
                <a:srgbClr val="FF0000"/>
              </a:solidFill>
            </a:endParaRPr>
          </a:p>
          <a:p>
            <a:pPr marL="1028700" indent="-1028700">
              <a:buFont typeface="+mj-lt"/>
              <a:buAutoNum type="arabicPeriod"/>
            </a:pPr>
            <a:r>
              <a:rPr lang="zh-TW" altLang="zh-HK" sz="6000" dirty="0">
                <a:solidFill>
                  <a:srgbClr val="FF0000"/>
                </a:solidFill>
              </a:rPr>
              <a:t>互為牽制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a0iVzeG11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516" y="620688"/>
            <a:ext cx="87049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全球化的特徵</a:t>
            </a:r>
            <a:r>
              <a:rPr lang="en-US" altLang="zh-TW" dirty="0" smtClean="0"/>
              <a:t>: </a:t>
            </a:r>
            <a:r>
              <a:rPr lang="zh-TW" altLang="en-US" dirty="0" smtClean="0"/>
              <a:t>課堂操練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ALS</a:t>
            </a:r>
            <a:r>
              <a:rPr lang="en-US" altLang="zh-TW" dirty="0"/>
              <a:t>(</a:t>
            </a:r>
            <a:r>
              <a:rPr lang="zh-TW" altLang="en-US" dirty="0"/>
              <a:t>冰桶挑戰</a:t>
            </a:r>
            <a:r>
              <a:rPr lang="en-US" altLang="zh-TW" dirty="0"/>
              <a:t>)</a:t>
            </a:r>
            <a:r>
              <a:rPr lang="zh-TW" altLang="en-US" dirty="0" smtClean="0"/>
              <a:t>活動為例，</a:t>
            </a:r>
            <a:r>
              <a:rPr lang="zh-TW" altLang="en-US" b="1" u="sng" dirty="0" smtClean="0"/>
              <a:t>指出及解釋</a:t>
            </a:r>
            <a:r>
              <a:rPr lang="zh-TW" altLang="en-US" dirty="0" smtClean="0"/>
              <a:t>此活動如何反映全球化的特徵。</a:t>
            </a:r>
            <a:r>
              <a:rPr lang="en-US" altLang="zh-TW" dirty="0" smtClean="0"/>
              <a:t> (4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494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80" t="18680" r="15979" b="12088"/>
          <a:stretch/>
        </p:blipFill>
        <p:spPr>
          <a:xfrm>
            <a:off x="539552" y="116632"/>
            <a:ext cx="729035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9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706</Words>
  <Application>Microsoft Office PowerPoint</Application>
  <PresentationFormat>如螢幕大小 (4:3)</PresentationFormat>
  <Paragraphs>75</Paragraphs>
  <Slides>16</Slides>
  <Notes>0</Notes>
  <HiddenSlides>0</HiddenSlides>
  <MMClips>2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新細明體</vt:lpstr>
      <vt:lpstr>標楷體</vt:lpstr>
      <vt:lpstr>Arial</vt:lpstr>
      <vt:lpstr>Calibri</vt:lpstr>
      <vt:lpstr>Times New Roman</vt:lpstr>
      <vt:lpstr>Webdings</vt:lpstr>
      <vt:lpstr>Office 佈景主題</vt:lpstr>
      <vt:lpstr>Chart</vt:lpstr>
      <vt:lpstr>主題六: 全球化</vt:lpstr>
      <vt:lpstr>全球化帶來的影響與回應</vt:lpstr>
      <vt:lpstr>A.  何謂全球化？</vt:lpstr>
      <vt:lpstr>全球化的定義</vt:lpstr>
      <vt:lpstr>B. 全球化的特質</vt:lpstr>
      <vt:lpstr>根據上述分析，全球化具有至少 哪四項特徵？</vt:lpstr>
      <vt:lpstr>PowerPoint 簡報</vt:lpstr>
      <vt:lpstr>全球化的特徵: 課堂操練</vt:lpstr>
      <vt:lpstr>PowerPoint 簡報</vt:lpstr>
      <vt:lpstr>C. 全球化急速發展的原因</vt:lpstr>
      <vt:lpstr>辦別片中全球化發展的因素</vt:lpstr>
      <vt:lpstr>PowerPoint 簡報</vt:lpstr>
      <vt:lpstr>PowerPoint 簡報</vt:lpstr>
      <vt:lpstr>KOF全球化指數:2021</vt:lpstr>
      <vt:lpstr>E. 影響各地全球化程度的因素 </vt:lpstr>
      <vt:lpstr>PowerPoint 簡報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主題六: 全球化帶來的影響與回應</dc:title>
  <dc:creator>joso</dc:creator>
  <cp:lastModifiedBy>WongChuenFung</cp:lastModifiedBy>
  <cp:revision>56</cp:revision>
  <dcterms:created xsi:type="dcterms:W3CDTF">2015-09-06T14:00:51Z</dcterms:created>
  <dcterms:modified xsi:type="dcterms:W3CDTF">2022-09-13T03:24:37Z</dcterms:modified>
</cp:coreProperties>
</file>