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59" r:id="rId7"/>
    <p:sldId id="263" r:id="rId8"/>
    <p:sldId id="264" r:id="rId9"/>
    <p:sldId id="261" r:id="rId10"/>
  </p:sldIdLst>
  <p:sldSz cx="12192000" cy="6858000"/>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1" d="100"/>
          <a:sy n="61" d="100"/>
        </p:scale>
        <p:origin x="78"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264288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412746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33191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3378710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336041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396488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31083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202828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721952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108034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4618EF6F-32AA-495B-B669-066C318BB93B}" type="datetimeFigureOut">
              <a:rPr lang="zh-HK" altLang="en-US" smtClean="0"/>
              <a:t>28/2/2023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91778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8EF6F-32AA-495B-B669-066C318BB93B}" type="datetimeFigureOut">
              <a:rPr lang="zh-HK" altLang="en-US" smtClean="0"/>
              <a:t>28/2/2023</a:t>
            </a:fld>
            <a:endParaRPr lang="zh-HK"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59425-1A68-450F-AEBB-60882898DF3F}" type="slidenum">
              <a:rPr lang="zh-HK" altLang="en-US" smtClean="0"/>
              <a:t>‹#›</a:t>
            </a:fld>
            <a:endParaRPr lang="zh-HK" altLang="en-US"/>
          </a:p>
        </p:txBody>
      </p:sp>
    </p:spTree>
    <p:extLst>
      <p:ext uri="{BB962C8B-B14F-4D97-AF65-F5344CB8AC3E}">
        <p14:creationId xmlns:p14="http://schemas.microsoft.com/office/powerpoint/2010/main" val="2790245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限遊令</a:t>
            </a:r>
            <a:endParaRPr lang="zh-HK" altLang="en-US" dirty="0"/>
          </a:p>
        </p:txBody>
      </p:sp>
      <p:sp>
        <p:nvSpPr>
          <p:cNvPr id="3" name="副標題 2"/>
          <p:cNvSpPr>
            <a:spLocks noGrp="1"/>
          </p:cNvSpPr>
          <p:nvPr>
            <p:ph type="subTitle" idx="1"/>
          </p:nvPr>
        </p:nvSpPr>
        <p:spPr/>
        <p:txBody>
          <a:bodyPr/>
          <a:lstStyle/>
          <a:p>
            <a:endParaRPr lang="zh-HK" altLang="en-US" dirty="0"/>
          </a:p>
        </p:txBody>
      </p:sp>
    </p:spTree>
    <p:extLst>
      <p:ext uri="{BB962C8B-B14F-4D97-AF65-F5344CB8AC3E}">
        <p14:creationId xmlns:p14="http://schemas.microsoft.com/office/powerpoint/2010/main" val="279478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199" y="191705"/>
            <a:ext cx="10515600" cy="1325563"/>
          </a:xfrm>
        </p:spPr>
        <p:txBody>
          <a:bodyPr/>
          <a:lstStyle/>
          <a:p>
            <a:r>
              <a:rPr lang="zh-TW" altLang="en-US" dirty="0" smtClean="0"/>
              <a:t>背景</a:t>
            </a:r>
            <a:endParaRPr lang="zh-HK" altLang="en-US" dirty="0"/>
          </a:p>
        </p:txBody>
      </p:sp>
      <p:sp>
        <p:nvSpPr>
          <p:cNvPr id="3" name="內容版面配置區 2"/>
          <p:cNvSpPr>
            <a:spLocks noGrp="1"/>
          </p:cNvSpPr>
          <p:nvPr>
            <p:ph idx="1"/>
          </p:nvPr>
        </p:nvSpPr>
        <p:spPr>
          <a:xfrm>
            <a:off x="547851" y="1336894"/>
            <a:ext cx="11096297" cy="4351338"/>
          </a:xfrm>
        </p:spPr>
        <p:txBody>
          <a:bodyPr>
            <a:noAutofit/>
          </a:bodyPr>
          <a:lstStyle/>
          <a:p>
            <a:r>
              <a:rPr lang="zh-TW" altLang="en-US" sz="3500" dirty="0"/>
              <a:t>近日，內地推出新措施以</a:t>
            </a:r>
            <a:r>
              <a:rPr lang="zh-TW" altLang="en-US" sz="3500" dirty="0">
                <a:solidFill>
                  <a:srgbClr val="FF0000"/>
                </a:solidFill>
              </a:rPr>
              <a:t>防止未成年人</a:t>
            </a:r>
            <a:r>
              <a:rPr lang="zh-TW" altLang="en-US" sz="3500" dirty="0"/>
              <a:t>沉迷網絡遊戲。國家新聞出版署要求網路遊戲企業和有關行業組織嚴格落實網絡遊戲</a:t>
            </a:r>
            <a:r>
              <a:rPr lang="zh-TW" altLang="en-US" sz="3500" dirty="0">
                <a:solidFill>
                  <a:srgbClr val="FF0000"/>
                </a:solidFill>
              </a:rPr>
              <a:t>用戶帳號實名制度</a:t>
            </a:r>
            <a:r>
              <a:rPr lang="zh-TW" altLang="en-US" sz="3500" dirty="0"/>
              <a:t>，以及</a:t>
            </a:r>
            <a:r>
              <a:rPr lang="zh-TW" altLang="en-US" sz="3500" dirty="0">
                <a:solidFill>
                  <a:srgbClr val="FF0000"/>
                </a:solidFill>
              </a:rPr>
              <a:t>禁止所有網絡遊戲企業於特定時間以外以任何形式向未成年人提供網絡遊戲服務</a:t>
            </a:r>
            <a:r>
              <a:rPr lang="zh-TW" altLang="en-US" sz="3500" dirty="0"/>
              <a:t>。當局稱，推出這一規定是為了解決未成年人網絡遊戲成癮問題</a:t>
            </a:r>
            <a:r>
              <a:rPr lang="zh-TW" altLang="en-US" sz="3500" dirty="0" smtClean="0"/>
              <a:t>。</a:t>
            </a:r>
            <a:endParaRPr lang="en-US" altLang="zh-TW" sz="3500" dirty="0" smtClean="0"/>
          </a:p>
          <a:p>
            <a:r>
              <a:rPr lang="zh-TW" altLang="en-US" sz="3500" dirty="0" smtClean="0"/>
              <a:t>隨</a:t>
            </a:r>
            <a:r>
              <a:rPr lang="zh-TW" altLang="en-US" sz="3500" dirty="0"/>
              <a:t>着內地青少年沉迷遊戲現象日趨嚴重，政府決定整頓有關行業，加強管制科技公司、教育、房地產和娛樂產業。然而，這個規定在民間反應兩極，有家長對此報以掌聲，但亦有人認為此舉太於嚴苛，甚或可能重挫中國網絡遊戲市場。</a:t>
            </a:r>
            <a:endParaRPr lang="zh-HK" altLang="en-US" sz="3500" dirty="0"/>
          </a:p>
        </p:txBody>
      </p:sp>
    </p:spTree>
    <p:extLst>
      <p:ext uri="{BB962C8B-B14F-4D97-AF65-F5344CB8AC3E}">
        <p14:creationId xmlns:p14="http://schemas.microsoft.com/office/powerpoint/2010/main" val="269981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normAutofit fontScale="90000"/>
          </a:bodyPr>
          <a:lstStyle/>
          <a:p>
            <a:r>
              <a:rPr lang="zh-TW" altLang="en-US" b="1" dirty="0"/>
              <a:t>中國官媒</a:t>
            </a:r>
            <a:r>
              <a:rPr lang="zh-TW" altLang="en-US" b="1" dirty="0" smtClean="0"/>
              <a:t>：</a:t>
            </a:r>
            <a:r>
              <a:rPr lang="en-US" altLang="zh-TW" b="1" dirty="0" smtClean="0"/>
              <a:t/>
            </a:r>
            <a:br>
              <a:rPr lang="en-US" altLang="zh-TW" b="1" dirty="0" smtClean="0"/>
            </a:br>
            <a:r>
              <a:rPr lang="zh-TW" altLang="en-US" b="1" dirty="0" smtClean="0"/>
              <a:t>網</a:t>
            </a:r>
            <a:r>
              <a:rPr lang="zh-TW" altLang="en-US" b="1" dirty="0"/>
              <a:t>絡遊戲是「精神鴉片」　只能每周</a:t>
            </a:r>
            <a:r>
              <a:rPr lang="zh-TW" altLang="en-US" b="1" dirty="0" smtClean="0"/>
              <a:t>三小時</a:t>
            </a:r>
            <a:endParaRPr lang="zh-HK" altLang="en-US" dirty="0"/>
          </a:p>
        </p:txBody>
      </p:sp>
      <p:sp>
        <p:nvSpPr>
          <p:cNvPr id="3" name="內容版面配置區 2"/>
          <p:cNvSpPr>
            <a:spLocks noGrp="1"/>
          </p:cNvSpPr>
          <p:nvPr>
            <p:ph idx="1"/>
          </p:nvPr>
        </p:nvSpPr>
        <p:spPr>
          <a:xfrm>
            <a:off x="0" y="1273831"/>
            <a:ext cx="12192000" cy="5946776"/>
          </a:xfrm>
        </p:spPr>
        <p:txBody>
          <a:bodyPr>
            <a:normAutofit lnSpcReduction="10000"/>
          </a:bodyPr>
          <a:lstStyle/>
          <a:p>
            <a:r>
              <a:rPr lang="zh-TW" altLang="en-US" dirty="0"/>
              <a:t>中國官媒將網絡遊戲形容為「精神鴉片」，指青少年沉迷於網絡遊戲，</a:t>
            </a:r>
            <a:r>
              <a:rPr lang="zh-TW" altLang="en-US" dirty="0">
                <a:solidFill>
                  <a:srgbClr val="FF0000"/>
                </a:solidFill>
              </a:rPr>
              <a:t>會影響視力和學業，甚至「引發性格異化</a:t>
            </a:r>
            <a:r>
              <a:rPr lang="zh-TW" altLang="en-US" dirty="0"/>
              <a:t>」；更直指騰訊旗下</a:t>
            </a:r>
            <a:r>
              <a:rPr lang="zh-TW" altLang="en-US" dirty="0">
                <a:solidFill>
                  <a:srgbClr val="7030A0"/>
                </a:solidFill>
              </a:rPr>
              <a:t>遊戲</a:t>
            </a:r>
            <a:r>
              <a:rPr lang="en-US" altLang="zh-TW" dirty="0">
                <a:solidFill>
                  <a:srgbClr val="7030A0"/>
                </a:solidFill>
              </a:rPr>
              <a:t>《</a:t>
            </a:r>
            <a:r>
              <a:rPr lang="zh-TW" altLang="en-US" dirty="0">
                <a:solidFill>
                  <a:srgbClr val="7030A0"/>
                </a:solidFill>
              </a:rPr>
              <a:t>王者榮耀</a:t>
            </a:r>
            <a:r>
              <a:rPr lang="en-US" altLang="zh-TW" dirty="0">
                <a:solidFill>
                  <a:srgbClr val="7030A0"/>
                </a:solidFill>
              </a:rPr>
              <a:t>》</a:t>
            </a:r>
            <a:r>
              <a:rPr lang="zh-TW" altLang="en-US" dirty="0"/>
              <a:t>擁有「病毒式傳播和無可複製的玩家粘性」。在中國政府看來，管制青少年玩電子遊戲刻不容緩。</a:t>
            </a:r>
          </a:p>
          <a:p>
            <a:r>
              <a:rPr lang="en-US" altLang="zh-TW" dirty="0"/>
              <a:t>2021</a:t>
            </a:r>
            <a:r>
              <a:rPr lang="zh-TW" altLang="en-US" dirty="0"/>
              <a:t>年</a:t>
            </a:r>
            <a:r>
              <a:rPr lang="en-US" altLang="zh-TW" dirty="0"/>
              <a:t>8</a:t>
            </a:r>
            <a:r>
              <a:rPr lang="zh-TW" altLang="en-US" dirty="0"/>
              <a:t>月</a:t>
            </a:r>
            <a:r>
              <a:rPr lang="en-US" altLang="zh-TW" dirty="0"/>
              <a:t>30</a:t>
            </a:r>
            <a:r>
              <a:rPr lang="zh-TW" altLang="en-US" dirty="0"/>
              <a:t>日，在新學期開始之際，中國國家新聞出版署針對網絡遊戲伸出重拳，</a:t>
            </a:r>
            <a:r>
              <a:rPr lang="zh-TW" altLang="en-US" dirty="0">
                <a:solidFill>
                  <a:srgbClr val="7030A0"/>
                </a:solidFill>
              </a:rPr>
              <a:t>針對</a:t>
            </a:r>
            <a:r>
              <a:rPr lang="en-US" altLang="zh-TW" dirty="0">
                <a:solidFill>
                  <a:srgbClr val="7030A0"/>
                </a:solidFill>
              </a:rPr>
              <a:t>18</a:t>
            </a:r>
            <a:r>
              <a:rPr lang="zh-TW" altLang="en-US" dirty="0">
                <a:solidFill>
                  <a:srgbClr val="7030A0"/>
                </a:solidFill>
              </a:rPr>
              <a:t>歲以下的未成年人，要求所有網絡遊戲企業僅可在周五、周六、周日和法定假期的晚上</a:t>
            </a:r>
            <a:r>
              <a:rPr lang="en-US" altLang="zh-TW" dirty="0">
                <a:solidFill>
                  <a:srgbClr val="7030A0"/>
                </a:solidFill>
              </a:rPr>
              <a:t>8</a:t>
            </a:r>
            <a:r>
              <a:rPr lang="zh-TW" altLang="en-US" dirty="0">
                <a:solidFill>
                  <a:srgbClr val="7030A0"/>
                </a:solidFill>
              </a:rPr>
              <a:t>點至</a:t>
            </a:r>
            <a:r>
              <a:rPr lang="en-US" altLang="zh-TW" dirty="0">
                <a:solidFill>
                  <a:srgbClr val="7030A0"/>
                </a:solidFill>
              </a:rPr>
              <a:t>9</a:t>
            </a:r>
            <a:r>
              <a:rPr lang="zh-TW" altLang="en-US" dirty="0">
                <a:solidFill>
                  <a:srgbClr val="7030A0"/>
                </a:solidFill>
              </a:rPr>
              <a:t>點提供一小時服務。</a:t>
            </a:r>
            <a:r>
              <a:rPr lang="zh-TW" altLang="en-US" dirty="0"/>
              <a:t>措施適用於包括手機、平板和電腦在內的任何設備。</a:t>
            </a:r>
          </a:p>
          <a:p>
            <a:r>
              <a:rPr lang="zh-TW" altLang="en-US" dirty="0"/>
              <a:t>目前，中國</a:t>
            </a:r>
            <a:r>
              <a:rPr lang="zh-TW" altLang="en-US" dirty="0">
                <a:solidFill>
                  <a:srgbClr val="7030A0"/>
                </a:solidFill>
              </a:rPr>
              <a:t>絶大多數網絡遊戲都要求玩家通過身份證實名註冊和登入</a:t>
            </a:r>
            <a:r>
              <a:rPr lang="zh-TW" altLang="en-US" dirty="0"/>
              <a:t>。而在新規定推出後，當局將</a:t>
            </a:r>
            <a:r>
              <a:rPr lang="zh-TW" altLang="en-US" dirty="0">
                <a:solidFill>
                  <a:srgbClr val="FF0000"/>
                </a:solidFill>
              </a:rPr>
              <a:t>加強對網絡遊戲公司的檢查</a:t>
            </a:r>
            <a:r>
              <a:rPr lang="zh-TW" altLang="en-US" dirty="0"/>
              <a:t>，以監督時間限制是否得到執行。</a:t>
            </a:r>
          </a:p>
          <a:p>
            <a:r>
              <a:rPr lang="zh-TW" altLang="en-US" dirty="0"/>
              <a:t>國家新聞出版署指，「保護未成年人身心健康關係到廣大人民群眾的切身利益，關係到培養民族復興的時代新人」，因此</a:t>
            </a:r>
            <a:r>
              <a:rPr lang="zh-TW" altLang="en-US" dirty="0">
                <a:solidFill>
                  <a:srgbClr val="FF0000"/>
                </a:solidFill>
              </a:rPr>
              <a:t>呼籲家長、老師和學生共同學習新政策和法規</a:t>
            </a:r>
            <a:r>
              <a:rPr lang="zh-TW" altLang="en-US" dirty="0"/>
              <a:t>，推動青少年參與體育鍛煉、社會實踐以及「其他有益身心健康的遊戲」。</a:t>
            </a:r>
          </a:p>
          <a:p>
            <a:endParaRPr lang="zh-HK" altLang="en-US" dirty="0"/>
          </a:p>
        </p:txBody>
      </p:sp>
    </p:spTree>
    <p:extLst>
      <p:ext uri="{BB962C8B-B14F-4D97-AF65-F5344CB8AC3E}">
        <p14:creationId xmlns:p14="http://schemas.microsoft.com/office/powerpoint/2010/main" val="14025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pic>
        <p:nvPicPr>
          <p:cNvPr id="1026" name="Picture 2" descr="最嚴網遊禁令1周限玩3小時- 產業財經- 旺報"/>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492" y="2084196"/>
            <a:ext cx="11387929" cy="4357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908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HK" dirty="0"/>
              <a:t>(a)</a:t>
            </a:r>
            <a:r>
              <a:rPr lang="en-US" altLang="zh-HK" b="1" u="sng" dirty="0">
                <a:effectLst>
                  <a:outerShdw blurRad="38100" dist="38100" dir="2700000" algn="tl">
                    <a:srgbClr val="000000">
                      <a:alpha val="43137"/>
                    </a:srgbClr>
                  </a:outerShdw>
                </a:effectLst>
              </a:rPr>
              <a:t> </a:t>
            </a:r>
            <a:r>
              <a:rPr lang="zh-TW" altLang="zh-HK" b="1" u="sng" dirty="0">
                <a:effectLst>
                  <a:outerShdw blurRad="38100" dist="38100" dir="2700000" algn="tl">
                    <a:srgbClr val="000000">
                      <a:alpha val="43137"/>
                    </a:srgbClr>
                  </a:outerShdw>
                </a:effectLst>
              </a:rPr>
              <a:t>「限遊令」</a:t>
            </a:r>
            <a:r>
              <a:rPr lang="zh-TW" altLang="zh-HK" dirty="0"/>
              <a:t>可</a:t>
            </a:r>
            <a:r>
              <a:rPr lang="zh-TW" altLang="zh-HK" dirty="0">
                <a:solidFill>
                  <a:srgbClr val="FF0000"/>
                </a:solidFill>
              </a:rPr>
              <a:t>如何促進</a:t>
            </a:r>
            <a:r>
              <a:rPr lang="zh-TW" altLang="zh-HK" dirty="0">
                <a:solidFill>
                  <a:srgbClr val="002060"/>
                </a:solidFill>
              </a:rPr>
              <a:t>青少年</a:t>
            </a:r>
            <a:r>
              <a:rPr lang="zh-TW" altLang="zh-HK" dirty="0"/>
              <a:t>的</a:t>
            </a:r>
            <a:r>
              <a:rPr lang="zh-TW" altLang="zh-HK" dirty="0">
                <a:solidFill>
                  <a:srgbClr val="FF0000"/>
                </a:solidFill>
              </a:rPr>
              <a:t>健康</a:t>
            </a:r>
            <a:r>
              <a:rPr lang="zh-TW" altLang="zh-HK" dirty="0"/>
              <a:t>？解釋你的答案。</a:t>
            </a:r>
            <a:r>
              <a:rPr lang="en-US" altLang="zh-HK" dirty="0"/>
              <a:t> 		     	        </a:t>
            </a:r>
            <a:r>
              <a:rPr lang="en-US" altLang="zh-HK" dirty="0" smtClean="0"/>
              <a:t>          (</a:t>
            </a:r>
            <a:r>
              <a:rPr lang="en-US" altLang="zh-HK" dirty="0"/>
              <a:t>8</a:t>
            </a:r>
            <a:r>
              <a:rPr lang="zh-TW" altLang="zh-HK" dirty="0"/>
              <a:t>分</a:t>
            </a:r>
            <a:r>
              <a:rPr lang="en-US" altLang="zh-HK" dirty="0" smtClean="0"/>
              <a:t>)</a:t>
            </a:r>
            <a:endParaRPr lang="zh-HK" altLang="en-US" dirty="0"/>
          </a:p>
        </p:txBody>
      </p:sp>
      <p:sp>
        <p:nvSpPr>
          <p:cNvPr id="3" name="內容版面配置區 2"/>
          <p:cNvSpPr>
            <a:spLocks noGrp="1"/>
          </p:cNvSpPr>
          <p:nvPr>
            <p:ph idx="1"/>
          </p:nvPr>
        </p:nvSpPr>
        <p:spPr/>
        <p:txBody>
          <a:bodyPr/>
          <a:lstStyle/>
          <a:p>
            <a:endParaRPr lang="zh-HK" altLang="en-US" dirty="0"/>
          </a:p>
        </p:txBody>
      </p:sp>
    </p:spTree>
    <p:extLst>
      <p:ext uri="{BB962C8B-B14F-4D97-AF65-F5344CB8AC3E}">
        <p14:creationId xmlns:p14="http://schemas.microsoft.com/office/powerpoint/2010/main" val="321688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最大網絡遊戲市場受損</a:t>
            </a:r>
            <a:endParaRPr lang="zh-HK" altLang="en-US" dirty="0"/>
          </a:p>
        </p:txBody>
      </p:sp>
      <p:sp>
        <p:nvSpPr>
          <p:cNvPr id="3" name="內容版面配置區 2"/>
          <p:cNvSpPr>
            <a:spLocks noGrp="1"/>
          </p:cNvSpPr>
          <p:nvPr>
            <p:ph idx="1"/>
          </p:nvPr>
        </p:nvSpPr>
        <p:spPr>
          <a:xfrm>
            <a:off x="838200" y="1541845"/>
            <a:ext cx="10970172" cy="5458045"/>
          </a:xfrm>
        </p:spPr>
        <p:txBody>
          <a:bodyPr>
            <a:normAutofit/>
          </a:bodyPr>
          <a:lstStyle/>
          <a:p>
            <a:r>
              <a:rPr lang="zh-TW" altLang="en-US" dirty="0" smtClean="0"/>
              <a:t>中國</a:t>
            </a:r>
            <a:r>
              <a:rPr lang="zh-TW" altLang="en-US" dirty="0"/>
              <a:t>擁有全世界最大的網絡遊戲市場。根據遊戲市調機構</a:t>
            </a:r>
            <a:r>
              <a:rPr lang="en-US" altLang="zh-TW" dirty="0" err="1"/>
              <a:t>Newzoo</a:t>
            </a:r>
            <a:r>
              <a:rPr lang="zh-TW" altLang="en-US" dirty="0"/>
              <a:t>的數據，</a:t>
            </a:r>
            <a:r>
              <a:rPr lang="en-US" altLang="zh-TW" dirty="0"/>
              <a:t>2020</a:t>
            </a:r>
            <a:r>
              <a:rPr lang="zh-TW" altLang="en-US" dirty="0"/>
              <a:t>年，中國遊戲市場的收入達到</a:t>
            </a:r>
            <a:r>
              <a:rPr lang="en-US" altLang="zh-TW" dirty="0"/>
              <a:t>442.63</a:t>
            </a:r>
            <a:r>
              <a:rPr lang="zh-TW" altLang="en-US" dirty="0"/>
              <a:t>億美元，排列第二的美國為</a:t>
            </a:r>
            <a:r>
              <a:rPr lang="en-US" altLang="zh-TW" dirty="0"/>
              <a:t>421.07</a:t>
            </a:r>
            <a:r>
              <a:rPr lang="zh-TW" altLang="en-US" dirty="0"/>
              <a:t>億美元。而在此次打擊措施推出後，網遊股在</a:t>
            </a:r>
            <a:r>
              <a:rPr lang="en-US" altLang="zh-TW" dirty="0"/>
              <a:t>2021</a:t>
            </a:r>
            <a:r>
              <a:rPr lang="zh-TW" altLang="en-US" dirty="0"/>
              <a:t>年</a:t>
            </a:r>
            <a:r>
              <a:rPr lang="en-US" altLang="zh-TW" dirty="0"/>
              <a:t>8</a:t>
            </a:r>
            <a:r>
              <a:rPr lang="zh-TW" altLang="en-US" dirty="0"/>
              <a:t>月</a:t>
            </a:r>
            <a:r>
              <a:rPr lang="en-US" altLang="zh-TW" dirty="0"/>
              <a:t>31</a:t>
            </a:r>
            <a:r>
              <a:rPr lang="zh-TW" altLang="en-US" dirty="0"/>
              <a:t>日暴跌，其中，網易跌幅一度達</a:t>
            </a:r>
            <a:r>
              <a:rPr lang="en-US" altLang="zh-TW" dirty="0"/>
              <a:t>4%</a:t>
            </a:r>
            <a:r>
              <a:rPr lang="zh-TW" altLang="en-US" dirty="0"/>
              <a:t>，騰訊跌</a:t>
            </a:r>
            <a:r>
              <a:rPr lang="en-US" altLang="zh-TW" dirty="0"/>
              <a:t>3%</a:t>
            </a:r>
            <a:r>
              <a:rPr lang="zh-TW" altLang="en-US" dirty="0"/>
              <a:t>，中手遊跌</a:t>
            </a:r>
            <a:r>
              <a:rPr lang="en-US" altLang="zh-TW" dirty="0"/>
              <a:t>8%</a:t>
            </a:r>
            <a:r>
              <a:rPr lang="zh-TW" altLang="en-US" dirty="0"/>
              <a:t>，創夢天地和飛魚科技下挫</a:t>
            </a:r>
            <a:r>
              <a:rPr lang="en-US" altLang="zh-TW" dirty="0"/>
              <a:t>9%</a:t>
            </a:r>
            <a:r>
              <a:rPr lang="zh-TW" altLang="en-US" dirty="0"/>
              <a:t>。分析認為，這些加強監管令市場經歷多輪下跌</a:t>
            </a:r>
            <a:r>
              <a:rPr lang="zh-TW" altLang="en-US" dirty="0" smtClean="0"/>
              <a:t>。</a:t>
            </a:r>
            <a:endParaRPr lang="en-US" altLang="zh-TW" dirty="0" smtClean="0"/>
          </a:p>
          <a:p>
            <a:endParaRPr lang="zh-TW" altLang="en-US" dirty="0"/>
          </a:p>
          <a:p>
            <a:r>
              <a:rPr lang="zh-TW" altLang="en-US" dirty="0"/>
              <a:t>然而，據騰訊年報顯示，</a:t>
            </a:r>
            <a:r>
              <a:rPr lang="en-US" altLang="zh-TW" dirty="0"/>
              <a:t>2020</a:t>
            </a:r>
            <a:r>
              <a:rPr lang="zh-TW" altLang="en-US" dirty="0"/>
              <a:t>年第四季度，</a:t>
            </a:r>
            <a:r>
              <a:rPr lang="en-US" altLang="zh-TW" dirty="0"/>
              <a:t>16</a:t>
            </a:r>
            <a:r>
              <a:rPr lang="zh-TW" altLang="en-US" dirty="0"/>
              <a:t>歲以下未成年人佔中國網絡遊戲總收入的</a:t>
            </a:r>
            <a:r>
              <a:rPr lang="en-US" altLang="zh-TW" dirty="0"/>
              <a:t>3.2%</a:t>
            </a:r>
            <a:r>
              <a:rPr lang="zh-TW" altLang="en-US" dirty="0"/>
              <a:t>；</a:t>
            </a:r>
            <a:r>
              <a:rPr lang="en-US" altLang="zh-TW" dirty="0"/>
              <a:t>2021</a:t>
            </a:r>
            <a:r>
              <a:rPr lang="zh-TW" altLang="en-US" dirty="0"/>
              <a:t>年第二季度，</a:t>
            </a:r>
            <a:r>
              <a:rPr lang="en-US" altLang="zh-TW" dirty="0"/>
              <a:t>16</a:t>
            </a:r>
            <a:r>
              <a:rPr lang="zh-TW" altLang="en-US" dirty="0"/>
              <a:t>歲以下的玩家只佔其在中國遊戲總收入的</a:t>
            </a:r>
            <a:r>
              <a:rPr lang="en-US" altLang="zh-TW" dirty="0"/>
              <a:t>2.6%</a:t>
            </a:r>
            <a:r>
              <a:rPr lang="zh-TW" altLang="en-US" dirty="0"/>
              <a:t>。一些觀察人士認為，該部分用戶強監管的政策對於許多遊戲公司影響有限，並不會大幅影響整體收入。</a:t>
            </a:r>
          </a:p>
          <a:p>
            <a:endParaRPr lang="zh-HK" altLang="en-US" dirty="0"/>
          </a:p>
        </p:txBody>
      </p:sp>
    </p:spTree>
    <p:extLst>
      <p:ext uri="{BB962C8B-B14F-4D97-AF65-F5344CB8AC3E}">
        <p14:creationId xmlns:p14="http://schemas.microsoft.com/office/powerpoint/2010/main" val="3872435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日本</a:t>
            </a:r>
            <a:r>
              <a:rPr lang="en-US" altLang="zh-TW" dirty="0" smtClean="0"/>
              <a:t>: </a:t>
            </a:r>
            <a:endParaRPr lang="zh-HK" altLang="en-US" dirty="0"/>
          </a:p>
        </p:txBody>
      </p:sp>
      <p:pic>
        <p:nvPicPr>
          <p:cNvPr id="2050" name="Picture 2" descr="日本香川縣「網路遊戲依存症對策條例」提案通過，專家認為：這並沒有辦法從根本上解決問題| 遊戲基地| LINE TODA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0261" y="1312288"/>
            <a:ext cx="7618161" cy="4647078"/>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8550167" y="1712049"/>
            <a:ext cx="3210910" cy="4247317"/>
          </a:xfrm>
          <a:prstGeom prst="rect">
            <a:avLst/>
          </a:prstGeom>
        </p:spPr>
        <p:txBody>
          <a:bodyPr wrap="square">
            <a:spAutoFit/>
          </a:bodyPr>
          <a:lstStyle/>
          <a:p>
            <a:r>
              <a:rPr lang="zh-TW" altLang="en-US" sz="3000" b="0" i="0" dirty="0" smtClean="0">
                <a:solidFill>
                  <a:srgbClr val="111111"/>
                </a:solidFill>
                <a:effectLst/>
                <a:latin typeface="-apple-system"/>
              </a:rPr>
              <a:t>雖然本條例正式通過，並將於 </a:t>
            </a:r>
            <a:r>
              <a:rPr lang="en-US" altLang="zh-TW" sz="3000" b="0" i="0" dirty="0" smtClean="0">
                <a:solidFill>
                  <a:srgbClr val="111111"/>
                </a:solidFill>
                <a:effectLst/>
                <a:latin typeface="-apple-system"/>
              </a:rPr>
              <a:t>4 </a:t>
            </a:r>
            <a:r>
              <a:rPr lang="zh-TW" altLang="en-US" sz="3000" b="0" i="0" dirty="0" smtClean="0">
                <a:solidFill>
                  <a:srgbClr val="111111"/>
                </a:solidFill>
                <a:effectLst/>
                <a:latin typeface="-apple-system"/>
              </a:rPr>
              <a:t>月 </a:t>
            </a:r>
            <a:r>
              <a:rPr lang="en-US" altLang="zh-TW" sz="3000" b="0" i="0" dirty="0" smtClean="0">
                <a:solidFill>
                  <a:srgbClr val="111111"/>
                </a:solidFill>
                <a:effectLst/>
                <a:latin typeface="-apple-system"/>
              </a:rPr>
              <a:t>1 </a:t>
            </a:r>
            <a:r>
              <a:rPr lang="zh-TW" altLang="en-US" sz="3000" b="0" i="0" dirty="0" smtClean="0">
                <a:solidFill>
                  <a:srgbClr val="111111"/>
                </a:solidFill>
                <a:effectLst/>
                <a:latin typeface="-apple-system"/>
              </a:rPr>
              <a:t>日起在日本香川縣正式實施，</a:t>
            </a:r>
            <a:r>
              <a:rPr lang="zh-TW" altLang="en-US" sz="3000" b="0" i="0" dirty="0" smtClean="0">
                <a:solidFill>
                  <a:srgbClr val="C00000"/>
                </a:solidFill>
                <a:effectLst/>
                <a:latin typeface="-apple-system"/>
              </a:rPr>
              <a:t>不過目前將採取義務制的方式執行，而且也不會針對違反者懲處任何罰則</a:t>
            </a:r>
            <a:r>
              <a:rPr lang="zh-TW" altLang="en-US" sz="3000" b="0" i="0" dirty="0" smtClean="0">
                <a:solidFill>
                  <a:srgbClr val="111111"/>
                </a:solidFill>
                <a:effectLst/>
                <a:latin typeface="-apple-system"/>
              </a:rPr>
              <a:t>。</a:t>
            </a:r>
            <a:endParaRPr lang="zh-HK" altLang="en-US" sz="3000" dirty="0"/>
          </a:p>
        </p:txBody>
      </p:sp>
    </p:spTree>
    <p:extLst>
      <p:ext uri="{BB962C8B-B14F-4D97-AF65-F5344CB8AC3E}">
        <p14:creationId xmlns:p14="http://schemas.microsoft.com/office/powerpoint/2010/main" val="391579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韓國</a:t>
            </a:r>
            <a:endParaRPr lang="zh-HK" altLang="en-US" dirty="0"/>
          </a:p>
        </p:txBody>
      </p:sp>
      <p:sp>
        <p:nvSpPr>
          <p:cNvPr id="3" name="內容版面配置區 2"/>
          <p:cNvSpPr>
            <a:spLocks noGrp="1"/>
          </p:cNvSpPr>
          <p:nvPr>
            <p:ph idx="1"/>
          </p:nvPr>
        </p:nvSpPr>
        <p:spPr>
          <a:xfrm>
            <a:off x="838200" y="1557611"/>
            <a:ext cx="10875579" cy="5899479"/>
          </a:xfrm>
        </p:spPr>
        <p:txBody>
          <a:bodyPr>
            <a:normAutofit/>
          </a:bodyPr>
          <a:lstStyle/>
          <a:p>
            <a:r>
              <a:rPr lang="zh-TW" altLang="en-US" sz="3000" dirty="0" smtClean="0"/>
              <a:t>韓國文化體育觀光部以及兩性平等家族部日前宣布，將於年底正式廢除實施了十年的灰姑娘法。被批過時的該法</a:t>
            </a:r>
            <a:r>
              <a:rPr lang="zh-TW" altLang="en-US" sz="3000" dirty="0" smtClean="0">
                <a:solidFill>
                  <a:srgbClr val="FF0000"/>
                </a:solidFill>
              </a:rPr>
              <a:t>不只因限制未成年人遊戲時間被質疑侵犯兒童權益，更對韓國遊戲業發展構成限制。</a:t>
            </a:r>
            <a:endParaRPr lang="en-US" altLang="zh-TW" sz="3000" dirty="0" smtClean="0">
              <a:solidFill>
                <a:srgbClr val="FF0000"/>
              </a:solidFill>
            </a:endParaRPr>
          </a:p>
          <a:p>
            <a:r>
              <a:rPr lang="zh-TW" altLang="en-US" sz="3000" dirty="0" smtClean="0"/>
              <a:t>被稱為「灰姑娘法」的兒童遊戲宵禁是韓國政府於</a:t>
            </a:r>
            <a:r>
              <a:rPr lang="en-US" altLang="zh-TW" sz="3000" dirty="0" smtClean="0"/>
              <a:t>2011</a:t>
            </a:r>
            <a:r>
              <a:rPr lang="zh-TW" altLang="en-US" sz="3000" dirty="0" smtClean="0"/>
              <a:t>年制定的規定，其初衷是為了確保學童獲得足夠的睡眠時間以及保障他們的健康安全。根據該法，</a:t>
            </a:r>
            <a:r>
              <a:rPr lang="zh-TW" altLang="en-US" sz="3000" dirty="0" smtClean="0">
                <a:solidFill>
                  <a:srgbClr val="FF0000"/>
                </a:solidFill>
              </a:rPr>
              <a:t>任何</a:t>
            </a:r>
            <a:r>
              <a:rPr lang="en-US" altLang="zh-TW" sz="3000" dirty="0" smtClean="0">
                <a:solidFill>
                  <a:srgbClr val="FF0000"/>
                </a:solidFill>
              </a:rPr>
              <a:t>16</a:t>
            </a:r>
            <a:r>
              <a:rPr lang="zh-TW" altLang="en-US" sz="3000" dirty="0" smtClean="0">
                <a:solidFill>
                  <a:srgbClr val="FF0000"/>
                </a:solidFill>
              </a:rPr>
              <a:t>歲以下的未成年人士都禁止於凌晨</a:t>
            </a:r>
            <a:r>
              <a:rPr lang="en-US" altLang="zh-TW" sz="3000" dirty="0" smtClean="0">
                <a:solidFill>
                  <a:srgbClr val="FF0000"/>
                </a:solidFill>
              </a:rPr>
              <a:t>12</a:t>
            </a:r>
            <a:r>
              <a:rPr lang="zh-TW" altLang="en-US" sz="3000" dirty="0" smtClean="0">
                <a:solidFill>
                  <a:srgbClr val="FF0000"/>
                </a:solidFill>
              </a:rPr>
              <a:t>點至早上</a:t>
            </a:r>
            <a:r>
              <a:rPr lang="en-US" altLang="zh-TW" sz="3000" dirty="0" smtClean="0">
                <a:solidFill>
                  <a:srgbClr val="FF0000"/>
                </a:solidFill>
              </a:rPr>
              <a:t>6</a:t>
            </a:r>
            <a:r>
              <a:rPr lang="zh-TW" altLang="en-US" sz="3000" dirty="0" smtClean="0">
                <a:solidFill>
                  <a:srgbClr val="FF0000"/>
                </a:solidFill>
              </a:rPr>
              <a:t>點之間遊玩線上遊戲。</a:t>
            </a:r>
            <a:r>
              <a:rPr lang="zh-TW" altLang="en-US" sz="3000" dirty="0" smtClean="0"/>
              <a:t>不過灰姑娘法從實施以來就備受爭議，許多人認為該法侵犯了兒童的權益。另外，成為主流市場的手機遊戲不受法案規範也顯現出灰姑娘法的過時性。</a:t>
            </a:r>
          </a:p>
        </p:txBody>
      </p:sp>
    </p:spTree>
    <p:extLst>
      <p:ext uri="{BB962C8B-B14F-4D97-AF65-F5344CB8AC3E}">
        <p14:creationId xmlns:p14="http://schemas.microsoft.com/office/powerpoint/2010/main" val="198808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8655" y="564383"/>
            <a:ext cx="11317014" cy="6135961"/>
          </a:xfrm>
        </p:spPr>
        <p:txBody>
          <a:bodyPr/>
          <a:lstStyle/>
          <a:p>
            <a:r>
              <a:rPr lang="en-US" altLang="zh-HK" sz="4000" dirty="0" smtClean="0"/>
              <a:t>(b) </a:t>
            </a:r>
            <a:r>
              <a:rPr lang="zh-TW" altLang="zh-HK" sz="4000" dirty="0" smtClean="0"/>
              <a:t>「</a:t>
            </a:r>
            <a:r>
              <a:rPr lang="zh-TW" altLang="zh-HK" sz="4000" dirty="0" smtClean="0">
                <a:solidFill>
                  <a:srgbClr val="00B0F0"/>
                </a:solidFill>
              </a:rPr>
              <a:t>各地政府</a:t>
            </a:r>
            <a:r>
              <a:rPr lang="zh-TW" altLang="zh-HK" sz="4000" dirty="0" smtClean="0">
                <a:solidFill>
                  <a:srgbClr val="FF0000"/>
                </a:solidFill>
              </a:rPr>
              <a:t>加強監管</a:t>
            </a:r>
            <a:r>
              <a:rPr lang="zh-TW" altLang="zh-HK" sz="4000" dirty="0" smtClean="0"/>
              <a:t>比</a:t>
            </a:r>
            <a:r>
              <a:rPr lang="zh-TW" altLang="zh-HK" sz="4000" dirty="0" smtClean="0">
                <a:solidFill>
                  <a:srgbClr val="FF0000"/>
                </a:solidFill>
              </a:rPr>
              <a:t>宣傳教育</a:t>
            </a:r>
            <a:r>
              <a:rPr lang="zh-TW" altLang="zh-HK" sz="4000" dirty="0" smtClean="0"/>
              <a:t>更有效</a:t>
            </a:r>
            <a:r>
              <a:rPr lang="zh-TW" altLang="zh-HK" sz="4000" dirty="0" smtClean="0">
                <a:solidFill>
                  <a:srgbClr val="FF0000"/>
                </a:solidFill>
              </a:rPr>
              <a:t>保護青少年</a:t>
            </a:r>
            <a:r>
              <a:rPr lang="zh-TW" altLang="zh-HK" sz="4000" b="1" u="sng" dirty="0" smtClean="0">
                <a:solidFill>
                  <a:srgbClr val="C00000"/>
                </a:solidFill>
              </a:rPr>
              <a:t>免受網絡危害</a:t>
            </a:r>
            <a:r>
              <a:rPr lang="zh-TW" altLang="zh-HK" sz="4000" dirty="0" smtClean="0"/>
              <a:t>。」你在</a:t>
            </a:r>
            <a:r>
              <a:rPr lang="zh-TW" altLang="zh-HK" sz="4000" dirty="0" smtClean="0">
                <a:solidFill>
                  <a:srgbClr val="C00000"/>
                </a:solidFill>
              </a:rPr>
              <a:t>多大程度</a:t>
            </a:r>
            <a:r>
              <a:rPr lang="zh-TW" altLang="zh-HK" sz="4000" dirty="0" smtClean="0"/>
              <a:t>上同意這看法？解釋你的答案。</a:t>
            </a:r>
            <a:r>
              <a:rPr lang="en-US" altLang="zh-HK" sz="4000" dirty="0" smtClean="0"/>
              <a:t>  </a:t>
            </a:r>
            <a:r>
              <a:rPr lang="en-US" altLang="zh-HK" dirty="0" smtClean="0"/>
              <a:t>	               </a:t>
            </a:r>
            <a:endParaRPr lang="zh-HK" altLang="en-US" dirty="0"/>
          </a:p>
        </p:txBody>
      </p:sp>
    </p:spTree>
    <p:extLst>
      <p:ext uri="{BB962C8B-B14F-4D97-AF65-F5344CB8AC3E}">
        <p14:creationId xmlns:p14="http://schemas.microsoft.com/office/powerpoint/2010/main" val="87857269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906</Words>
  <Application>Microsoft Office PowerPoint</Application>
  <PresentationFormat>寬螢幕</PresentationFormat>
  <Paragraphs>20</Paragraphs>
  <Slides>9</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-apple-system</vt:lpstr>
      <vt:lpstr>新細明體</vt:lpstr>
      <vt:lpstr>Arial</vt:lpstr>
      <vt:lpstr>Calibri</vt:lpstr>
      <vt:lpstr>Calibri Light</vt:lpstr>
      <vt:lpstr>Office 佈景主題</vt:lpstr>
      <vt:lpstr>限遊令</vt:lpstr>
      <vt:lpstr>背景</vt:lpstr>
      <vt:lpstr>中國官媒： 網絡遊戲是「精神鴉片」　只能每周三小時</vt:lpstr>
      <vt:lpstr>PowerPoint 簡報</vt:lpstr>
      <vt:lpstr>(a) 「限遊令」可如何促進青少年的健康？解釋你的答案。                           (8分)</vt:lpstr>
      <vt:lpstr>最大網絡遊戲市場受損</vt:lpstr>
      <vt:lpstr>日本: </vt:lpstr>
      <vt:lpstr>韓國</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限遊令</dc:title>
  <dc:creator>WongChuenFung</dc:creator>
  <cp:lastModifiedBy>WongChuenFung</cp:lastModifiedBy>
  <cp:revision>12</cp:revision>
  <dcterms:created xsi:type="dcterms:W3CDTF">2023-02-28T02:16:32Z</dcterms:created>
  <dcterms:modified xsi:type="dcterms:W3CDTF">2023-02-28T02:40:12Z</dcterms:modified>
</cp:coreProperties>
</file>