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1" r:id="rId2"/>
    <p:sldId id="256" r:id="rId3"/>
    <p:sldId id="257" r:id="rId4"/>
    <p:sldId id="262" r:id="rId5"/>
    <p:sldId id="258" r:id="rId6"/>
    <p:sldId id="260" r:id="rId7"/>
    <p:sldId id="259" r:id="rId8"/>
    <p:sldId id="275" r:id="rId9"/>
    <p:sldId id="261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3" r:id="rId19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4" d="100"/>
          <a:sy n="64" d="100"/>
        </p:scale>
        <p:origin x="1340" y="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矩形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圓角矩形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副標題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zh-TW" altLang="en-US" smtClean="0"/>
              <a:t>按一下以編輯母片副標題樣式</a:t>
            </a:r>
            <a:endParaRPr kumimoji="0" lang="en-US"/>
          </a:p>
        </p:txBody>
      </p:sp>
      <p:sp>
        <p:nvSpPr>
          <p:cNvPr id="28" name="日期版面配置區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2022/11/1</a:t>
            </a:fld>
            <a:endParaRPr lang="zh-TW" altLang="en-US"/>
          </a:p>
        </p:txBody>
      </p:sp>
      <p:sp>
        <p:nvSpPr>
          <p:cNvPr id="17" name="頁尾版面配置區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29" name="投影片編號版面配置區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矩形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矩形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標題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直排文字版面配置區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8" name="內容版面配置區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矩形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圓角矩形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日期版面配置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2022/11/1</a:t>
            </a:fld>
            <a:endParaRPr lang="zh-TW" altLang="en-US"/>
          </a:p>
        </p:txBody>
      </p:sp>
      <p:sp>
        <p:nvSpPr>
          <p:cNvPr id="5" name="頁尾版面配置區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矩形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矩形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矩形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2022/11/1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9" name="內容版面配置區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7" name="日期版面配置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2022/11/1</a:t>
            </a:fld>
            <a:endParaRPr lang="zh-TW" altLang="en-US"/>
          </a:p>
        </p:txBody>
      </p:sp>
      <p:sp>
        <p:nvSpPr>
          <p:cNvPr id="8" name="頁尾版面配置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  <p:sp>
        <p:nvSpPr>
          <p:cNvPr id="13" name="內容版面配置區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2022/11/1</a:t>
            </a:fld>
            <a:endParaRPr lang="zh-TW" altLang="en-US"/>
          </a:p>
        </p:txBody>
      </p:sp>
      <p:sp>
        <p:nvSpPr>
          <p:cNvPr id="4" name="頁尾版面配置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2022/11/1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矩形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圓角矩形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3" name="文字版面配置區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2022/11/1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內容版面配置區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zh-TW" altLang="en-US" smtClean="0"/>
              <a:t>按一下以編輯母片文字樣式</a:t>
            </a:r>
          </a:p>
          <a:p>
            <a:pPr lvl="1" eaLnBrk="1" latinLnBrk="0" hangingPunct="1"/>
            <a:r>
              <a:rPr lang="zh-TW" altLang="en-US" smtClean="0"/>
              <a:t>第二層</a:t>
            </a:r>
          </a:p>
          <a:p>
            <a:pPr lvl="2" eaLnBrk="1" latinLnBrk="0" hangingPunct="1"/>
            <a:r>
              <a:rPr lang="zh-TW" altLang="en-US" smtClean="0"/>
              <a:t>第三層</a:t>
            </a:r>
          </a:p>
          <a:p>
            <a:pPr lvl="3" eaLnBrk="1" latinLnBrk="0" hangingPunct="1"/>
            <a:r>
              <a:rPr lang="zh-TW" altLang="en-US" smtClean="0"/>
              <a:t>第四層</a:t>
            </a:r>
          </a:p>
          <a:p>
            <a:pPr lvl="4" eaLnBrk="1" latinLnBrk="0" hangingPunct="1"/>
            <a:r>
              <a:rPr lang="zh-TW" altLang="en-US" smtClean="0"/>
              <a:t>第五層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4" name="文字版面配置區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</p:txBody>
      </p:sp>
      <p:sp>
        <p:nvSpPr>
          <p:cNvPr id="5" name="日期版面配置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EAD13-0566-4C6C-97E7-55F17F24B09F}" type="datetimeFigureOut">
              <a:rPr lang="zh-TW" altLang="en-US" smtClean="0"/>
              <a:t>2022/11/1</a:t>
            </a:fld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11" name="矩形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矩形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矩形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圖片版面配置區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zh-TW" altLang="en-US" smtClean="0"/>
              <a:t>按一下圖示以新增圖片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矩形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圓角矩形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標題版面配置區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zh-TW" altLang="en-US" smtClean="0"/>
              <a:t>按一下以編輯母片標題樣式</a:t>
            </a:r>
            <a:endParaRPr kumimoji="0" lang="en-US"/>
          </a:p>
        </p:txBody>
      </p:sp>
      <p:sp>
        <p:nvSpPr>
          <p:cNvPr id="13" name="文字版面配置區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zh-TW" altLang="en-US" smtClean="0"/>
              <a:t>按一下以編輯母片文字樣式</a:t>
            </a:r>
          </a:p>
          <a:p>
            <a:pPr lvl="1" eaLnBrk="1" latinLnBrk="0" hangingPunct="1"/>
            <a:r>
              <a:rPr kumimoji="0" lang="zh-TW" altLang="en-US" smtClean="0"/>
              <a:t>第二層</a:t>
            </a:r>
          </a:p>
          <a:p>
            <a:pPr lvl="2" eaLnBrk="1" latinLnBrk="0" hangingPunct="1"/>
            <a:r>
              <a:rPr kumimoji="0" lang="zh-TW" altLang="en-US" smtClean="0"/>
              <a:t>第三層</a:t>
            </a:r>
          </a:p>
          <a:p>
            <a:pPr lvl="3" eaLnBrk="1" latinLnBrk="0" hangingPunct="1"/>
            <a:r>
              <a:rPr kumimoji="0" lang="zh-TW" altLang="en-US" smtClean="0"/>
              <a:t>第四層</a:t>
            </a:r>
          </a:p>
          <a:p>
            <a:pPr lvl="4" eaLnBrk="1" latinLnBrk="0" hangingPunct="1"/>
            <a:r>
              <a:rPr kumimoji="0" lang="zh-TW" altLang="en-US" smtClean="0"/>
              <a:t>第五層</a:t>
            </a:r>
            <a:endParaRPr kumimoji="0" lang="en-US"/>
          </a:p>
        </p:txBody>
      </p:sp>
      <p:sp>
        <p:nvSpPr>
          <p:cNvPr id="14" name="日期版面配置區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BEAD13-0566-4C6C-97E7-55F17F24B09F}" type="datetimeFigureOut">
              <a:rPr lang="zh-TW" altLang="en-US" smtClean="0"/>
              <a:t>2022/11/1</a:t>
            </a:fld>
            <a:endParaRPr lang="zh-TW" altLang="en-US"/>
          </a:p>
        </p:txBody>
      </p:sp>
      <p:sp>
        <p:nvSpPr>
          <p:cNvPr id="3" name="頁尾版面配置區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23" name="投影片編號版面配置區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73DA0BB7-265A-403C-9275-D587AB510EDC}" type="slidenum">
              <a:rPr lang="zh-TW" altLang="en-US" smtClean="0"/>
              <a:t>‹#›</a:t>
            </a:fld>
            <a:endParaRPr lang="zh-TW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議題</a:t>
            </a:r>
            <a:r>
              <a:rPr lang="en-US" altLang="zh-TW" dirty="0" smtClean="0"/>
              <a:t>: 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5221560"/>
          </a:xfrm>
        </p:spPr>
        <p:txBody>
          <a:bodyPr>
            <a:normAutofit lnSpcReduction="10000"/>
          </a:bodyPr>
          <a:lstStyle/>
          <a:p>
            <a:r>
              <a:rPr lang="zh-TW" altLang="en-US" sz="3500" dirty="0"/>
              <a:t>卷一</a:t>
            </a:r>
            <a:r>
              <a:rPr lang="en-US" altLang="zh-HK" sz="3500" dirty="0" smtClean="0"/>
              <a:t>2022: </a:t>
            </a:r>
            <a:r>
              <a:rPr lang="zh-TW" altLang="en-US" sz="3500" dirty="0" smtClean="0"/>
              <a:t>義工</a:t>
            </a:r>
            <a:r>
              <a:rPr lang="en-US" altLang="zh-TW" sz="3500" dirty="0" smtClean="0"/>
              <a:t>+</a:t>
            </a:r>
            <a:r>
              <a:rPr lang="zh-TW" altLang="en-US" sz="3500" dirty="0" smtClean="0"/>
              <a:t>課外活動</a:t>
            </a:r>
            <a:endParaRPr lang="en-US" altLang="zh-TW" sz="3500" dirty="0"/>
          </a:p>
          <a:p>
            <a:r>
              <a:rPr lang="zh-TW" altLang="en-US" sz="3500" dirty="0" smtClean="0"/>
              <a:t>卷一</a:t>
            </a:r>
            <a:r>
              <a:rPr lang="en-US" altLang="zh-HK" sz="3500" dirty="0" smtClean="0"/>
              <a:t>2020:</a:t>
            </a:r>
            <a:r>
              <a:rPr lang="zh-TW" altLang="en-US" sz="3500" dirty="0" smtClean="0"/>
              <a:t>互聯網</a:t>
            </a:r>
            <a:r>
              <a:rPr lang="en-US" altLang="zh-TW" sz="3500" dirty="0" smtClean="0"/>
              <a:t>(</a:t>
            </a:r>
            <a:r>
              <a:rPr lang="zh-TW" altLang="en-US" sz="3500" dirty="0" smtClean="0"/>
              <a:t>低頭族</a:t>
            </a:r>
            <a:r>
              <a:rPr lang="en-US" altLang="zh-TW" sz="3500" dirty="0" smtClean="0"/>
              <a:t>)</a:t>
            </a:r>
          </a:p>
          <a:p>
            <a:r>
              <a:rPr lang="zh-TW" altLang="en-US" sz="3500" dirty="0" smtClean="0"/>
              <a:t>卷二</a:t>
            </a:r>
            <a:r>
              <a:rPr lang="en-US" altLang="zh-HK" sz="3500" dirty="0" smtClean="0"/>
              <a:t>2019: </a:t>
            </a:r>
            <a:r>
              <a:rPr lang="zh-TW" altLang="en-US" sz="3500" dirty="0" smtClean="0"/>
              <a:t>全球化</a:t>
            </a:r>
            <a:r>
              <a:rPr lang="en-US" altLang="zh-TW" sz="3500" dirty="0" smtClean="0"/>
              <a:t>(</a:t>
            </a:r>
            <a:r>
              <a:rPr lang="zh-TW" altLang="en-US" sz="3500" dirty="0" smtClean="0"/>
              <a:t>韓國文化</a:t>
            </a:r>
            <a:r>
              <a:rPr lang="en-US" altLang="zh-TW" sz="3500" dirty="0" smtClean="0"/>
              <a:t>:</a:t>
            </a:r>
            <a:r>
              <a:rPr lang="zh-TW" altLang="en-US" sz="3500" dirty="0" smtClean="0"/>
              <a:t>粉絲</a:t>
            </a:r>
            <a:r>
              <a:rPr lang="en-US" altLang="zh-TW" sz="3500" dirty="0" smtClean="0"/>
              <a:t>) </a:t>
            </a:r>
          </a:p>
          <a:p>
            <a:r>
              <a:rPr lang="zh-TW" altLang="en-US" sz="3500" dirty="0"/>
              <a:t>卷</a:t>
            </a:r>
            <a:r>
              <a:rPr lang="zh-TW" altLang="en-US" sz="3500" dirty="0" smtClean="0"/>
              <a:t>一</a:t>
            </a:r>
            <a:r>
              <a:rPr lang="en-US" altLang="zh-TW" sz="3500" dirty="0" smtClean="0"/>
              <a:t>2018: </a:t>
            </a:r>
            <a:r>
              <a:rPr lang="zh-TW" altLang="en-US" sz="3500" dirty="0" smtClean="0"/>
              <a:t>義工</a:t>
            </a:r>
            <a:r>
              <a:rPr lang="en-US" altLang="zh-TW" sz="3500" dirty="0" smtClean="0"/>
              <a:t>+</a:t>
            </a:r>
            <a:r>
              <a:rPr lang="zh-TW" altLang="en-US" sz="3500" dirty="0" smtClean="0"/>
              <a:t>生涯規劃</a:t>
            </a:r>
            <a:r>
              <a:rPr lang="en-US" altLang="zh-TW" sz="3500" dirty="0" smtClean="0"/>
              <a:t>(2</a:t>
            </a:r>
            <a:r>
              <a:rPr lang="zh-TW" altLang="en-US" sz="3500" dirty="0" smtClean="0"/>
              <a:t>題</a:t>
            </a:r>
            <a:r>
              <a:rPr lang="en-US" altLang="zh-TW" sz="3500" dirty="0" smtClean="0"/>
              <a:t>) </a:t>
            </a:r>
          </a:p>
          <a:p>
            <a:r>
              <a:rPr lang="zh-TW" altLang="en-US" sz="3500" dirty="0"/>
              <a:t>卷</a:t>
            </a:r>
            <a:r>
              <a:rPr lang="zh-TW" altLang="en-US" sz="3500" dirty="0" smtClean="0"/>
              <a:t>一</a:t>
            </a:r>
            <a:r>
              <a:rPr lang="en-US" altLang="zh-TW" sz="3500" dirty="0" smtClean="0"/>
              <a:t>2017:</a:t>
            </a:r>
            <a:r>
              <a:rPr lang="zh-TW" altLang="en-US" sz="3500" dirty="0" smtClean="0"/>
              <a:t>少數族裔青年</a:t>
            </a:r>
            <a:endParaRPr lang="en-US" altLang="zh-TW" sz="3500" dirty="0" smtClean="0"/>
          </a:p>
          <a:p>
            <a:r>
              <a:rPr lang="zh-TW" altLang="en-US" sz="3500" dirty="0" smtClean="0"/>
              <a:t>卷二</a:t>
            </a:r>
            <a:r>
              <a:rPr lang="en-US" altLang="zh-TW" sz="3500" dirty="0" smtClean="0"/>
              <a:t>2017:</a:t>
            </a:r>
            <a:r>
              <a:rPr lang="zh-TW" altLang="en-US" sz="3500" dirty="0" smtClean="0"/>
              <a:t>電子煙</a:t>
            </a:r>
            <a:r>
              <a:rPr lang="en-US" altLang="zh-TW" sz="3500" dirty="0" smtClean="0"/>
              <a:t>(</a:t>
            </a:r>
            <a:r>
              <a:rPr lang="zh-TW" altLang="en-US" sz="3500" dirty="0" smtClean="0"/>
              <a:t>公共衛生</a:t>
            </a:r>
            <a:r>
              <a:rPr lang="en-US" altLang="zh-TW" sz="3500" dirty="0" smtClean="0"/>
              <a:t>) </a:t>
            </a:r>
          </a:p>
          <a:p>
            <a:r>
              <a:rPr lang="zh-TW" altLang="en-US" sz="3500" dirty="0"/>
              <a:t>卷</a:t>
            </a:r>
            <a:r>
              <a:rPr lang="zh-TW" altLang="en-US" sz="3500" dirty="0" smtClean="0"/>
              <a:t>一</a:t>
            </a:r>
            <a:r>
              <a:rPr lang="en-US" altLang="zh-TW" sz="3500" dirty="0" smtClean="0"/>
              <a:t>2015:</a:t>
            </a:r>
            <a:r>
              <a:rPr lang="zh-TW" altLang="en-US" sz="3500" dirty="0" smtClean="0"/>
              <a:t>整形</a:t>
            </a:r>
            <a:endParaRPr lang="en-US" altLang="zh-TW" sz="3500" dirty="0" smtClean="0"/>
          </a:p>
          <a:p>
            <a:r>
              <a:rPr lang="zh-TW" altLang="en-US" sz="3500" dirty="0"/>
              <a:t>卷</a:t>
            </a:r>
            <a:r>
              <a:rPr lang="zh-TW" altLang="en-US" sz="3500" dirty="0" smtClean="0"/>
              <a:t>一</a:t>
            </a:r>
            <a:r>
              <a:rPr lang="en-US" altLang="zh-TW" sz="3500" dirty="0" smtClean="0"/>
              <a:t>2014:</a:t>
            </a:r>
            <a:r>
              <a:rPr lang="zh-TW" altLang="en-US" sz="3500" dirty="0" smtClean="0"/>
              <a:t>暴飲</a:t>
            </a:r>
            <a:r>
              <a:rPr lang="en-US" altLang="zh-TW" sz="3500" dirty="0" smtClean="0"/>
              <a:t>(</a:t>
            </a:r>
            <a:r>
              <a:rPr lang="zh-TW" altLang="en-US" sz="3500" dirty="0" smtClean="0"/>
              <a:t>酗酒</a:t>
            </a:r>
            <a:r>
              <a:rPr lang="en-US" altLang="zh-TW" sz="3500" dirty="0" smtClean="0"/>
              <a:t>)</a:t>
            </a:r>
          </a:p>
          <a:p>
            <a:r>
              <a:rPr lang="zh-TW" altLang="en-US" sz="3500" dirty="0"/>
              <a:t>卷</a:t>
            </a:r>
            <a:r>
              <a:rPr lang="zh-TW" altLang="en-US" sz="3500" dirty="0" smtClean="0"/>
              <a:t>一</a:t>
            </a:r>
            <a:r>
              <a:rPr lang="en-US" altLang="zh-TW" sz="3500" dirty="0" smtClean="0"/>
              <a:t>2013:</a:t>
            </a:r>
            <a:r>
              <a:rPr lang="zh-TW" altLang="en-US" sz="3500" dirty="0" smtClean="0"/>
              <a:t>性別定型</a:t>
            </a:r>
            <a:endParaRPr lang="zh-HK" altLang="en-US" sz="3500" dirty="0"/>
          </a:p>
        </p:txBody>
      </p:sp>
    </p:spTree>
    <p:extLst>
      <p:ext uri="{BB962C8B-B14F-4D97-AF65-F5344CB8AC3E}">
        <p14:creationId xmlns:p14="http://schemas.microsoft.com/office/powerpoint/2010/main" val="23592695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6000" b="1" dirty="0" smtClean="0">
                <a:solidFill>
                  <a:schemeClr val="accent4">
                    <a:lumMod val="75000"/>
                  </a:schemeClr>
                </a:solidFill>
              </a:rPr>
              <a:t>青少年時下趨勢</a:t>
            </a:r>
            <a:endParaRPr lang="zh-HK" altLang="en-US" sz="60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250704" cy="4525963"/>
          </a:xfrm>
          <a:ln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zh-TW" altLang="en-US" sz="4800" dirty="0" smtClean="0"/>
              <a:t>過度消費</a:t>
            </a:r>
            <a:endParaRPr lang="en-US" altLang="zh-TW" sz="4800" dirty="0" smtClean="0"/>
          </a:p>
          <a:p>
            <a:r>
              <a:rPr lang="zh-TW" altLang="en-US" sz="4800" dirty="0" smtClean="0"/>
              <a:t>網上活動</a:t>
            </a:r>
            <a:endParaRPr lang="en-US" altLang="zh-TW" sz="4800" dirty="0" smtClean="0"/>
          </a:p>
          <a:p>
            <a:r>
              <a:rPr lang="zh-TW" altLang="en-US" sz="4800" dirty="0" smtClean="0"/>
              <a:t>補習成風</a:t>
            </a:r>
            <a:endParaRPr lang="en-US" altLang="zh-TW" sz="4800" dirty="0" smtClean="0"/>
          </a:p>
          <a:p>
            <a:r>
              <a:rPr lang="zh-TW" altLang="en-US" sz="4800" dirty="0" smtClean="0"/>
              <a:t>瘦身纖體</a:t>
            </a:r>
            <a:endParaRPr lang="en-US" altLang="zh-TW" sz="4800" dirty="0" smtClean="0"/>
          </a:p>
          <a:p>
            <a:r>
              <a:rPr lang="zh-TW" altLang="en-US" sz="4800" dirty="0" smtClean="0"/>
              <a:t>濫用藥</a:t>
            </a:r>
            <a:r>
              <a:rPr lang="zh-TW" altLang="en-US" sz="4800" dirty="0"/>
              <a:t>物</a:t>
            </a:r>
            <a:endParaRPr lang="zh-HK" altLang="en-US" sz="4800" dirty="0"/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5580112" y="1844824"/>
            <a:ext cx="2962672" cy="4032448"/>
          </a:xfrm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zh-TW" altLang="en-US" sz="5400" b="1" u="sng" dirty="0" smtClean="0">
                <a:solidFill>
                  <a:srgbClr val="FF0000"/>
                </a:solidFill>
              </a:rPr>
              <a:t>成因</a:t>
            </a:r>
            <a:endParaRPr lang="en-US" altLang="zh-TW" sz="5400" b="1" u="sng" dirty="0" smtClean="0">
              <a:solidFill>
                <a:srgbClr val="FF0000"/>
              </a:solidFill>
            </a:endParaRPr>
          </a:p>
          <a:p>
            <a:pPr marL="514350" indent="-514350" algn="ctr">
              <a:buFont typeface="+mj-lt"/>
              <a:buAutoNum type="arabicPeriod"/>
            </a:pPr>
            <a:r>
              <a:rPr lang="zh-TW" altLang="en-US" sz="5400" dirty="0" smtClean="0">
                <a:solidFill>
                  <a:srgbClr val="FF0000"/>
                </a:solidFill>
              </a:rPr>
              <a:t>從眾</a:t>
            </a:r>
            <a:endParaRPr lang="en-US" altLang="zh-TW" sz="5400" dirty="0" smtClean="0">
              <a:solidFill>
                <a:srgbClr val="FF0000"/>
              </a:solidFill>
            </a:endParaRPr>
          </a:p>
          <a:p>
            <a:pPr marL="514350" indent="-514350" algn="ctr">
              <a:buFont typeface="+mj-lt"/>
              <a:buAutoNum type="arabicPeriod"/>
            </a:pPr>
            <a:r>
              <a:rPr lang="zh-TW" altLang="en-US" sz="5400" dirty="0" smtClean="0">
                <a:solidFill>
                  <a:srgbClr val="FF0000"/>
                </a:solidFill>
              </a:rPr>
              <a:t>傳媒</a:t>
            </a:r>
            <a:endParaRPr lang="en-US" altLang="zh-TW" sz="5400" dirty="0" smtClean="0">
              <a:solidFill>
                <a:srgbClr val="FF0000"/>
              </a:solidFill>
            </a:endParaRPr>
          </a:p>
          <a:p>
            <a:pPr marL="514350" indent="-514350" algn="ctr">
              <a:buFont typeface="+mj-lt"/>
              <a:buAutoNum type="arabicPeriod"/>
            </a:pPr>
            <a:r>
              <a:rPr lang="zh-TW" altLang="en-US" sz="5400" dirty="0" smtClean="0">
                <a:solidFill>
                  <a:srgbClr val="FF0000"/>
                </a:solidFill>
              </a:rPr>
              <a:t>科技</a:t>
            </a:r>
            <a:endParaRPr lang="en-US" altLang="zh-TW" sz="5400" dirty="0" smtClean="0">
              <a:solidFill>
                <a:srgbClr val="FF0000"/>
              </a:solidFill>
            </a:endParaRPr>
          </a:p>
        </p:txBody>
      </p:sp>
      <p:sp>
        <p:nvSpPr>
          <p:cNvPr id="5" name="向右箭號 4"/>
          <p:cNvSpPr/>
          <p:nvPr/>
        </p:nvSpPr>
        <p:spPr>
          <a:xfrm rot="10800000">
            <a:off x="4067944" y="3140968"/>
            <a:ext cx="1152128" cy="43204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</p:spTree>
    <p:extLst>
      <p:ext uri="{BB962C8B-B14F-4D97-AF65-F5344CB8AC3E}">
        <p14:creationId xmlns:p14="http://schemas.microsoft.com/office/powerpoint/2010/main" val="3013981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標題 4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850106"/>
          </a:xfrm>
        </p:spPr>
        <p:txBody>
          <a:bodyPr/>
          <a:lstStyle/>
          <a:p>
            <a:r>
              <a:rPr lang="zh-TW" altLang="en-US" dirty="0" smtClean="0"/>
              <a:t>解決方法</a:t>
            </a:r>
            <a:endParaRPr lang="zh-HK" altLang="en-US" dirty="0"/>
          </a:p>
        </p:txBody>
      </p:sp>
      <p:sp>
        <p:nvSpPr>
          <p:cNvPr id="6" name="內容版面配置區 5"/>
          <p:cNvSpPr>
            <a:spLocks noGrp="1"/>
          </p:cNvSpPr>
          <p:nvPr>
            <p:ph sz="quarter" idx="1"/>
          </p:nvPr>
        </p:nvSpPr>
        <p:spPr>
          <a:xfrm>
            <a:off x="467544" y="1124744"/>
            <a:ext cx="4038600" cy="4525963"/>
          </a:xfrm>
        </p:spPr>
        <p:txBody>
          <a:bodyPr>
            <a:noAutofit/>
          </a:bodyPr>
          <a:lstStyle/>
          <a:p>
            <a:r>
              <a:rPr lang="zh-TW" altLang="en-US" sz="3600" dirty="0" smtClean="0"/>
              <a:t>政府：</a:t>
            </a:r>
            <a:endParaRPr lang="en-US" altLang="zh-TW" sz="3600" dirty="0" smtClean="0"/>
          </a:p>
          <a:p>
            <a:pPr lvl="1"/>
            <a:r>
              <a:rPr lang="zh-TW" altLang="en-US" sz="3200" dirty="0" smtClean="0"/>
              <a:t>打擊、監察</a:t>
            </a:r>
            <a:endParaRPr lang="en-US" altLang="zh-TW" sz="3200" dirty="0" smtClean="0"/>
          </a:p>
          <a:p>
            <a:pPr lvl="1"/>
            <a:r>
              <a:rPr lang="zh-TW" altLang="en-US" sz="3200" dirty="0" smtClean="0"/>
              <a:t>立法、政策</a:t>
            </a:r>
            <a:endParaRPr lang="en-US" altLang="zh-TW" sz="3200" dirty="0" smtClean="0"/>
          </a:p>
          <a:p>
            <a:pPr lvl="1"/>
            <a:r>
              <a:rPr lang="zh-TW" altLang="en-US" sz="3200" dirty="0" smtClean="0"/>
              <a:t>宣傳、教育</a:t>
            </a:r>
            <a:endParaRPr lang="en-US" altLang="zh-TW" sz="3200" dirty="0" smtClean="0"/>
          </a:p>
          <a:p>
            <a:pPr marL="457200" lvl="1" indent="0">
              <a:buNone/>
            </a:pPr>
            <a:endParaRPr lang="en-US" altLang="zh-TW" sz="3200" dirty="0" smtClean="0"/>
          </a:p>
          <a:p>
            <a:r>
              <a:rPr lang="zh-TW" altLang="en-US" sz="3600" dirty="0" smtClean="0"/>
              <a:t>學校：</a:t>
            </a:r>
            <a:endParaRPr lang="en-US" altLang="zh-TW" sz="3600" dirty="0" smtClean="0"/>
          </a:p>
          <a:p>
            <a:pPr lvl="1"/>
            <a:r>
              <a:rPr lang="zh-TW" altLang="en-US" sz="3200" dirty="0" smtClean="0"/>
              <a:t>課程內容</a:t>
            </a:r>
            <a:endParaRPr lang="en-US" altLang="zh-TW" sz="3200" dirty="0" smtClean="0"/>
          </a:p>
          <a:p>
            <a:pPr lvl="1"/>
            <a:r>
              <a:rPr lang="zh-TW" altLang="en-US" sz="3200" dirty="0" smtClean="0"/>
              <a:t>講座 </a:t>
            </a:r>
            <a:r>
              <a:rPr lang="en-US" altLang="zh-TW" sz="3200" dirty="0" smtClean="0"/>
              <a:t>(</a:t>
            </a:r>
            <a:r>
              <a:rPr lang="zh-TW" altLang="en-US" sz="3200" dirty="0" smtClean="0"/>
              <a:t>個案分享</a:t>
            </a:r>
            <a:r>
              <a:rPr lang="en-US" altLang="zh-TW" sz="3200" dirty="0" smtClean="0"/>
              <a:t>)</a:t>
            </a:r>
          </a:p>
          <a:p>
            <a:pPr lvl="1"/>
            <a:r>
              <a:rPr lang="zh-TW" altLang="en-US" sz="3200" dirty="0" smtClean="0"/>
              <a:t>轉介</a:t>
            </a:r>
            <a:endParaRPr lang="zh-HK" altLang="en-US" sz="3200" dirty="0"/>
          </a:p>
        </p:txBody>
      </p:sp>
      <p:sp>
        <p:nvSpPr>
          <p:cNvPr id="7" name="內容版面配置區 6"/>
          <p:cNvSpPr>
            <a:spLocks noGrp="1"/>
          </p:cNvSpPr>
          <p:nvPr>
            <p:ph sz="quarter" idx="2"/>
          </p:nvPr>
        </p:nvSpPr>
        <p:spPr>
          <a:xfrm>
            <a:off x="4644008" y="1052736"/>
            <a:ext cx="4038600" cy="4525963"/>
          </a:xfrm>
        </p:spPr>
        <p:txBody>
          <a:bodyPr>
            <a:noAutofit/>
          </a:bodyPr>
          <a:lstStyle/>
          <a:p>
            <a:r>
              <a:rPr lang="zh-TW" altLang="en-US" sz="3600" dirty="0" smtClean="0"/>
              <a:t>家人</a:t>
            </a:r>
            <a:r>
              <a:rPr lang="en-US" altLang="zh-TW" sz="3600" dirty="0" smtClean="0"/>
              <a:t>/ </a:t>
            </a:r>
            <a:r>
              <a:rPr lang="zh-TW" altLang="en-US" sz="3600" dirty="0" smtClean="0"/>
              <a:t>朋輩</a:t>
            </a:r>
            <a:endParaRPr lang="en-US" altLang="zh-TW" sz="3600" dirty="0" smtClean="0"/>
          </a:p>
          <a:p>
            <a:pPr lvl="1"/>
            <a:r>
              <a:rPr lang="zh-TW" altLang="en-US" sz="3200" dirty="0" smtClean="0"/>
              <a:t>溝通</a:t>
            </a:r>
            <a:endParaRPr lang="en-US" altLang="zh-TW" sz="3200" dirty="0" smtClean="0"/>
          </a:p>
          <a:p>
            <a:pPr lvl="1"/>
            <a:r>
              <a:rPr lang="zh-TW" altLang="en-US" sz="3200" dirty="0" smtClean="0"/>
              <a:t>留意</a:t>
            </a:r>
            <a:endParaRPr lang="en-US" altLang="zh-TW" sz="3200" dirty="0" smtClean="0"/>
          </a:p>
          <a:p>
            <a:pPr lvl="1"/>
            <a:r>
              <a:rPr lang="zh-TW" altLang="en-US" sz="3200" dirty="0" smtClean="0"/>
              <a:t>提醒</a:t>
            </a:r>
            <a:endParaRPr lang="en-US" altLang="zh-TW" sz="3200" dirty="0" smtClean="0"/>
          </a:p>
          <a:p>
            <a:endParaRPr lang="en-US" altLang="zh-HK" sz="3600" dirty="0"/>
          </a:p>
          <a:p>
            <a:r>
              <a:rPr lang="zh-TW" altLang="en-US" sz="3600" dirty="0" smtClean="0"/>
              <a:t>個人</a:t>
            </a:r>
            <a:endParaRPr lang="en-US" altLang="zh-TW" sz="3600" dirty="0" smtClean="0"/>
          </a:p>
          <a:p>
            <a:pPr lvl="1"/>
            <a:r>
              <a:rPr lang="zh-TW" altLang="en-US" sz="3200" dirty="0" smtClean="0"/>
              <a:t>正面價值觀</a:t>
            </a:r>
            <a:endParaRPr lang="en-US" altLang="zh-TW" sz="3200" dirty="0" smtClean="0"/>
          </a:p>
          <a:p>
            <a:pPr lvl="1"/>
            <a:r>
              <a:rPr lang="zh-TW" altLang="en-US" sz="3200" dirty="0" smtClean="0"/>
              <a:t>不盲目從眾</a:t>
            </a:r>
            <a:endParaRPr lang="en-US" altLang="zh-TW" sz="3200" dirty="0" smtClean="0"/>
          </a:p>
          <a:p>
            <a:pPr lvl="1"/>
            <a:r>
              <a:rPr lang="zh-TW" altLang="en-US" sz="3200" dirty="0" smtClean="0"/>
              <a:t>健康的課外活動</a:t>
            </a:r>
            <a:endParaRPr lang="zh-HK" altLang="en-US" sz="3200" dirty="0"/>
          </a:p>
        </p:txBody>
      </p:sp>
    </p:spTree>
    <p:extLst>
      <p:ext uri="{BB962C8B-B14F-4D97-AF65-F5344CB8AC3E}">
        <p14:creationId xmlns:p14="http://schemas.microsoft.com/office/powerpoint/2010/main" val="13829706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副標題 7"/>
          <p:cNvSpPr>
            <a:spLocks noGrp="1"/>
          </p:cNvSpPr>
          <p:nvPr>
            <p:ph type="subTitle" idx="1"/>
          </p:nvPr>
        </p:nvSpPr>
        <p:spPr>
          <a:xfrm>
            <a:off x="1295400" y="3717032"/>
            <a:ext cx="6400800" cy="1083568"/>
          </a:xfrm>
        </p:spPr>
        <p:txBody>
          <a:bodyPr>
            <a:normAutofit/>
          </a:bodyPr>
          <a:lstStyle/>
          <a:p>
            <a:r>
              <a:rPr lang="en-US" altLang="zh-HK" sz="4800" b="1" dirty="0" smtClean="0"/>
              <a:t>2. </a:t>
            </a:r>
            <a:r>
              <a:rPr lang="zh-TW" altLang="en-US" sz="4800" b="1" dirty="0" smtClean="0"/>
              <a:t>人際關係</a:t>
            </a:r>
            <a:endParaRPr lang="zh-HK" altLang="en-US" sz="4800" b="1" dirty="0"/>
          </a:p>
        </p:txBody>
      </p:sp>
      <p:sp>
        <p:nvSpPr>
          <p:cNvPr id="7" name="標題 6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/>
              <a:t>個人成長與人際關係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1208457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4800" b="1" dirty="0" smtClean="0"/>
              <a:t>多元身份 </a:t>
            </a:r>
            <a:r>
              <a:rPr lang="en-US" altLang="zh-TW" sz="4800" b="1" dirty="0" smtClean="0">
                <a:sym typeface="Wingdings" pitchFamily="2" charset="2"/>
              </a:rPr>
              <a:t> </a:t>
            </a:r>
            <a:r>
              <a:rPr lang="zh-TW" altLang="en-US" sz="4800" b="1" dirty="0" smtClean="0">
                <a:sym typeface="Wingdings" pitchFamily="2" charset="2"/>
              </a:rPr>
              <a:t>不同角色期望</a:t>
            </a:r>
            <a:endParaRPr lang="zh-HK" altLang="en-US" sz="48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251520" y="1665312"/>
            <a:ext cx="8712968" cy="4572000"/>
          </a:xfrm>
        </p:spPr>
        <p:txBody>
          <a:bodyPr>
            <a:normAutofit fontScale="92500"/>
          </a:bodyPr>
          <a:lstStyle/>
          <a:p>
            <a:pPr>
              <a:lnSpc>
                <a:spcPct val="150000"/>
              </a:lnSpc>
            </a:pPr>
            <a:r>
              <a:rPr lang="zh-TW" altLang="en-US" sz="3600" dirty="0" smtClean="0"/>
              <a:t>建立身份的因素：</a:t>
            </a:r>
            <a:endParaRPr lang="en-US" altLang="zh-TW" sz="3600" dirty="0" smtClean="0"/>
          </a:p>
          <a:p>
            <a:pPr lvl="1">
              <a:lnSpc>
                <a:spcPct val="150000"/>
              </a:lnSpc>
            </a:pPr>
            <a:r>
              <a:rPr lang="zh-TW" altLang="en-US" sz="3600" dirty="0" smtClean="0"/>
              <a:t>性別定型 </a:t>
            </a:r>
            <a:r>
              <a:rPr lang="en-US" altLang="zh-TW" sz="3600" dirty="0" smtClean="0">
                <a:sym typeface="Wingdings" pitchFamily="2" charset="2"/>
              </a:rPr>
              <a:t></a:t>
            </a:r>
            <a:r>
              <a:rPr lang="zh-TW" altLang="en-US" sz="3600" dirty="0" smtClean="0">
                <a:sym typeface="Wingdings" pitchFamily="2" charset="2"/>
              </a:rPr>
              <a:t>男主外、女主內</a:t>
            </a:r>
            <a:endParaRPr lang="en-US" altLang="zh-TW" sz="3600" dirty="0" smtClean="0"/>
          </a:p>
          <a:p>
            <a:pPr lvl="1">
              <a:lnSpc>
                <a:spcPct val="150000"/>
              </a:lnSpc>
            </a:pPr>
            <a:r>
              <a:rPr lang="zh-TW" altLang="en-US" sz="3600" dirty="0" smtClean="0"/>
              <a:t>父母管教模式 </a:t>
            </a:r>
            <a:r>
              <a:rPr lang="en-US" altLang="zh-TW" sz="3600" dirty="0" smtClean="0">
                <a:sym typeface="Wingdings" pitchFamily="2" charset="2"/>
              </a:rPr>
              <a:t></a:t>
            </a:r>
            <a:r>
              <a:rPr lang="zh-TW" altLang="en-US" sz="3600" dirty="0">
                <a:sym typeface="Wingdings" pitchFamily="2" charset="2"/>
              </a:rPr>
              <a:t> </a:t>
            </a:r>
            <a:r>
              <a:rPr lang="zh-TW" altLang="en-US" sz="3600" dirty="0" smtClean="0">
                <a:sym typeface="Wingdings" pitchFamily="2" charset="2"/>
              </a:rPr>
              <a:t>反叛角色？倚賴角色</a:t>
            </a:r>
            <a:r>
              <a:rPr lang="zh-TW" altLang="en-US" sz="3600" dirty="0">
                <a:sym typeface="Wingdings" pitchFamily="2" charset="2"/>
              </a:rPr>
              <a:t>？</a:t>
            </a:r>
            <a:endParaRPr lang="en-US" altLang="zh-TW" sz="3600" dirty="0" smtClean="0"/>
          </a:p>
          <a:p>
            <a:pPr lvl="1">
              <a:lnSpc>
                <a:spcPct val="150000"/>
              </a:lnSpc>
            </a:pPr>
            <a:r>
              <a:rPr lang="zh-TW" altLang="en-US" sz="3600" dirty="0" smtClean="0"/>
              <a:t>朋輩 </a:t>
            </a:r>
            <a:r>
              <a:rPr lang="en-US" altLang="zh-TW" sz="3600" dirty="0" smtClean="0">
                <a:sym typeface="Wingdings" pitchFamily="2" charset="2"/>
              </a:rPr>
              <a:t> </a:t>
            </a:r>
            <a:r>
              <a:rPr lang="zh-TW" altLang="en-US" sz="3600" dirty="0" smtClean="0">
                <a:sym typeface="Wingdings" pitchFamily="2" charset="2"/>
              </a:rPr>
              <a:t>競爭？同化？</a:t>
            </a:r>
            <a:endParaRPr lang="en-US" altLang="zh-TW" sz="3600" dirty="0" smtClean="0"/>
          </a:p>
          <a:p>
            <a:pPr lvl="1">
              <a:lnSpc>
                <a:spcPct val="150000"/>
              </a:lnSpc>
            </a:pPr>
            <a:r>
              <a:rPr lang="zh-TW" altLang="en-US" sz="3600" dirty="0" smtClean="0"/>
              <a:t>種族淵源 </a:t>
            </a:r>
            <a:r>
              <a:rPr lang="en-US" altLang="zh-TW" sz="3600" dirty="0" smtClean="0">
                <a:sym typeface="Wingdings" pitchFamily="2" charset="2"/>
              </a:rPr>
              <a:t></a:t>
            </a:r>
            <a:r>
              <a:rPr lang="zh-TW" altLang="en-US" sz="3600" dirty="0" smtClean="0">
                <a:sym typeface="Wingdings" pitchFamily="2" charset="2"/>
              </a:rPr>
              <a:t>身份認同 </a:t>
            </a:r>
            <a:r>
              <a:rPr lang="en-US" altLang="zh-TW" sz="3600" dirty="0" smtClean="0">
                <a:sym typeface="Wingdings" pitchFamily="2" charset="2"/>
              </a:rPr>
              <a:t></a:t>
            </a:r>
            <a:r>
              <a:rPr lang="zh-TW" altLang="en-US" sz="3600" dirty="0" smtClean="0">
                <a:sym typeface="Wingdings" pitchFamily="2" charset="2"/>
              </a:rPr>
              <a:t>對社會</a:t>
            </a:r>
            <a:r>
              <a:rPr lang="en-US" altLang="zh-TW" sz="3600" dirty="0" smtClean="0">
                <a:sym typeface="Wingdings" pitchFamily="2" charset="2"/>
              </a:rPr>
              <a:t>/</a:t>
            </a:r>
            <a:r>
              <a:rPr lang="zh-TW" altLang="en-US" sz="3600" dirty="0" smtClean="0">
                <a:sym typeface="Wingdings" pitchFamily="2" charset="2"/>
              </a:rPr>
              <a:t>民族歸屬感</a:t>
            </a:r>
            <a:endParaRPr lang="zh-HK" altLang="en-US" sz="3600" dirty="0"/>
          </a:p>
        </p:txBody>
      </p:sp>
    </p:spTree>
    <p:extLst>
      <p:ext uri="{BB962C8B-B14F-4D97-AF65-F5344CB8AC3E}">
        <p14:creationId xmlns:p14="http://schemas.microsoft.com/office/powerpoint/2010/main" val="19118392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TW" altLang="en-US" sz="5400" b="1" dirty="0" smtClean="0"/>
              <a:t>人際關係的功能</a:t>
            </a:r>
            <a:endParaRPr lang="zh-HK" altLang="en-US" sz="5400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>
              <a:lnSpc>
                <a:spcPct val="150000"/>
              </a:lnSpc>
            </a:pPr>
            <a:r>
              <a:rPr lang="zh-TW" altLang="en-US" sz="4800" dirty="0" smtClean="0"/>
              <a:t>支援情感需要</a:t>
            </a:r>
            <a:endParaRPr lang="en-US" altLang="zh-TW" sz="4800" dirty="0" smtClean="0"/>
          </a:p>
          <a:p>
            <a:pPr>
              <a:lnSpc>
                <a:spcPct val="150000"/>
              </a:lnSpc>
            </a:pPr>
            <a:r>
              <a:rPr lang="zh-TW" altLang="en-US" sz="4800" dirty="0" smtClean="0"/>
              <a:t>社教化 </a:t>
            </a:r>
            <a:r>
              <a:rPr lang="en-US" altLang="zh-TW" sz="4800" dirty="0" smtClean="0">
                <a:sym typeface="Wingdings" pitchFamily="2" charset="2"/>
              </a:rPr>
              <a:t></a:t>
            </a:r>
            <a:r>
              <a:rPr lang="zh-TW" altLang="en-US" sz="4800" dirty="0" smtClean="0">
                <a:sym typeface="Wingdings" pitchFamily="2" charset="2"/>
              </a:rPr>
              <a:t>學習社會準則</a:t>
            </a:r>
            <a:endParaRPr lang="en-US" altLang="zh-TW" sz="4800" dirty="0" smtClean="0">
              <a:sym typeface="Wingdings" pitchFamily="2" charset="2"/>
            </a:endParaRPr>
          </a:p>
          <a:p>
            <a:pPr marL="0" indent="0">
              <a:lnSpc>
                <a:spcPct val="150000"/>
              </a:lnSpc>
              <a:buNone/>
            </a:pPr>
            <a:r>
              <a:rPr lang="en-US" altLang="zh-TW" sz="4800" dirty="0">
                <a:sym typeface="Wingdings" pitchFamily="2" charset="2"/>
              </a:rPr>
              <a:t> </a:t>
            </a:r>
            <a:r>
              <a:rPr lang="en-US" altLang="zh-TW" sz="4800" dirty="0" smtClean="0">
                <a:sym typeface="Wingdings" pitchFamily="2" charset="2"/>
              </a:rPr>
              <a:t>                    (</a:t>
            </a:r>
            <a:r>
              <a:rPr lang="zh-TW" altLang="en-US" sz="4800" dirty="0" smtClean="0">
                <a:sym typeface="Wingdings" pitchFamily="2" charset="2"/>
              </a:rPr>
              <a:t>如</a:t>
            </a:r>
            <a:r>
              <a:rPr lang="en-US" altLang="zh-TW" sz="4800" dirty="0" smtClean="0">
                <a:sym typeface="Wingdings" pitchFamily="2" charset="2"/>
              </a:rPr>
              <a:t>:</a:t>
            </a:r>
            <a:r>
              <a:rPr lang="zh-TW" altLang="en-US" sz="4800" dirty="0" smtClean="0">
                <a:sym typeface="Wingdings" pitchFamily="2" charset="2"/>
              </a:rPr>
              <a:t>道德</a:t>
            </a:r>
            <a:r>
              <a:rPr lang="en-US" altLang="zh-TW" sz="4800" dirty="0" smtClean="0">
                <a:sym typeface="Wingdings" pitchFamily="2" charset="2"/>
              </a:rPr>
              <a:t>)</a:t>
            </a:r>
            <a:endParaRPr lang="en-US" altLang="zh-TW" sz="4800" dirty="0" smtClean="0"/>
          </a:p>
          <a:p>
            <a:pPr>
              <a:lnSpc>
                <a:spcPct val="150000"/>
              </a:lnSpc>
            </a:pPr>
            <a:r>
              <a:rPr lang="zh-TW" altLang="en-US" sz="4800" dirty="0" smtClean="0"/>
              <a:t>提供資源援助</a:t>
            </a:r>
            <a:endParaRPr lang="zh-HK" altLang="en-US" sz="4800" dirty="0"/>
          </a:p>
        </p:txBody>
      </p:sp>
    </p:spTree>
    <p:extLst>
      <p:ext uri="{BB962C8B-B14F-4D97-AF65-F5344CB8AC3E}">
        <p14:creationId xmlns:p14="http://schemas.microsoft.com/office/powerpoint/2010/main" val="22119818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95536" y="332656"/>
            <a:ext cx="7772400" cy="850106"/>
          </a:xfrm>
        </p:spPr>
        <p:txBody>
          <a:bodyPr>
            <a:normAutofit/>
          </a:bodyPr>
          <a:lstStyle/>
          <a:p>
            <a:r>
              <a:rPr lang="zh-TW" altLang="en-US" b="1" dirty="0" smtClean="0"/>
              <a:t>影響人際關係的因素</a:t>
            </a:r>
            <a:endParaRPr lang="zh-HK" altLang="en-US" b="1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539552" y="1447800"/>
            <a:ext cx="8147248" cy="4789512"/>
          </a:xfrm>
        </p:spPr>
        <p:txBody>
          <a:bodyPr>
            <a:noAutofit/>
          </a:bodyPr>
          <a:lstStyle/>
          <a:p>
            <a:r>
              <a:rPr lang="zh-TW" altLang="en-US" sz="3600" dirty="0" smtClean="0"/>
              <a:t>傳媒：</a:t>
            </a:r>
            <a:endParaRPr lang="en-US" altLang="zh-TW" sz="3600" dirty="0" smtClean="0"/>
          </a:p>
          <a:p>
            <a:pPr lvl="1"/>
            <a:r>
              <a:rPr lang="zh-TW" altLang="en-US" sz="3600" dirty="0" smtClean="0"/>
              <a:t>性別定型、打造明星夢、代入歌詞／劇情、創造潮語</a:t>
            </a:r>
            <a:endParaRPr lang="en-US" altLang="zh-TW" sz="3600" dirty="0" smtClean="0"/>
          </a:p>
          <a:p>
            <a:pPr lvl="1"/>
            <a:endParaRPr lang="en-US" altLang="zh-TW" sz="1200" dirty="0" smtClean="0"/>
          </a:p>
          <a:p>
            <a:r>
              <a:rPr lang="zh-TW" altLang="en-US" sz="3600" dirty="0" smtClean="0"/>
              <a:t>科技：</a:t>
            </a:r>
            <a:endParaRPr lang="en-US" altLang="zh-TW" sz="3600" dirty="0" smtClean="0"/>
          </a:p>
          <a:p>
            <a:pPr lvl="1"/>
            <a:r>
              <a:rPr lang="zh-TW" altLang="en-US" sz="3600" dirty="0" smtClean="0"/>
              <a:t>上網成癮、網絡欺凌、網上交友 </a:t>
            </a:r>
            <a:endParaRPr lang="en-US" altLang="zh-TW" sz="3600" dirty="0" smtClean="0"/>
          </a:p>
          <a:p>
            <a:pPr lvl="1"/>
            <a:endParaRPr lang="en-US" altLang="zh-TW" sz="1200" dirty="0" smtClean="0"/>
          </a:p>
          <a:p>
            <a:r>
              <a:rPr lang="zh-TW" altLang="en-US" sz="3600" dirty="0" smtClean="0"/>
              <a:t>性觀念：</a:t>
            </a:r>
            <a:endParaRPr lang="en-US" altLang="zh-TW" sz="3600" dirty="0" smtClean="0"/>
          </a:p>
          <a:p>
            <a:pPr lvl="1"/>
            <a:r>
              <a:rPr lang="zh-TW" altLang="en-US" sz="3600" dirty="0" smtClean="0"/>
              <a:t>出租情人 </a:t>
            </a:r>
            <a:r>
              <a:rPr lang="en-US" altLang="zh-TW" sz="3600" dirty="0" smtClean="0"/>
              <a:t>(</a:t>
            </a:r>
            <a:r>
              <a:rPr lang="zh-TW" altLang="en-US" sz="3600" dirty="0" smtClean="0"/>
              <a:t>援交</a:t>
            </a:r>
            <a:r>
              <a:rPr lang="en-US" altLang="zh-TW" sz="3600" dirty="0" smtClean="0"/>
              <a:t>)</a:t>
            </a:r>
            <a:r>
              <a:rPr lang="zh-TW" altLang="en-US" sz="3600" dirty="0" smtClean="0"/>
              <a:t>、拍拖年輕化</a:t>
            </a:r>
            <a:endParaRPr lang="zh-HK" altLang="en-US" sz="3600" dirty="0"/>
          </a:p>
        </p:txBody>
      </p:sp>
    </p:spTree>
    <p:extLst>
      <p:ext uri="{BB962C8B-B14F-4D97-AF65-F5344CB8AC3E}">
        <p14:creationId xmlns:p14="http://schemas.microsoft.com/office/powerpoint/2010/main" val="2102105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人際衝突 </a:t>
            </a:r>
            <a:r>
              <a:rPr lang="en-US" altLang="zh-TW" dirty="0" smtClean="0"/>
              <a:t>(</a:t>
            </a:r>
            <a:r>
              <a:rPr lang="zh-TW" altLang="en-US" dirty="0" smtClean="0"/>
              <a:t>親</a:t>
            </a:r>
            <a:r>
              <a:rPr lang="zh-TW" altLang="en-US" dirty="0"/>
              <a:t>子</a:t>
            </a:r>
            <a:r>
              <a:rPr lang="zh-TW" altLang="en-US" dirty="0" smtClean="0"/>
              <a:t>關係</a:t>
            </a:r>
            <a:r>
              <a:rPr lang="en-US" altLang="zh-TW" dirty="0" smtClean="0"/>
              <a:t>)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zh-TW" altLang="en-US" sz="4400" dirty="0" smtClean="0"/>
              <a:t>成因</a:t>
            </a:r>
            <a:endParaRPr lang="en-US" altLang="zh-TW" sz="4400" dirty="0"/>
          </a:p>
          <a:p>
            <a:pPr lvl="1"/>
            <a:r>
              <a:rPr lang="zh-TW" altLang="en-US" sz="4400" dirty="0" smtClean="0"/>
              <a:t>青少年情緒波動</a:t>
            </a:r>
            <a:endParaRPr lang="en-US" altLang="zh-TW" sz="4400" dirty="0" smtClean="0"/>
          </a:p>
          <a:p>
            <a:pPr lvl="1"/>
            <a:r>
              <a:rPr lang="zh-TW" altLang="en-US" sz="4400" dirty="0" smtClean="0"/>
              <a:t>監管與自主的矛盾：要求獨立自主</a:t>
            </a:r>
            <a:r>
              <a:rPr lang="zh-TW" altLang="en-US" sz="4400" dirty="0"/>
              <a:t>、</a:t>
            </a:r>
            <a:r>
              <a:rPr lang="zh-TW" altLang="en-US" sz="4400" dirty="0" smtClean="0"/>
              <a:t>管教方式</a:t>
            </a:r>
            <a:endParaRPr lang="en-US" altLang="zh-TW" sz="4400" dirty="0" smtClean="0"/>
          </a:p>
          <a:p>
            <a:pPr lvl="1"/>
            <a:r>
              <a:rPr lang="zh-TW" altLang="en-US" sz="4400" dirty="0" smtClean="0"/>
              <a:t>角色期望落差</a:t>
            </a:r>
            <a:endParaRPr lang="en-US" altLang="zh-TW" sz="4400" dirty="0" smtClean="0"/>
          </a:p>
          <a:p>
            <a:pPr lvl="1"/>
            <a:r>
              <a:rPr lang="zh-TW" altLang="en-US" sz="4400" dirty="0" smtClean="0"/>
              <a:t>成長背景不同</a:t>
            </a:r>
            <a:r>
              <a:rPr lang="en-US" altLang="zh-TW" sz="4400" dirty="0" smtClean="0">
                <a:sym typeface="Wingdings" pitchFamily="2" charset="2"/>
              </a:rPr>
              <a:t></a:t>
            </a:r>
            <a:r>
              <a:rPr lang="zh-TW" altLang="en-US" sz="4400" dirty="0" smtClean="0">
                <a:sym typeface="Wingdings" pitchFamily="2" charset="2"/>
              </a:rPr>
              <a:t>代溝</a:t>
            </a:r>
            <a:endParaRPr lang="en-US" altLang="zh-TW" sz="4400" dirty="0" smtClean="0">
              <a:sym typeface="Wingdings" pitchFamily="2" charset="2"/>
            </a:endParaRPr>
          </a:p>
          <a:p>
            <a:pPr lvl="1"/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25202026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850106"/>
          </a:xfrm>
        </p:spPr>
        <p:txBody>
          <a:bodyPr>
            <a:normAutofit fontScale="90000"/>
          </a:bodyPr>
          <a:lstStyle/>
          <a:p>
            <a:r>
              <a:rPr lang="zh-TW" altLang="en-US" sz="4800" dirty="0" smtClean="0"/>
              <a:t>人際衝突 </a:t>
            </a:r>
            <a:r>
              <a:rPr lang="en-US" altLang="zh-TW" sz="4800" dirty="0" smtClean="0"/>
              <a:t>(</a:t>
            </a:r>
            <a:r>
              <a:rPr lang="zh-TW" altLang="en-US" sz="4800" dirty="0" smtClean="0"/>
              <a:t>親</a:t>
            </a:r>
            <a:r>
              <a:rPr lang="zh-TW" altLang="en-US" sz="4800" dirty="0"/>
              <a:t>子</a:t>
            </a:r>
            <a:r>
              <a:rPr lang="zh-TW" altLang="en-US" sz="4800" dirty="0" smtClean="0"/>
              <a:t>關係</a:t>
            </a:r>
            <a:r>
              <a:rPr lang="en-US" altLang="zh-TW" sz="4800" dirty="0" smtClean="0"/>
              <a:t>)</a:t>
            </a:r>
            <a:endParaRPr lang="zh-HK" altLang="en-US" sz="4800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914400" y="1340768"/>
            <a:ext cx="7772400" cy="4968552"/>
          </a:xfrm>
        </p:spPr>
        <p:txBody>
          <a:bodyPr>
            <a:normAutofit fontScale="92500" lnSpcReduction="10000"/>
          </a:bodyPr>
          <a:lstStyle/>
          <a:p>
            <a:r>
              <a:rPr lang="zh-TW" altLang="en-US" sz="4400" dirty="0" smtClean="0"/>
              <a:t>處理方法</a:t>
            </a:r>
            <a:r>
              <a:rPr lang="zh-TW" altLang="en-US" sz="4400" dirty="0"/>
              <a:t>：</a:t>
            </a:r>
            <a:endParaRPr lang="en-US" altLang="zh-TW" sz="4400" dirty="0"/>
          </a:p>
          <a:p>
            <a:pPr lvl="1"/>
            <a:r>
              <a:rPr lang="zh-TW" altLang="en-US" sz="4400" dirty="0" smtClean="0"/>
              <a:t>自然反應</a:t>
            </a:r>
            <a:r>
              <a:rPr lang="en-US" altLang="zh-TW" sz="4400" dirty="0" smtClean="0">
                <a:sym typeface="Wingdings" pitchFamily="2" charset="2"/>
              </a:rPr>
              <a:t></a:t>
            </a:r>
            <a:r>
              <a:rPr lang="zh-TW" altLang="en-US" sz="4400" dirty="0" smtClean="0"/>
              <a:t>自衛機制</a:t>
            </a:r>
            <a:endParaRPr lang="en-US" altLang="zh-TW" sz="4400" dirty="0" smtClean="0"/>
          </a:p>
          <a:p>
            <a:pPr lvl="1"/>
            <a:r>
              <a:rPr lang="zh-TW" altLang="en-US" sz="4400" dirty="0" smtClean="0"/>
              <a:t>回應衝突方法：</a:t>
            </a:r>
            <a:endParaRPr lang="en-US" altLang="zh-TW" sz="4400" dirty="0" smtClean="0"/>
          </a:p>
          <a:p>
            <a:pPr lvl="2"/>
            <a:r>
              <a:rPr lang="zh-TW" altLang="en-US" sz="4400" dirty="0" smtClean="0"/>
              <a:t>競爭</a:t>
            </a:r>
            <a:endParaRPr lang="en-US" altLang="zh-TW" sz="4400" dirty="0" smtClean="0"/>
          </a:p>
          <a:p>
            <a:pPr lvl="2"/>
            <a:r>
              <a:rPr lang="zh-TW" altLang="en-US" sz="4400" dirty="0" smtClean="0"/>
              <a:t>順應</a:t>
            </a:r>
            <a:endParaRPr lang="en-US" altLang="zh-TW" sz="4400" dirty="0" smtClean="0"/>
          </a:p>
          <a:p>
            <a:pPr lvl="2"/>
            <a:r>
              <a:rPr lang="zh-TW" altLang="en-US" sz="4400" dirty="0" smtClean="0"/>
              <a:t>迴避</a:t>
            </a:r>
            <a:endParaRPr lang="en-US" altLang="zh-TW" sz="4400" dirty="0" smtClean="0"/>
          </a:p>
          <a:p>
            <a:pPr lvl="2"/>
            <a:r>
              <a:rPr lang="zh-TW" altLang="en-US" sz="4400" dirty="0" smtClean="0"/>
              <a:t>妥協</a:t>
            </a:r>
            <a:endParaRPr lang="en-US" altLang="zh-TW" sz="4400" dirty="0" smtClean="0"/>
          </a:p>
          <a:p>
            <a:pPr lvl="2"/>
            <a:r>
              <a:rPr lang="zh-TW" altLang="en-US" sz="4400" dirty="0" smtClean="0"/>
              <a:t>合作</a:t>
            </a:r>
            <a:endParaRPr lang="en-US" altLang="zh-TW" sz="4000" dirty="0" smtClean="0"/>
          </a:p>
        </p:txBody>
      </p:sp>
    </p:spTree>
    <p:extLst>
      <p:ext uri="{BB962C8B-B14F-4D97-AF65-F5344CB8AC3E}">
        <p14:creationId xmlns:p14="http://schemas.microsoft.com/office/powerpoint/2010/main" val="31583590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恆常議題</a:t>
            </a:r>
            <a:r>
              <a:rPr lang="en-US" altLang="zh-TW" dirty="0" smtClean="0"/>
              <a:t>: 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zh-TW" altLang="en-US" dirty="0"/>
              <a:t>「傑出青年」或「傑出學生」得獎者、著名</a:t>
            </a:r>
            <a:r>
              <a:rPr lang="zh-TW" altLang="en-US" dirty="0" smtClean="0"/>
              <a:t>運動員</a:t>
            </a:r>
            <a:endParaRPr lang="zh-HK" altLang="en-US" dirty="0"/>
          </a:p>
          <a:p>
            <a:r>
              <a:rPr lang="zh-TW" altLang="en-US" dirty="0"/>
              <a:t>「其他學習經歷</a:t>
            </a:r>
            <a:r>
              <a:rPr lang="zh-TW" altLang="en-US" dirty="0" smtClean="0"/>
              <a:t>」</a:t>
            </a:r>
            <a:r>
              <a:rPr lang="en-US" altLang="zh-TW" dirty="0" smtClean="0"/>
              <a:t>(</a:t>
            </a:r>
            <a:r>
              <a:rPr lang="zh-TW" altLang="en-US" dirty="0" smtClean="0"/>
              <a:t>交流</a:t>
            </a:r>
            <a:r>
              <a:rPr lang="zh-TW" altLang="en-US" dirty="0"/>
              <a:t>團或參與義工</a:t>
            </a:r>
            <a:r>
              <a:rPr lang="zh-TW" altLang="en-US" dirty="0" smtClean="0"/>
              <a:t>服務</a:t>
            </a:r>
            <a:r>
              <a:rPr lang="en-US" altLang="zh-TW" dirty="0" smtClean="0"/>
              <a:t>) </a:t>
            </a:r>
          </a:p>
          <a:p>
            <a:r>
              <a:rPr lang="zh-TW" altLang="en-US" dirty="0" smtClean="0"/>
              <a:t>參與課外活動</a:t>
            </a:r>
            <a:r>
              <a:rPr lang="zh-HK" altLang="en-US" dirty="0"/>
              <a:t>	</a:t>
            </a:r>
          </a:p>
          <a:p>
            <a:r>
              <a:rPr lang="zh-TW" altLang="en-US" dirty="0" smtClean="0"/>
              <a:t>「</a:t>
            </a:r>
            <a:r>
              <a:rPr lang="zh-TW" altLang="en-US" dirty="0"/>
              <a:t>網絡成癮」和「低頭族</a:t>
            </a:r>
            <a:r>
              <a:rPr lang="zh-TW" altLang="en-US" dirty="0" smtClean="0"/>
              <a:t>」</a:t>
            </a:r>
            <a:r>
              <a:rPr lang="en-US" altLang="zh-TW" dirty="0" smtClean="0"/>
              <a:t>(</a:t>
            </a:r>
            <a:r>
              <a:rPr lang="zh-TW" altLang="en-US" dirty="0" smtClean="0"/>
              <a:t>交友陷阱、網</a:t>
            </a:r>
            <a:r>
              <a:rPr lang="zh-TW" altLang="en-US" dirty="0"/>
              <a:t>絡</a:t>
            </a:r>
            <a:r>
              <a:rPr lang="zh-TW" altLang="en-US" dirty="0" smtClean="0"/>
              <a:t>欺凌</a:t>
            </a:r>
            <a:r>
              <a:rPr lang="en-US" altLang="zh-TW" dirty="0" smtClean="0"/>
              <a:t>)</a:t>
            </a:r>
            <a:endParaRPr lang="en-US" altLang="zh-TW" dirty="0"/>
          </a:p>
          <a:p>
            <a:r>
              <a:rPr lang="zh-HK" altLang="en-US" dirty="0" smtClean="0"/>
              <a:t>「</a:t>
            </a:r>
            <a:r>
              <a:rPr lang="zh-HK" altLang="en-US" dirty="0"/>
              <a:t>賭波」、「吸毒」、角色扮演（</a:t>
            </a:r>
            <a:r>
              <a:rPr lang="en-US" altLang="zh-HK" dirty="0" smtClean="0"/>
              <a:t>Cosplay)</a:t>
            </a:r>
            <a:endParaRPr lang="en-US" altLang="zh-HK" dirty="0"/>
          </a:p>
          <a:p>
            <a:r>
              <a:rPr lang="zh-TW" altLang="en-US" dirty="0" smtClean="0"/>
              <a:t>「</a:t>
            </a:r>
            <a:r>
              <a:rPr lang="zh-TW" altLang="en-US" dirty="0"/>
              <a:t>港孩</a:t>
            </a:r>
            <a:r>
              <a:rPr lang="zh-TW" altLang="en-US" dirty="0" smtClean="0"/>
              <a:t>」</a:t>
            </a:r>
            <a:r>
              <a:rPr lang="zh-HK" altLang="en-US" dirty="0"/>
              <a:t>	</a:t>
            </a:r>
          </a:p>
          <a:p>
            <a:r>
              <a:rPr lang="zh-TW" altLang="en-US" dirty="0" smtClean="0"/>
              <a:t>「</a:t>
            </a:r>
            <a:r>
              <a:rPr lang="zh-TW" altLang="en-US" dirty="0"/>
              <a:t>直升機家長」、「八爪魚父母</a:t>
            </a:r>
            <a:r>
              <a:rPr lang="zh-TW" altLang="en-US" dirty="0" smtClean="0"/>
              <a:t>」</a:t>
            </a:r>
            <a:endParaRPr lang="zh-HK" altLang="en-US" dirty="0"/>
          </a:p>
          <a:p>
            <a:r>
              <a:rPr lang="zh-TW" altLang="en-US" dirty="0" smtClean="0"/>
              <a:t>「</a:t>
            </a:r>
            <a:r>
              <a:rPr lang="zh-TW" altLang="en-US" dirty="0"/>
              <a:t>童黨</a:t>
            </a:r>
            <a:r>
              <a:rPr lang="zh-TW" altLang="en-US" dirty="0" smtClean="0"/>
              <a:t>」</a:t>
            </a:r>
            <a:r>
              <a:rPr lang="zh-HK" altLang="en-US" dirty="0"/>
              <a:t>	</a:t>
            </a:r>
          </a:p>
          <a:p>
            <a:r>
              <a:rPr lang="zh-TW" altLang="en-US" dirty="0" smtClean="0"/>
              <a:t>「</a:t>
            </a:r>
            <a:r>
              <a:rPr lang="zh-TW" altLang="en-US" dirty="0"/>
              <a:t>援交</a:t>
            </a:r>
            <a:r>
              <a:rPr lang="zh-TW" altLang="en-US" dirty="0" smtClean="0"/>
              <a:t>」</a:t>
            </a:r>
            <a:r>
              <a:rPr lang="zh-HK" altLang="en-US" dirty="0"/>
              <a:t>	</a:t>
            </a:r>
          </a:p>
          <a:p>
            <a:endParaRPr lang="zh-HK" altLang="en-US" dirty="0"/>
          </a:p>
          <a:p>
            <a:endParaRPr lang="zh-HK" altLang="en-US" dirty="0"/>
          </a:p>
          <a:p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0889500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259632" y="3861048"/>
            <a:ext cx="6400800" cy="1600200"/>
          </a:xfrm>
        </p:spPr>
        <p:txBody>
          <a:bodyPr>
            <a:normAutofit/>
          </a:bodyPr>
          <a:lstStyle/>
          <a:p>
            <a:r>
              <a:rPr lang="en-US" altLang="zh-TW" sz="4800" b="1" dirty="0" smtClean="0">
                <a:solidFill>
                  <a:schemeClr val="accent4">
                    <a:lumMod val="75000"/>
                  </a:schemeClr>
                </a:solidFill>
              </a:rPr>
              <a:t>1. </a:t>
            </a:r>
            <a:r>
              <a:rPr lang="zh-TW" altLang="en-US" sz="4800" b="1" dirty="0" smtClean="0">
                <a:solidFill>
                  <a:schemeClr val="accent4">
                    <a:lumMod val="75000"/>
                  </a:schemeClr>
                </a:solidFill>
              </a:rPr>
              <a:t>青少年的成</a:t>
            </a:r>
            <a:r>
              <a:rPr lang="zh-TW" altLang="en-US" sz="4800" b="1" dirty="0">
                <a:solidFill>
                  <a:schemeClr val="accent4">
                    <a:lumMod val="75000"/>
                  </a:schemeClr>
                </a:solidFill>
              </a:rPr>
              <a:t>長</a:t>
            </a:r>
            <a:endParaRPr lang="zh-HK" altLang="en-US" sz="4800" b="1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2" name="標題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zh-TW" altLang="en-US" dirty="0" smtClean="0"/>
              <a:t>個人成長與人際關係</a:t>
            </a:r>
            <a:endParaRPr lang="zh-HK" altLang="en-US" dirty="0"/>
          </a:p>
        </p:txBody>
      </p:sp>
    </p:spTree>
    <p:extLst>
      <p:ext uri="{BB962C8B-B14F-4D97-AF65-F5344CB8AC3E}">
        <p14:creationId xmlns:p14="http://schemas.microsoft.com/office/powerpoint/2010/main" val="18365743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/>
            <a:r>
              <a:rPr lang="zh-TW" altLang="zh-HK" dirty="0"/>
              <a:t>需求階級理論</a:t>
            </a:r>
            <a:r>
              <a:rPr lang="en-US" altLang="zh-HK" dirty="0"/>
              <a:t> (</a:t>
            </a:r>
            <a:r>
              <a:rPr lang="zh-TW" altLang="zh-HK" dirty="0"/>
              <a:t>馬思洛</a:t>
            </a:r>
            <a:r>
              <a:rPr lang="en-US" altLang="zh-HK" dirty="0" smtClean="0"/>
              <a:t>)</a:t>
            </a:r>
            <a:endParaRPr lang="zh-HK" altLang="en-US" dirty="0"/>
          </a:p>
        </p:txBody>
      </p:sp>
      <p:sp>
        <p:nvSpPr>
          <p:cNvPr id="19" name="Rectangle 16"/>
          <p:cNvSpPr>
            <a:spLocks noChangeArrowheads="1"/>
          </p:cNvSpPr>
          <p:nvPr/>
        </p:nvSpPr>
        <p:spPr bwMode="auto">
          <a:xfrm>
            <a:off x="152400" y="15240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HK" altLang="zh-H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20" name="Rectangle 22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zh-HK" altLang="zh-TW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/>
            </a:r>
            <a:br>
              <a:rPr kumimoji="1" lang="zh-HK" altLang="zh-TW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</a:br>
            <a:endParaRPr kumimoji="1" lang="zh-HK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HK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21" name="Rectangle 23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HK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1" lang="en-US" altLang="zh-TW" sz="9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新細明體" pitchFamily="18" charset="-120"/>
              </a:rPr>
              <a:t> </a:t>
            </a: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en-US" altLang="zh-TW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sp>
        <p:nvSpPr>
          <p:cNvPr id="22" name="Rectangle 26"/>
          <p:cNvSpPr>
            <a:spLocks noChangeArrowheads="1"/>
          </p:cNvSpPr>
          <p:nvPr/>
        </p:nvSpPr>
        <p:spPr bwMode="auto">
          <a:xfrm>
            <a:off x="152400" y="6096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zh-HK" altLang="zh-HK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ea typeface="新細明體" pitchFamily="18" charset="-120"/>
            </a:endParaRPr>
          </a:p>
        </p:txBody>
      </p:sp>
      <p:pic>
        <p:nvPicPr>
          <p:cNvPr id="2075" name="Picture 27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6293" t="25539" r="27586" b="34860"/>
          <a:stretch/>
        </p:blipFill>
        <p:spPr bwMode="auto">
          <a:xfrm>
            <a:off x="395536" y="1484784"/>
            <a:ext cx="8352928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3505974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67544" y="476672"/>
            <a:ext cx="8229600" cy="1143000"/>
          </a:xfrm>
        </p:spPr>
        <p:txBody>
          <a:bodyPr/>
          <a:lstStyle/>
          <a:p>
            <a:r>
              <a:rPr lang="zh-TW" altLang="en-US" dirty="0" smtClean="0"/>
              <a:t>青少年面對什麼問題</a:t>
            </a:r>
            <a:r>
              <a:rPr lang="zh-TW" altLang="en-US" dirty="0"/>
              <a:t>？</a:t>
            </a:r>
            <a:endParaRPr lang="zh-HK" altLang="en-US" dirty="0"/>
          </a:p>
        </p:txBody>
      </p:sp>
      <p:graphicFrame>
        <p:nvGraphicFramePr>
          <p:cNvPr id="4" name="表格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081040"/>
              </p:ext>
            </p:extLst>
          </p:nvPr>
        </p:nvGraphicFramePr>
        <p:xfrm>
          <a:off x="1403648" y="1916832"/>
          <a:ext cx="6336704" cy="37109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3367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557530">
                <a:tc>
                  <a:txBody>
                    <a:bodyPr/>
                    <a:lstStyle/>
                    <a:p>
                      <a:pPr marL="571500" indent="-571500" algn="l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zh-TW" sz="3600" kern="150" dirty="0">
                          <a:effectLst/>
                        </a:rPr>
                        <a:t>要求安全感</a:t>
                      </a:r>
                      <a:endParaRPr lang="zh-TW" sz="3600" kern="150" dirty="0">
                        <a:effectLst/>
                        <a:latin typeface="Times New Roman"/>
                        <a:ea typeface="新細明體"/>
                        <a:cs typeface="Tahoma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571500" indent="-571500" algn="l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zh-TW" sz="3600" kern="150">
                          <a:effectLst/>
                        </a:rPr>
                        <a:t>好奇</a:t>
                      </a:r>
                      <a:endParaRPr lang="zh-TW" sz="3600" kern="150">
                        <a:effectLst/>
                        <a:latin typeface="Times New Roman"/>
                        <a:ea typeface="新細明體"/>
                        <a:cs typeface="Tahoma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571500" indent="-571500" algn="l"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zh-TW" sz="3600" kern="150" dirty="0">
                          <a:effectLst/>
                        </a:rPr>
                        <a:t>勇於嘗試、好勝</a:t>
                      </a:r>
                      <a:endParaRPr lang="zh-TW" sz="3600" kern="150" dirty="0">
                        <a:effectLst/>
                        <a:latin typeface="Times New Roman"/>
                        <a:ea typeface="新細明體"/>
                        <a:cs typeface="Tahoma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571500" marR="0" indent="-5715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zh-TW" altLang="zh-HK" sz="3600" kern="150" dirty="0" smtClean="0">
                          <a:effectLst/>
                        </a:rPr>
                        <a:t>性疑惑</a:t>
                      </a:r>
                      <a:r>
                        <a:rPr lang="en-US" altLang="zh-TW" sz="3600" kern="150" dirty="0" smtClean="0">
                          <a:effectLst/>
                        </a:rPr>
                        <a:t> / </a:t>
                      </a:r>
                      <a:r>
                        <a:rPr lang="zh-TW" altLang="en-US" sz="3600" kern="150" dirty="0" smtClean="0">
                          <a:effectLst/>
                        </a:rPr>
                        <a:t>情緒問題</a:t>
                      </a:r>
                      <a:endParaRPr lang="zh-TW" altLang="zh-HK" sz="3600" kern="150" dirty="0" smtClean="0">
                        <a:effectLst/>
                        <a:latin typeface="Times New Roman"/>
                        <a:ea typeface="+mn-ea"/>
                        <a:cs typeface="Tahoma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571500" marR="0" indent="-5715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zh-TW" altLang="zh-HK" sz="3600" kern="150" dirty="0" smtClean="0">
                          <a:effectLst/>
                        </a:rPr>
                        <a:t>尋求認同</a:t>
                      </a:r>
                      <a:r>
                        <a:rPr lang="en-US" altLang="zh-TW" sz="3600" kern="150" dirty="0" smtClean="0">
                          <a:effectLst/>
                          <a:sym typeface="Wingdings" pitchFamily="2" charset="2"/>
                        </a:rPr>
                        <a:t></a:t>
                      </a:r>
                      <a:r>
                        <a:rPr lang="zh-TW" altLang="en-US" sz="3600" kern="150" dirty="0" smtClean="0">
                          <a:effectLst/>
                          <a:sym typeface="Wingdings" pitchFamily="2" charset="2"/>
                        </a:rPr>
                        <a:t>從眾</a:t>
                      </a:r>
                      <a:endParaRPr lang="zh-TW" altLang="zh-HK" sz="3600" kern="150" dirty="0" smtClean="0">
                        <a:effectLst/>
                        <a:latin typeface="Times New Roman"/>
                        <a:ea typeface="+mn-ea"/>
                        <a:cs typeface="Tahoma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571500" marR="0" indent="-57150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itchFamily="34" charset="0"/>
                        <a:buChar char="•"/>
                        <a:tabLst/>
                        <a:defRPr/>
                      </a:pPr>
                      <a:r>
                        <a:rPr lang="zh-TW" altLang="zh-HK" sz="3600" kern="150" dirty="0" smtClean="0">
                          <a:effectLst/>
                        </a:rPr>
                        <a:t>尋找獨立、反叛</a:t>
                      </a:r>
                      <a:endParaRPr lang="zh-TW" altLang="zh-HK" sz="3600" kern="150" dirty="0" smtClean="0">
                        <a:effectLst/>
                        <a:latin typeface="Times New Roman"/>
                        <a:ea typeface="+mn-ea"/>
                        <a:cs typeface="Tahoma"/>
                      </a:endParaRPr>
                    </a:p>
                  </a:txBody>
                  <a:tcPr marL="34925" marR="34925" marT="34925" marB="34925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007327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自尊是如何組成</a:t>
            </a:r>
            <a:r>
              <a:rPr lang="zh-TW" altLang="en-US" dirty="0"/>
              <a:t>？</a:t>
            </a:r>
            <a:endParaRPr lang="zh-HK" altLang="en-US" dirty="0"/>
          </a:p>
        </p:txBody>
      </p:sp>
      <p:sp>
        <p:nvSpPr>
          <p:cNvPr id="4" name="矩形 3"/>
          <p:cNvSpPr/>
          <p:nvPr/>
        </p:nvSpPr>
        <p:spPr>
          <a:xfrm>
            <a:off x="3275856" y="1556792"/>
            <a:ext cx="273630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400" b="1" dirty="0" smtClean="0"/>
              <a:t>自我概念</a:t>
            </a:r>
            <a:endParaRPr lang="zh-HK" altLang="en-US" sz="4400" b="1" dirty="0"/>
          </a:p>
        </p:txBody>
      </p:sp>
      <p:sp>
        <p:nvSpPr>
          <p:cNvPr id="5" name="矩形 4"/>
          <p:cNvSpPr/>
          <p:nvPr/>
        </p:nvSpPr>
        <p:spPr>
          <a:xfrm>
            <a:off x="539552" y="3419431"/>
            <a:ext cx="273630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400" b="1" dirty="0" smtClean="0"/>
              <a:t>自我形象</a:t>
            </a:r>
            <a:endParaRPr lang="zh-HK" altLang="en-US" sz="4400" b="1" dirty="0"/>
          </a:p>
        </p:txBody>
      </p:sp>
      <p:sp>
        <p:nvSpPr>
          <p:cNvPr id="6" name="矩形 5"/>
          <p:cNvSpPr/>
          <p:nvPr/>
        </p:nvSpPr>
        <p:spPr>
          <a:xfrm>
            <a:off x="4644008" y="3429000"/>
            <a:ext cx="273630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400" b="1" dirty="0" smtClean="0"/>
              <a:t>自尊</a:t>
            </a:r>
            <a:endParaRPr lang="zh-HK" altLang="en-US" sz="4400" b="1" dirty="0"/>
          </a:p>
        </p:txBody>
      </p:sp>
      <p:sp>
        <p:nvSpPr>
          <p:cNvPr id="7" name="矩形 6"/>
          <p:cNvSpPr/>
          <p:nvPr/>
        </p:nvSpPr>
        <p:spPr>
          <a:xfrm>
            <a:off x="2555776" y="5229200"/>
            <a:ext cx="273630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400" b="1" dirty="0" smtClean="0"/>
              <a:t>自我價值</a:t>
            </a:r>
            <a:endParaRPr lang="zh-HK" altLang="en-US" sz="4400" b="1" dirty="0"/>
          </a:p>
        </p:txBody>
      </p:sp>
      <p:sp>
        <p:nvSpPr>
          <p:cNvPr id="8" name="矩形 7"/>
          <p:cNvSpPr/>
          <p:nvPr/>
        </p:nvSpPr>
        <p:spPr>
          <a:xfrm>
            <a:off x="6143661" y="5207997"/>
            <a:ext cx="273630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400" b="1" dirty="0" smtClean="0"/>
              <a:t>自我能力</a:t>
            </a:r>
            <a:endParaRPr lang="zh-HK" altLang="en-US" sz="4400" b="1" dirty="0"/>
          </a:p>
        </p:txBody>
      </p:sp>
      <p:cxnSp>
        <p:nvCxnSpPr>
          <p:cNvPr id="10" name="直線單箭頭接點 9"/>
          <p:cNvCxnSpPr>
            <a:stCxn id="4" idx="2"/>
            <a:endCxn id="5" idx="0"/>
          </p:cNvCxnSpPr>
          <p:nvPr/>
        </p:nvCxnSpPr>
        <p:spPr>
          <a:xfrm flipH="1">
            <a:off x="1907704" y="2348880"/>
            <a:ext cx="2736304" cy="1070551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單箭頭接點 10"/>
          <p:cNvCxnSpPr>
            <a:stCxn id="4" idx="2"/>
            <a:endCxn id="6" idx="0"/>
          </p:cNvCxnSpPr>
          <p:nvPr/>
        </p:nvCxnSpPr>
        <p:spPr>
          <a:xfrm>
            <a:off x="4644008" y="2348880"/>
            <a:ext cx="1368152" cy="1080120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單箭頭接點 13"/>
          <p:cNvCxnSpPr>
            <a:stCxn id="6" idx="2"/>
            <a:endCxn id="8" idx="0"/>
          </p:cNvCxnSpPr>
          <p:nvPr/>
        </p:nvCxnSpPr>
        <p:spPr>
          <a:xfrm>
            <a:off x="6012160" y="4221088"/>
            <a:ext cx="1499653" cy="986909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單箭頭接點 15"/>
          <p:cNvCxnSpPr>
            <a:endCxn id="7" idx="0"/>
          </p:cNvCxnSpPr>
          <p:nvPr/>
        </p:nvCxnSpPr>
        <p:spPr>
          <a:xfrm flipH="1">
            <a:off x="3923928" y="4242115"/>
            <a:ext cx="2088232" cy="987085"/>
          </a:xfrm>
          <a:prstGeom prst="straightConnector1">
            <a:avLst/>
          </a:prstGeom>
          <a:ln w="3175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098283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自尊五感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484784"/>
            <a:ext cx="8229600" cy="4525963"/>
          </a:xfrm>
        </p:spPr>
        <p:txBody>
          <a:bodyPr>
            <a:noAutofit/>
          </a:bodyPr>
          <a:lstStyle/>
          <a:p>
            <a:r>
              <a:rPr lang="zh-TW" altLang="en-US" sz="4400" dirty="0" smtClean="0"/>
              <a:t>安全感</a:t>
            </a:r>
            <a:endParaRPr lang="en-US" altLang="zh-TW" sz="4400" dirty="0" smtClean="0"/>
          </a:p>
          <a:p>
            <a:r>
              <a:rPr lang="zh-TW" altLang="en-US" sz="4400" dirty="0" smtClean="0"/>
              <a:t>獨特感</a:t>
            </a:r>
            <a:endParaRPr lang="en-US" altLang="zh-TW" sz="4400" dirty="0" smtClean="0"/>
          </a:p>
          <a:p>
            <a:r>
              <a:rPr lang="zh-TW" altLang="en-US" sz="4400" dirty="0" smtClean="0"/>
              <a:t>聯繫感</a:t>
            </a:r>
            <a:endParaRPr lang="en-US" altLang="zh-TW" sz="4400" dirty="0" smtClean="0"/>
          </a:p>
          <a:p>
            <a:pPr marL="0" indent="0">
              <a:buNone/>
            </a:pPr>
            <a:endParaRPr lang="en-US" altLang="zh-TW" sz="4400" dirty="0" smtClean="0"/>
          </a:p>
          <a:p>
            <a:r>
              <a:rPr lang="zh-TW" altLang="en-US" sz="4400" dirty="0" smtClean="0"/>
              <a:t>能力</a:t>
            </a:r>
            <a:r>
              <a:rPr lang="zh-TW" altLang="en-US" sz="4400" dirty="0"/>
              <a:t>感</a:t>
            </a:r>
            <a:endParaRPr lang="en-US" altLang="zh-TW" sz="4400" dirty="0" smtClean="0"/>
          </a:p>
          <a:p>
            <a:r>
              <a:rPr lang="zh-TW" altLang="en-US" sz="4400" dirty="0" smtClean="0"/>
              <a:t>方向感</a:t>
            </a:r>
            <a:endParaRPr lang="zh-HK" altLang="en-US" sz="4400" dirty="0"/>
          </a:p>
        </p:txBody>
      </p:sp>
      <p:sp>
        <p:nvSpPr>
          <p:cNvPr id="4" name="右大括弧 3"/>
          <p:cNvSpPr/>
          <p:nvPr/>
        </p:nvSpPr>
        <p:spPr>
          <a:xfrm>
            <a:off x="2699792" y="1700808"/>
            <a:ext cx="720080" cy="1872208"/>
          </a:xfrm>
          <a:prstGeom prst="rightBrac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5" name="右大括弧 4"/>
          <p:cNvSpPr/>
          <p:nvPr/>
        </p:nvSpPr>
        <p:spPr>
          <a:xfrm>
            <a:off x="2699792" y="4869160"/>
            <a:ext cx="504056" cy="1440160"/>
          </a:xfrm>
          <a:prstGeom prst="rightBrace">
            <a:avLst/>
          </a:prstGeom>
          <a:ln w="317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HK" altLang="en-US"/>
          </a:p>
        </p:txBody>
      </p:sp>
      <p:sp>
        <p:nvSpPr>
          <p:cNvPr id="6" name="矩形 5"/>
          <p:cNvSpPr/>
          <p:nvPr/>
        </p:nvSpPr>
        <p:spPr>
          <a:xfrm>
            <a:off x="3635896" y="2240868"/>
            <a:ext cx="273630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400" b="1" dirty="0" smtClean="0"/>
              <a:t>自我價值</a:t>
            </a:r>
            <a:endParaRPr lang="zh-HK" altLang="en-US" sz="4400" b="1" dirty="0"/>
          </a:p>
        </p:txBody>
      </p:sp>
      <p:sp>
        <p:nvSpPr>
          <p:cNvPr id="7" name="矩形 6"/>
          <p:cNvSpPr/>
          <p:nvPr/>
        </p:nvSpPr>
        <p:spPr>
          <a:xfrm>
            <a:off x="3422803" y="5193196"/>
            <a:ext cx="2736304" cy="792088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4400" b="1" dirty="0" smtClean="0"/>
              <a:t>自我能力</a:t>
            </a:r>
            <a:endParaRPr lang="zh-HK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22001032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影響自尊的因素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>
          <a:xfrm>
            <a:off x="457200" y="1412776"/>
            <a:ext cx="8229600" cy="4781128"/>
          </a:xfrm>
        </p:spPr>
        <p:txBody>
          <a:bodyPr>
            <a:noAutofit/>
          </a:bodyPr>
          <a:lstStyle/>
          <a:p>
            <a:r>
              <a:rPr lang="zh-TW" altLang="en-US" sz="4400" dirty="0" smtClean="0"/>
              <a:t>個人</a:t>
            </a:r>
            <a:r>
              <a:rPr lang="en-US" altLang="zh-TW" sz="4400" dirty="0" smtClean="0"/>
              <a:t>(</a:t>
            </a:r>
            <a:r>
              <a:rPr lang="zh-TW" altLang="en-US" sz="4400" dirty="0" smtClean="0"/>
              <a:t>性別</a:t>
            </a:r>
            <a:r>
              <a:rPr lang="en-US" altLang="zh-TW" sz="4400" dirty="0" smtClean="0"/>
              <a:t>/</a:t>
            </a:r>
            <a:r>
              <a:rPr lang="zh-TW" altLang="en-US" sz="4400" dirty="0" smtClean="0"/>
              <a:t>外貌</a:t>
            </a:r>
            <a:r>
              <a:rPr lang="en-US" altLang="zh-TW" sz="4400" dirty="0" smtClean="0"/>
              <a:t>..)</a:t>
            </a:r>
          </a:p>
          <a:p>
            <a:r>
              <a:rPr lang="zh-TW" altLang="en-US" sz="4400" dirty="0" smtClean="0"/>
              <a:t>朋輩</a:t>
            </a:r>
            <a:r>
              <a:rPr lang="en-US" altLang="zh-TW" sz="4400" dirty="0"/>
              <a:t>(</a:t>
            </a:r>
            <a:r>
              <a:rPr lang="zh-TW" altLang="en-US" sz="4400" dirty="0" smtClean="0"/>
              <a:t>接納</a:t>
            </a:r>
            <a:r>
              <a:rPr lang="en-US" altLang="zh-TW" sz="4400" dirty="0" smtClean="0"/>
              <a:t>/</a:t>
            </a:r>
            <a:r>
              <a:rPr lang="zh-TW" altLang="en-US" sz="4400" dirty="0" smtClean="0"/>
              <a:t>從眾</a:t>
            </a:r>
            <a:r>
              <a:rPr lang="en-US" altLang="zh-TW" sz="4400" dirty="0" smtClean="0"/>
              <a:t>..)</a:t>
            </a:r>
          </a:p>
          <a:p>
            <a:r>
              <a:rPr lang="zh-TW" altLang="en-US" sz="4400" dirty="0" smtClean="0"/>
              <a:t>父母</a:t>
            </a:r>
            <a:r>
              <a:rPr lang="en-US" altLang="zh-TW" sz="4400" dirty="0" smtClean="0"/>
              <a:t>(</a:t>
            </a:r>
            <a:r>
              <a:rPr lang="zh-TW" altLang="en-US" sz="4400" dirty="0" smtClean="0"/>
              <a:t>管教模式 </a:t>
            </a:r>
            <a:r>
              <a:rPr lang="en-US" altLang="zh-TW" sz="4400" dirty="0" smtClean="0"/>
              <a:t>(</a:t>
            </a:r>
            <a:r>
              <a:rPr lang="zh-TW" altLang="en-US" sz="4400" dirty="0" smtClean="0"/>
              <a:t>四式</a:t>
            </a:r>
            <a:r>
              <a:rPr lang="en-US" altLang="zh-TW" sz="4400" dirty="0" smtClean="0"/>
              <a:t>)</a:t>
            </a:r>
          </a:p>
          <a:p>
            <a:r>
              <a:rPr lang="zh-TW" altLang="en-US" sz="4400" dirty="0" smtClean="0"/>
              <a:t>學校</a:t>
            </a:r>
            <a:r>
              <a:rPr lang="en-US" altLang="zh-TW" sz="4400" dirty="0" smtClean="0"/>
              <a:t>(</a:t>
            </a:r>
            <a:r>
              <a:rPr lang="zh-TW" altLang="en-US" sz="4400" dirty="0"/>
              <a:t>學業成績</a:t>
            </a:r>
            <a:r>
              <a:rPr lang="en-US" altLang="zh-TW" sz="4400" dirty="0" smtClean="0"/>
              <a:t>..)</a:t>
            </a:r>
          </a:p>
          <a:p>
            <a:r>
              <a:rPr lang="zh-TW" altLang="en-US" sz="4400" dirty="0" smtClean="0"/>
              <a:t>社會</a:t>
            </a:r>
            <a:r>
              <a:rPr lang="en-US" altLang="zh-TW" sz="4400" dirty="0" smtClean="0"/>
              <a:t>(</a:t>
            </a:r>
            <a:r>
              <a:rPr lang="zh-TW" altLang="en-US" sz="4400" dirty="0" smtClean="0"/>
              <a:t>社教化</a:t>
            </a:r>
            <a:r>
              <a:rPr lang="en-US" altLang="zh-TW" sz="4400" dirty="0" smtClean="0"/>
              <a:t>/</a:t>
            </a:r>
            <a:r>
              <a:rPr lang="zh-TW" altLang="en-US" sz="4400" dirty="0" smtClean="0"/>
              <a:t>社經地位</a:t>
            </a:r>
            <a:r>
              <a:rPr lang="en-US" altLang="zh-TW" sz="4400" dirty="0" smtClean="0"/>
              <a:t>..)</a:t>
            </a:r>
          </a:p>
        </p:txBody>
      </p:sp>
    </p:spTree>
    <p:extLst>
      <p:ext uri="{BB962C8B-B14F-4D97-AF65-F5344CB8AC3E}">
        <p14:creationId xmlns:p14="http://schemas.microsoft.com/office/powerpoint/2010/main" val="30230070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60" name="Text Box 4"/>
          <p:cNvSpPr txBox="1">
            <a:spLocks noChangeArrowheads="1"/>
          </p:cNvSpPr>
          <p:nvPr/>
        </p:nvSpPr>
        <p:spPr bwMode="auto">
          <a:xfrm>
            <a:off x="0" y="981075"/>
            <a:ext cx="838835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  <a:defRPr/>
            </a:pPr>
            <a:r>
              <a:rPr lang="zh-TW" altLang="en-US" sz="2800" b="1" dirty="0">
                <a:solidFill>
                  <a:srgbClr val="CC33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ea typeface="新細明體" pitchFamily="18" charset="-120"/>
              </a:rPr>
              <a:t>父母教導方式</a:t>
            </a:r>
            <a:r>
              <a:rPr lang="zh-TW" altLang="en-US" sz="2800" b="1" dirty="0">
                <a:effectLst>
                  <a:outerShdw blurRad="38100" dist="38100" dir="2700000" algn="tl">
                    <a:srgbClr val="C0C0C0"/>
                  </a:outerShdw>
                </a:effectLst>
                <a:ea typeface="新細明體" pitchFamily="18" charset="-120"/>
              </a:rPr>
              <a:t>與子女的自尊、行為和抱負有何關係？</a:t>
            </a:r>
          </a:p>
        </p:txBody>
      </p:sp>
      <p:sp>
        <p:nvSpPr>
          <p:cNvPr id="17411" name="Line 5"/>
          <p:cNvSpPr>
            <a:spLocks noChangeShapeType="1"/>
          </p:cNvSpPr>
          <p:nvPr/>
        </p:nvSpPr>
        <p:spPr bwMode="auto">
          <a:xfrm flipV="1">
            <a:off x="152400" y="1557338"/>
            <a:ext cx="8020050" cy="0"/>
          </a:xfrm>
          <a:prstGeom prst="line">
            <a:avLst/>
          </a:prstGeom>
          <a:noFill/>
          <a:ln w="38100">
            <a:solidFill>
              <a:srgbClr val="FF9933"/>
            </a:solidFill>
            <a:prstDash val="dash"/>
            <a:round/>
            <a:headEnd/>
            <a:tailEnd type="none" w="lg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zh-HK" altLang="en-US"/>
          </a:p>
        </p:txBody>
      </p:sp>
      <p:sp>
        <p:nvSpPr>
          <p:cNvPr id="17412" name="Text Box 6"/>
          <p:cNvSpPr txBox="1">
            <a:spLocks noChangeArrowheads="1"/>
          </p:cNvSpPr>
          <p:nvPr/>
        </p:nvSpPr>
        <p:spPr bwMode="auto">
          <a:xfrm>
            <a:off x="304800" y="1773238"/>
            <a:ext cx="5638800" cy="3968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 kumimoji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1pPr>
            <a:lvl2pPr marL="742950" indent="-285750" eaLnBrk="0" hangingPunct="0">
              <a:defRPr kumimoji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2pPr>
            <a:lvl3pPr marL="11430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3pPr>
            <a:lvl4pPr marL="16002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4pPr>
            <a:lvl5pPr marL="2057400" indent="-228600" eaLnBrk="0" hangingPunct="0">
              <a:defRPr kumimoji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Times New Roman" pitchFamily="18" charset="0"/>
                <a:ea typeface="新細明體" charset="-12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zh-TW" altLang="en-US" sz="2000">
                <a:latin typeface="Arial" charset="0"/>
              </a:rPr>
              <a:t>父母教導子女的方式大致可分成以下四個類型：</a:t>
            </a:r>
          </a:p>
        </p:txBody>
      </p:sp>
      <p:sp>
        <p:nvSpPr>
          <p:cNvPr id="17413" name="Rectangle 7"/>
          <p:cNvSpPr>
            <a:spLocks noChangeArrowheads="1"/>
          </p:cNvSpPr>
          <p:nvPr/>
        </p:nvSpPr>
        <p:spPr bwMode="auto">
          <a:xfrm>
            <a:off x="323850" y="2276475"/>
            <a:ext cx="8351838" cy="4321175"/>
          </a:xfrm>
          <a:prstGeom prst="rect">
            <a:avLst/>
          </a:prstGeom>
          <a:solidFill>
            <a:srgbClr val="FFFF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zh-HK" altLang="en-US"/>
          </a:p>
        </p:txBody>
      </p:sp>
      <p:sp>
        <p:nvSpPr>
          <p:cNvPr id="17414" name="Rectangle 8"/>
          <p:cNvSpPr>
            <a:spLocks noChangeArrowheads="1"/>
          </p:cNvSpPr>
          <p:nvPr/>
        </p:nvSpPr>
        <p:spPr bwMode="auto">
          <a:xfrm>
            <a:off x="323850" y="2276475"/>
            <a:ext cx="4176713" cy="2160588"/>
          </a:xfrm>
          <a:prstGeom prst="rect">
            <a:avLst/>
          </a:prstGeom>
          <a:solidFill>
            <a:srgbClr val="FF00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zh-TW" altLang="en-US" sz="3200" b="1">
                <a:solidFill>
                  <a:schemeClr val="bg1"/>
                </a:solidFill>
              </a:rPr>
              <a:t>開明權威型</a:t>
            </a:r>
          </a:p>
          <a:p>
            <a:pPr>
              <a:buFontTx/>
              <a:buChar char="•"/>
            </a:pPr>
            <a:r>
              <a:rPr lang="zh-TW" altLang="en-US" sz="2000" b="1">
                <a:solidFill>
                  <a:schemeClr val="bg1"/>
                </a:solidFill>
              </a:rPr>
              <a:t> 要求高</a:t>
            </a:r>
          </a:p>
          <a:p>
            <a:pPr>
              <a:buFontTx/>
              <a:buChar char="•"/>
            </a:pPr>
            <a:r>
              <a:rPr lang="zh-TW" altLang="en-US" sz="2000" b="1">
                <a:solidFill>
                  <a:schemeClr val="bg1"/>
                </a:solidFill>
              </a:rPr>
              <a:t> 接受程度高</a:t>
            </a:r>
          </a:p>
          <a:p>
            <a:pPr>
              <a:buFontTx/>
              <a:buChar char="•"/>
            </a:pPr>
            <a:r>
              <a:rPr lang="zh-TW" altLang="en-US" sz="2000" b="1">
                <a:solidFill>
                  <a:schemeClr val="bg1"/>
                </a:solidFill>
              </a:rPr>
              <a:t> 訂立明確行為規範</a:t>
            </a:r>
          </a:p>
          <a:p>
            <a:pPr>
              <a:buFontTx/>
              <a:buChar char="•"/>
            </a:pPr>
            <a:r>
              <a:rPr lang="zh-TW" altLang="en-US" sz="2000" b="1">
                <a:solidFill>
                  <a:schemeClr val="bg1"/>
                </a:solidFill>
              </a:rPr>
              <a:t> 回應子女需要</a:t>
            </a:r>
          </a:p>
          <a:p>
            <a:pPr>
              <a:buFontTx/>
              <a:buChar char="•"/>
            </a:pPr>
            <a:r>
              <a:rPr lang="zh-TW" altLang="en-US" sz="2000" b="1">
                <a:solidFill>
                  <a:schemeClr val="bg1"/>
                </a:solidFill>
              </a:rPr>
              <a:t> 採取開放態度和方式與子女溝通</a:t>
            </a:r>
          </a:p>
        </p:txBody>
      </p:sp>
      <p:sp>
        <p:nvSpPr>
          <p:cNvPr id="17415" name="Rectangle 9"/>
          <p:cNvSpPr>
            <a:spLocks noChangeArrowheads="1"/>
          </p:cNvSpPr>
          <p:nvPr/>
        </p:nvSpPr>
        <p:spPr bwMode="auto">
          <a:xfrm>
            <a:off x="4500563" y="2276475"/>
            <a:ext cx="4176712" cy="2160588"/>
          </a:xfrm>
          <a:prstGeom prst="rect">
            <a:avLst/>
          </a:prstGeom>
          <a:solidFill>
            <a:srgbClr val="0000FF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zh-TW" sz="1400" b="1">
              <a:solidFill>
                <a:schemeClr val="bg1"/>
              </a:solidFill>
            </a:endParaRPr>
          </a:p>
          <a:p>
            <a:pPr algn="ctr"/>
            <a:r>
              <a:rPr lang="zh-TW" altLang="en-US" sz="3200" b="1">
                <a:solidFill>
                  <a:schemeClr val="bg1"/>
                </a:solidFill>
              </a:rPr>
              <a:t>專制權威型</a:t>
            </a:r>
          </a:p>
          <a:p>
            <a:pPr algn="ctr">
              <a:buFontTx/>
              <a:buChar char="•"/>
            </a:pPr>
            <a:r>
              <a:rPr lang="zh-TW" altLang="en-US" sz="2000" b="1">
                <a:solidFill>
                  <a:schemeClr val="bg1"/>
                </a:solidFill>
              </a:rPr>
              <a:t> 要求高</a:t>
            </a:r>
          </a:p>
          <a:p>
            <a:pPr algn="ctr">
              <a:buFontTx/>
              <a:buChar char="•"/>
            </a:pPr>
            <a:r>
              <a:rPr lang="zh-TW" altLang="en-US" sz="2000" b="1">
                <a:solidFill>
                  <a:schemeClr val="bg1"/>
                </a:solidFill>
              </a:rPr>
              <a:t> 接受程度低</a:t>
            </a:r>
          </a:p>
          <a:p>
            <a:pPr algn="ctr">
              <a:buFontTx/>
              <a:buChar char="•"/>
            </a:pPr>
            <a:r>
              <a:rPr lang="zh-TW" altLang="en-US" sz="2000" b="1">
                <a:solidFill>
                  <a:schemeClr val="bg1"/>
                </a:solidFill>
              </a:rPr>
              <a:t> 以硬性規條管制子女行為</a:t>
            </a:r>
          </a:p>
          <a:p>
            <a:pPr algn="ctr">
              <a:buFontTx/>
              <a:buChar char="•"/>
            </a:pPr>
            <a:r>
              <a:rPr lang="zh-TW" altLang="en-US" sz="2000" b="1">
                <a:solidFill>
                  <a:schemeClr val="bg1"/>
                </a:solidFill>
              </a:rPr>
              <a:t> 要求子女服從和尊崇</a:t>
            </a:r>
          </a:p>
          <a:p>
            <a:pPr algn="ctr">
              <a:buFontTx/>
              <a:buChar char="•"/>
            </a:pPr>
            <a:r>
              <a:rPr lang="zh-TW" altLang="en-US" sz="2000" b="1">
                <a:solidFill>
                  <a:schemeClr val="bg1"/>
                </a:solidFill>
              </a:rPr>
              <a:t> 親子間缺乏溝通</a:t>
            </a:r>
          </a:p>
          <a:p>
            <a:pPr algn="ctr"/>
            <a:endParaRPr lang="zh-TW" altLang="en-US" sz="2000" b="1">
              <a:solidFill>
                <a:schemeClr val="bg1"/>
              </a:solidFill>
            </a:endParaRPr>
          </a:p>
        </p:txBody>
      </p:sp>
      <p:sp>
        <p:nvSpPr>
          <p:cNvPr id="17416" name="Rectangle 10"/>
          <p:cNvSpPr>
            <a:spLocks noChangeArrowheads="1"/>
          </p:cNvSpPr>
          <p:nvPr/>
        </p:nvSpPr>
        <p:spPr bwMode="auto">
          <a:xfrm>
            <a:off x="323850" y="4437063"/>
            <a:ext cx="4176713" cy="2160587"/>
          </a:xfrm>
          <a:prstGeom prst="rect">
            <a:avLst/>
          </a:prstGeom>
          <a:solidFill>
            <a:srgbClr val="FFFF00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zh-TW" sz="2000" b="1"/>
          </a:p>
          <a:p>
            <a:pPr algn="ctr"/>
            <a:r>
              <a:rPr lang="zh-TW" altLang="en-US" sz="3200" b="1"/>
              <a:t>寬鬆放任型</a:t>
            </a:r>
            <a:endParaRPr lang="en-US" altLang="zh-TW" sz="3200" b="1"/>
          </a:p>
          <a:p>
            <a:pPr algn="ctr">
              <a:buFontTx/>
              <a:buChar char="•"/>
            </a:pPr>
            <a:r>
              <a:rPr lang="zh-TW" altLang="en-US" sz="2000" b="1"/>
              <a:t> 要求低</a:t>
            </a:r>
          </a:p>
          <a:p>
            <a:pPr algn="ctr">
              <a:buFontTx/>
              <a:buChar char="•"/>
            </a:pPr>
            <a:r>
              <a:rPr lang="zh-TW" altLang="en-US" sz="2000" b="1"/>
              <a:t> 接受程度高</a:t>
            </a:r>
          </a:p>
          <a:p>
            <a:pPr algn="ctr">
              <a:buFontTx/>
              <a:buChar char="•"/>
            </a:pPr>
            <a:r>
              <a:rPr lang="zh-TW" altLang="en-US" sz="2000" b="1"/>
              <a:t> 情感上支持子女</a:t>
            </a:r>
          </a:p>
          <a:p>
            <a:pPr algn="ctr">
              <a:buFontTx/>
              <a:buChar char="•"/>
            </a:pPr>
            <a:r>
              <a:rPr lang="zh-TW" altLang="en-US" sz="2000" b="1"/>
              <a:t> 鮮有指導子女行為</a:t>
            </a:r>
          </a:p>
          <a:p>
            <a:pPr algn="ctr">
              <a:buFontTx/>
              <a:buChar char="•"/>
            </a:pPr>
            <a:r>
              <a:rPr lang="zh-TW" altLang="en-US" sz="2000" b="1"/>
              <a:t> 不能堅定地對子女執行規條</a:t>
            </a:r>
          </a:p>
          <a:p>
            <a:pPr algn="ctr"/>
            <a:endParaRPr lang="zh-TW" altLang="en-US" sz="2000" b="1"/>
          </a:p>
        </p:txBody>
      </p:sp>
      <p:sp>
        <p:nvSpPr>
          <p:cNvPr id="17417" name="Rectangle 11"/>
          <p:cNvSpPr>
            <a:spLocks noChangeArrowheads="1"/>
          </p:cNvSpPr>
          <p:nvPr/>
        </p:nvSpPr>
        <p:spPr bwMode="auto">
          <a:xfrm>
            <a:off x="4500563" y="4437063"/>
            <a:ext cx="4176712" cy="2160587"/>
          </a:xfrm>
          <a:prstGeom prst="rect">
            <a:avLst/>
          </a:prstGeom>
          <a:solidFill>
            <a:srgbClr val="66FF33"/>
          </a:solidFill>
          <a:ln w="2857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endParaRPr lang="en-US" altLang="zh-TW" b="1"/>
          </a:p>
          <a:p>
            <a:pPr algn="ctr"/>
            <a:r>
              <a:rPr lang="zh-TW" altLang="en-US" sz="3200" b="1"/>
              <a:t>忽視冷漠型</a:t>
            </a:r>
            <a:endParaRPr lang="en-US" altLang="zh-TW" sz="3200" b="1"/>
          </a:p>
          <a:p>
            <a:pPr algn="ctr">
              <a:buFontTx/>
              <a:buChar char="•"/>
            </a:pPr>
            <a:r>
              <a:rPr lang="zh-TW" altLang="en-US" sz="2000" b="1"/>
              <a:t> 要求低</a:t>
            </a:r>
          </a:p>
          <a:p>
            <a:pPr algn="ctr">
              <a:buFontTx/>
              <a:buChar char="•"/>
            </a:pPr>
            <a:r>
              <a:rPr lang="zh-TW" altLang="en-US" sz="2000" b="1"/>
              <a:t> 接受程度低</a:t>
            </a:r>
          </a:p>
          <a:p>
            <a:pPr algn="ctr">
              <a:buFontTx/>
              <a:buChar char="•"/>
            </a:pPr>
            <a:r>
              <a:rPr lang="zh-TW" altLang="en-US" sz="2000" b="1"/>
              <a:t> 不關懷</a:t>
            </a:r>
          </a:p>
          <a:p>
            <a:pPr algn="ctr">
              <a:buFontTx/>
              <a:buChar char="•"/>
            </a:pPr>
            <a:r>
              <a:rPr lang="zh-TW" altLang="en-US" sz="2000" b="1"/>
              <a:t> 不管束</a:t>
            </a:r>
          </a:p>
          <a:p>
            <a:pPr algn="ctr">
              <a:buFontTx/>
              <a:buChar char="•"/>
            </a:pPr>
            <a:r>
              <a:rPr lang="zh-TW" altLang="en-US" sz="2000" b="1"/>
              <a:t> 無視子女情況和需要</a:t>
            </a:r>
          </a:p>
          <a:p>
            <a:pPr algn="ctr"/>
            <a:endParaRPr lang="zh-TW" altLang="en-US" sz="2000" b="1"/>
          </a:p>
        </p:txBody>
      </p:sp>
    </p:spTree>
    <p:extLst>
      <p:ext uri="{BB962C8B-B14F-4D97-AF65-F5344CB8AC3E}">
        <p14:creationId xmlns:p14="http://schemas.microsoft.com/office/powerpoint/2010/main" val="42897290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生活技能</a:t>
            </a:r>
            <a:r>
              <a:rPr lang="en-US" altLang="zh-TW" dirty="0" smtClean="0"/>
              <a:t>(</a:t>
            </a:r>
            <a:r>
              <a:rPr lang="zh-TW" altLang="en-US" dirty="0" smtClean="0"/>
              <a:t>港孩</a:t>
            </a:r>
            <a:r>
              <a:rPr lang="en-US" altLang="zh-TW" dirty="0" smtClean="0"/>
              <a:t>)</a:t>
            </a:r>
            <a:endParaRPr lang="zh-HK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sz="quarter" idx="1"/>
          </p:nvPr>
        </p:nvSpPr>
        <p:spPr/>
        <p:txBody>
          <a:bodyPr>
            <a:noAutofit/>
          </a:bodyPr>
          <a:lstStyle/>
          <a:p>
            <a:r>
              <a:rPr lang="zh-TW" altLang="en-US" sz="4400" dirty="0" smtClean="0"/>
              <a:t>訂立目標</a:t>
            </a:r>
            <a:endParaRPr lang="en-US" altLang="zh-TW" sz="4400" dirty="0" smtClean="0"/>
          </a:p>
          <a:p>
            <a:r>
              <a:rPr lang="zh-TW" altLang="en-US" sz="4400" dirty="0" smtClean="0"/>
              <a:t>財政管理</a:t>
            </a:r>
            <a:endParaRPr lang="en-US" altLang="zh-TW" sz="4400" dirty="0" smtClean="0"/>
          </a:p>
          <a:p>
            <a:r>
              <a:rPr lang="zh-TW" altLang="en-US" sz="4400" dirty="0" smtClean="0"/>
              <a:t>控制情緒 </a:t>
            </a:r>
            <a:r>
              <a:rPr lang="en-US" altLang="zh-TW" sz="4400" dirty="0" smtClean="0"/>
              <a:t>(EQ)</a:t>
            </a:r>
          </a:p>
          <a:p>
            <a:r>
              <a:rPr lang="zh-TW" altLang="en-US" sz="4400" dirty="0" smtClean="0"/>
              <a:t>抗逆力 </a:t>
            </a:r>
            <a:r>
              <a:rPr lang="en-US" altLang="zh-TW" sz="4400" dirty="0" smtClean="0"/>
              <a:t>(AQ)</a:t>
            </a:r>
          </a:p>
          <a:p>
            <a:r>
              <a:rPr lang="zh-TW" altLang="en-US" sz="4400" dirty="0" smtClean="0"/>
              <a:t>時間管理</a:t>
            </a:r>
            <a:endParaRPr lang="en-US" altLang="zh-TW" sz="4400" dirty="0" smtClean="0"/>
          </a:p>
          <a:p>
            <a:r>
              <a:rPr lang="zh-TW" altLang="en-US" sz="4400" dirty="0" smtClean="0"/>
              <a:t>處理衝突</a:t>
            </a:r>
            <a:endParaRPr lang="zh-HK" altLang="en-US" sz="4400" dirty="0"/>
          </a:p>
        </p:txBody>
      </p:sp>
    </p:spTree>
    <p:extLst>
      <p:ext uri="{BB962C8B-B14F-4D97-AF65-F5344CB8AC3E}">
        <p14:creationId xmlns:p14="http://schemas.microsoft.com/office/powerpoint/2010/main" val="42871787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公正">
  <a:themeElements>
    <a:clrScheme name="公正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公正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公正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1519</TotalTime>
  <Words>689</Words>
  <Application>Microsoft Office PowerPoint</Application>
  <PresentationFormat>如螢幕大小 (4:3)</PresentationFormat>
  <Paragraphs>157</Paragraphs>
  <Slides>18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9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18</vt:i4>
      </vt:variant>
    </vt:vector>
  </HeadingPairs>
  <TitlesOfParts>
    <vt:vector size="28" baseType="lpstr">
      <vt:lpstr>微軟正黑體</vt:lpstr>
      <vt:lpstr>新細明體</vt:lpstr>
      <vt:lpstr>Arial</vt:lpstr>
      <vt:lpstr>Franklin Gothic Book</vt:lpstr>
      <vt:lpstr>Perpetua</vt:lpstr>
      <vt:lpstr>Tahoma</vt:lpstr>
      <vt:lpstr>Times New Roman</vt:lpstr>
      <vt:lpstr>Wingdings</vt:lpstr>
      <vt:lpstr>Wingdings 2</vt:lpstr>
      <vt:lpstr>公正</vt:lpstr>
      <vt:lpstr>議題: </vt:lpstr>
      <vt:lpstr>個人成長與人際關係</vt:lpstr>
      <vt:lpstr>需求階級理論 (馬思洛)</vt:lpstr>
      <vt:lpstr>青少年面對什麼問題？</vt:lpstr>
      <vt:lpstr>自尊是如何組成？</vt:lpstr>
      <vt:lpstr>自尊五感</vt:lpstr>
      <vt:lpstr>影響自尊的因素</vt:lpstr>
      <vt:lpstr>PowerPoint 簡報</vt:lpstr>
      <vt:lpstr>生活技能(港孩)</vt:lpstr>
      <vt:lpstr>青少年時下趨勢</vt:lpstr>
      <vt:lpstr>解決方法</vt:lpstr>
      <vt:lpstr>個人成長與人際關係</vt:lpstr>
      <vt:lpstr>多元身份  不同角色期望</vt:lpstr>
      <vt:lpstr>人際關係的功能</vt:lpstr>
      <vt:lpstr>影響人際關係的因素</vt:lpstr>
      <vt:lpstr>人際衝突 (親子關係)</vt:lpstr>
      <vt:lpstr>人際衝突 (親子關係)</vt:lpstr>
      <vt:lpstr>恆常議題: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cp:lastModifiedBy>Teacher</cp:lastModifiedBy>
  <cp:revision>27</cp:revision>
  <dcterms:modified xsi:type="dcterms:W3CDTF">2022-11-01T04:32:29Z</dcterms:modified>
</cp:coreProperties>
</file>