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5" r:id="rId8"/>
    <p:sldId id="264" r:id="rId9"/>
    <p:sldId id="263" r:id="rId10"/>
    <p:sldId id="267" r:id="rId11"/>
    <p:sldId id="266" r:id="rId12"/>
    <p:sldId id="277" r:id="rId13"/>
    <p:sldId id="269" r:id="rId14"/>
    <p:sldId id="276" r:id="rId15"/>
    <p:sldId id="268" r:id="rId16"/>
    <p:sldId id="258" r:id="rId17"/>
    <p:sldId id="271" r:id="rId18"/>
    <p:sldId id="272" r:id="rId19"/>
    <p:sldId id="273" r:id="rId20"/>
    <p:sldId id="274" r:id="rId21"/>
    <p:sldId id="275" r:id="rId22"/>
    <p:sldId id="270" r:id="rId2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586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345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104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419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781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201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920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765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613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584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976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82A5C-02A1-4D2B-8BE6-6E6DAAFFE6DD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62095-625E-4698-BB3D-195CB0EFE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6472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PREMOCK</a:t>
            </a:r>
            <a:br>
              <a:rPr lang="en-US" altLang="zh-HK" dirty="0" smtClean="0"/>
            </a:br>
            <a:r>
              <a:rPr lang="zh-TW" altLang="en-US" dirty="0" smtClean="0"/>
              <a:t>技巧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0576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2974" y="526024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***</a:t>
            </a:r>
            <a:r>
              <a:rPr lang="zh-TW" altLang="en-US" dirty="0" smtClean="0">
                <a:solidFill>
                  <a:srgbClr val="FF0000"/>
                </a:solidFill>
              </a:rPr>
              <a:t>答題技巧</a:t>
            </a:r>
            <a:r>
              <a:rPr lang="en-US" altLang="zh-TW" dirty="0" smtClean="0">
                <a:solidFill>
                  <a:srgbClr val="FF0000"/>
                </a:solidFill>
              </a:rPr>
              <a:t>: </a:t>
            </a:r>
            <a:r>
              <a:rPr lang="zh-TW" altLang="en-US" dirty="0" smtClean="0">
                <a:solidFill>
                  <a:srgbClr val="FF0000"/>
                </a:solidFill>
              </a:rPr>
              <a:t>分析資料如何支持某看法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34680"/>
            <a:ext cx="10515600" cy="52433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常見提問用語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7030A0"/>
                </a:solidFill>
              </a:rPr>
              <a:t>a)</a:t>
            </a:r>
            <a:r>
              <a:rPr lang="zh-TW" altLang="en-US" dirty="0" smtClean="0">
                <a:solidFill>
                  <a:srgbClr val="7030A0"/>
                </a:solidFill>
              </a:rPr>
              <a:t>解釋可如何利用資料支持這個觀點</a:t>
            </a:r>
            <a:endParaRPr lang="en-US" altLang="zh-TW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7030A0"/>
                </a:solidFill>
              </a:rPr>
              <a:t>b)</a:t>
            </a:r>
            <a:r>
              <a:rPr lang="zh-TW" altLang="en-US" dirty="0" smtClean="0">
                <a:solidFill>
                  <a:srgbClr val="7030A0"/>
                </a:solidFill>
              </a:rPr>
              <a:t>資料如何支持這看法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c)</a:t>
            </a:r>
            <a:r>
              <a:rPr lang="zh-TW" altLang="en-US" dirty="0" smtClean="0">
                <a:solidFill>
                  <a:srgbClr val="FF0000"/>
                </a:solidFill>
              </a:rPr>
              <a:t>資料</a:t>
            </a:r>
            <a:r>
              <a:rPr lang="en-US" altLang="zh-TW" dirty="0" smtClean="0">
                <a:solidFill>
                  <a:srgbClr val="FF0000"/>
                </a:solidFill>
              </a:rPr>
              <a:t>…..</a:t>
            </a:r>
            <a:r>
              <a:rPr lang="zh-TW" altLang="en-US" dirty="0" smtClean="0">
                <a:solidFill>
                  <a:srgbClr val="FF0000"/>
                </a:solidFill>
              </a:rPr>
              <a:t>在多大程度上支持這看法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d)</a:t>
            </a:r>
            <a:r>
              <a:rPr lang="zh-TW" altLang="en-US" dirty="0" smtClean="0">
                <a:solidFill>
                  <a:srgbClr val="FF0000"/>
                </a:solidFill>
              </a:rPr>
              <a:t>資料是否支持這看法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e) </a:t>
            </a:r>
            <a:r>
              <a:rPr lang="zh-TW" altLang="en-US" dirty="0" smtClean="0"/>
              <a:t>提出並解釋</a:t>
            </a:r>
            <a:r>
              <a:rPr lang="zh-TW" altLang="en-US" dirty="0" smtClean="0">
                <a:solidFill>
                  <a:srgbClr val="FF0000"/>
                </a:solidFill>
              </a:rPr>
              <a:t>一個支持</a:t>
            </a:r>
            <a:r>
              <a:rPr lang="zh-TW" altLang="en-US" dirty="0" smtClean="0"/>
              <a:t>和</a:t>
            </a:r>
            <a:r>
              <a:rPr lang="zh-TW" altLang="en-US" dirty="0" smtClean="0">
                <a:solidFill>
                  <a:srgbClr val="FF0000"/>
                </a:solidFill>
              </a:rPr>
              <a:t>一個反對</a:t>
            </a:r>
            <a:r>
              <a:rPr lang="en-US" altLang="zh-TW" dirty="0" smtClean="0"/>
              <a:t>..</a:t>
            </a:r>
          </a:p>
          <a:p>
            <a:endParaRPr lang="en-US" altLang="zh-HK" dirty="0"/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要訣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zh-TW" altLang="en-US" sz="2700" dirty="0" smtClean="0"/>
              <a:t>先分析資料所表達的各項重點，用筆把重點文字圈出，然後在旁寫上編號，掌握資料內容。</a:t>
            </a:r>
            <a:endParaRPr lang="en-US" altLang="zh-TW" sz="2700" dirty="0" smtClean="0"/>
          </a:p>
          <a:p>
            <a:pPr marL="514350" indent="-514350">
              <a:buAutoNum type="arabicPeriod"/>
            </a:pPr>
            <a:r>
              <a:rPr lang="zh-TW" altLang="en-US" sz="2700" dirty="0" smtClean="0"/>
              <a:t>若涉及多則資料，</a:t>
            </a:r>
            <a:r>
              <a:rPr lang="zh-TW" altLang="en-US" sz="2700" dirty="0" smtClean="0">
                <a:solidFill>
                  <a:srgbClr val="FF0000"/>
                </a:solidFill>
              </a:rPr>
              <a:t>整理彼此相近的重點</a:t>
            </a:r>
            <a:r>
              <a:rPr lang="zh-TW" altLang="en-US" sz="2700" dirty="0" smtClean="0"/>
              <a:t>。</a:t>
            </a:r>
            <a:endParaRPr lang="en-US" altLang="zh-TW" sz="2700" dirty="0" smtClean="0"/>
          </a:p>
          <a:p>
            <a:pPr marL="514350" indent="-514350">
              <a:buAutoNum type="arabicPeriod"/>
            </a:pPr>
            <a:r>
              <a:rPr lang="zh-TW" altLang="en-US" sz="2700" dirty="0" smtClean="0">
                <a:solidFill>
                  <a:srgbClr val="FF0000"/>
                </a:solidFill>
              </a:rPr>
              <a:t>建構文章的論點</a:t>
            </a:r>
            <a:r>
              <a:rPr lang="zh-TW" altLang="en-US" sz="2700" dirty="0" smtClean="0"/>
              <a:t>，並運用資料中的重點作為論據或例子</a:t>
            </a:r>
            <a:r>
              <a:rPr lang="zh-TW" altLang="en-US" sz="2700" dirty="0"/>
              <a:t>。</a:t>
            </a:r>
            <a:endParaRPr lang="zh-HK" altLang="en-US" sz="2700" dirty="0"/>
          </a:p>
        </p:txBody>
      </p:sp>
      <p:sp>
        <p:nvSpPr>
          <p:cNvPr id="4" name="向左箭號 3"/>
          <p:cNvSpPr/>
          <p:nvPr/>
        </p:nvSpPr>
        <p:spPr>
          <a:xfrm>
            <a:off x="6325110" y="2537131"/>
            <a:ext cx="4119613" cy="1491916"/>
          </a:xfrm>
          <a:prstGeom prst="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C</a:t>
            </a:r>
            <a:r>
              <a:rPr lang="zh-TW" altLang="en-US" dirty="0" smtClean="0">
                <a:solidFill>
                  <a:srgbClr val="FF0000"/>
                </a:solidFill>
              </a:rPr>
              <a:t>及</a:t>
            </a:r>
            <a:r>
              <a:rPr lang="en-US" altLang="zh-TW" dirty="0" smtClean="0">
                <a:solidFill>
                  <a:srgbClr val="FF0000"/>
                </a:solidFill>
              </a:rPr>
              <a:t>d </a:t>
            </a:r>
            <a:r>
              <a:rPr lang="zh-TW" altLang="en-US" dirty="0" smtClean="0">
                <a:solidFill>
                  <a:srgbClr val="FF0000"/>
                </a:solidFill>
              </a:rPr>
              <a:t>需要表達立場</a:t>
            </a:r>
            <a:r>
              <a:rPr lang="zh-TW" altLang="en-US" dirty="0" smtClean="0"/>
              <a:t>，從</a:t>
            </a:r>
            <a:r>
              <a:rPr lang="zh-TW" altLang="en-US" dirty="0" smtClean="0">
                <a:solidFill>
                  <a:srgbClr val="FF0000"/>
                </a:solidFill>
              </a:rPr>
              <a:t>正、反兩面</a:t>
            </a:r>
            <a:r>
              <a:rPr lang="zh-TW" altLang="en-US" dirty="0" smtClean="0"/>
              <a:t>指出資料的用處及不足之處</a:t>
            </a:r>
            <a:endParaRPr lang="zh-HK" altLang="en-US" dirty="0"/>
          </a:p>
        </p:txBody>
      </p:sp>
      <p:sp>
        <p:nvSpPr>
          <p:cNvPr id="5" name="矩形 4"/>
          <p:cNvSpPr/>
          <p:nvPr/>
        </p:nvSpPr>
        <p:spPr>
          <a:xfrm>
            <a:off x="838200" y="180459"/>
            <a:ext cx="4434227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500" dirty="0" smtClean="0"/>
              <a:t>3.</a:t>
            </a:r>
            <a:r>
              <a:rPr lang="zh-TW" altLang="en-US" sz="4500" dirty="0" smtClean="0"/>
              <a:t>資料互證</a:t>
            </a:r>
            <a:r>
              <a:rPr lang="en-US" altLang="zh-TW" sz="4500" dirty="0" smtClean="0"/>
              <a:t>(</a:t>
            </a:r>
            <a:r>
              <a:rPr lang="zh-TW" altLang="en-US" sz="4500" dirty="0" smtClean="0"/>
              <a:t>論述</a:t>
            </a:r>
            <a:r>
              <a:rPr lang="en-US" altLang="zh-TW" sz="4500" dirty="0" smtClean="0"/>
              <a:t>)</a:t>
            </a:r>
            <a:endParaRPr lang="zh-HK" altLang="en-US" sz="4500" dirty="0"/>
          </a:p>
        </p:txBody>
      </p:sp>
    </p:spTree>
    <p:extLst>
      <p:ext uri="{BB962C8B-B14F-4D97-AF65-F5344CB8AC3E}">
        <p14:creationId xmlns:p14="http://schemas.microsoft.com/office/powerpoint/2010/main" val="30088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4. </a:t>
            </a:r>
            <a:r>
              <a:rPr lang="zh-TW" altLang="en-US" dirty="0"/>
              <a:t>爭議</a:t>
            </a:r>
            <a:r>
              <a:rPr lang="en-US" altLang="zh-TW" dirty="0"/>
              <a:t>(</a:t>
            </a:r>
            <a:r>
              <a:rPr lang="zh-TW" altLang="en-US" dirty="0"/>
              <a:t>衝突、矛盾</a:t>
            </a:r>
            <a:r>
              <a:rPr lang="en-US" altLang="zh-TW" dirty="0"/>
              <a:t>)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b="1" dirty="0" smtClean="0"/>
              <a:t>a) </a:t>
            </a:r>
            <a:r>
              <a:rPr lang="zh-HK" altLang="zh-HK" b="1" dirty="0" smtClean="0"/>
              <a:t>持</a:t>
            </a:r>
            <a:r>
              <a:rPr lang="zh-HK" altLang="zh-HK" b="1" dirty="0"/>
              <a:t>份者價值觀</a:t>
            </a:r>
            <a:endParaRPr lang="zh-TW" altLang="zh-HK" dirty="0"/>
          </a:p>
          <a:p>
            <a:r>
              <a:rPr lang="zh-HK" altLang="zh-HK" dirty="0">
                <a:solidFill>
                  <a:srgbClr val="FF0000"/>
                </a:solidFill>
              </a:rPr>
              <a:t>價</a:t>
            </a:r>
            <a:r>
              <a:rPr lang="zh-TW" altLang="zh-HK" dirty="0">
                <a:solidFill>
                  <a:srgbClr val="FF0000"/>
                </a:solidFill>
              </a:rPr>
              <a:t>值</a:t>
            </a:r>
            <a:r>
              <a:rPr lang="zh-HK" altLang="zh-HK" dirty="0">
                <a:solidFill>
                  <a:srgbClr val="FF0000"/>
                </a:solidFill>
              </a:rPr>
              <a:t>觀是指個人對於人生、事物的看法或</a:t>
            </a:r>
            <a:r>
              <a:rPr lang="zh-HK" altLang="zh-HK" dirty="0" smtClean="0">
                <a:solidFill>
                  <a:srgbClr val="FF0000"/>
                </a:solidFill>
              </a:rPr>
              <a:t>評價</a:t>
            </a:r>
            <a:endParaRPr lang="zh-HK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963312"/>
              </p:ext>
            </p:extLst>
          </p:nvPr>
        </p:nvGraphicFramePr>
        <p:xfrm>
          <a:off x="981964" y="2974468"/>
          <a:ext cx="10890245" cy="20022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43710">
                  <a:extLst>
                    <a:ext uri="{9D8B030D-6E8A-4147-A177-3AD203B41FA5}">
                      <a16:colId xmlns:a16="http://schemas.microsoft.com/office/drawing/2014/main" val="1759368714"/>
                    </a:ext>
                  </a:extLst>
                </a:gridCol>
                <a:gridCol w="7846535">
                  <a:extLst>
                    <a:ext uri="{9D8B030D-6E8A-4147-A177-3AD203B41FA5}">
                      <a16:colId xmlns:a16="http://schemas.microsoft.com/office/drawing/2014/main" val="3923304361"/>
                    </a:ext>
                  </a:extLst>
                </a:gridCol>
              </a:tblGrid>
              <a:tr h="400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0" dirty="0">
                          <a:effectLst/>
                          <a:highlight>
                            <a:srgbClr val="C0C0C0"/>
                          </a:highlight>
                        </a:rPr>
                        <a:t>常見價值觀</a:t>
                      </a:r>
                      <a:endParaRPr lang="zh-TW" sz="25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0" dirty="0">
                          <a:effectLst/>
                          <a:highlight>
                            <a:srgbClr val="C0C0C0"/>
                          </a:highlight>
                        </a:rPr>
                        <a:t>例子</a:t>
                      </a:r>
                      <a:endParaRPr lang="zh-TW" sz="25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3778794"/>
                  </a:ext>
                </a:extLst>
              </a:tr>
              <a:tr h="800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sz="2500" kern="0" dirty="0">
                          <a:effectLst/>
                        </a:rPr>
                        <a:t>重視集</a:t>
                      </a:r>
                      <a:r>
                        <a:rPr lang="zh-TW" sz="2500" kern="0" dirty="0">
                          <a:effectLst/>
                        </a:rPr>
                        <a:t>體利益</a:t>
                      </a:r>
                      <a:endParaRPr lang="zh-TW" sz="25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"/>
                        <a:tabLst>
                          <a:tab pos="304800" algn="l"/>
                        </a:tabLst>
                      </a:pPr>
                      <a:r>
                        <a:rPr lang="zh-TW" sz="2500" kern="100" dirty="0">
                          <a:effectLst/>
                        </a:rPr>
                        <a:t>就基建、市區重建或保育等議題，認為當局的方案</a:t>
                      </a:r>
                      <a:r>
                        <a:rPr lang="zh-HK" sz="2500" kern="100" dirty="0">
                          <a:effectLst/>
                        </a:rPr>
                        <a:t>有利社會</a:t>
                      </a:r>
                      <a:r>
                        <a:rPr lang="zh-TW" sz="2500" kern="100" dirty="0">
                          <a:effectLst/>
                        </a:rPr>
                        <a:t>整體</a:t>
                      </a:r>
                      <a:r>
                        <a:rPr lang="zh-HK" sz="2500" kern="100" dirty="0">
                          <a:effectLst/>
                        </a:rPr>
                        <a:t>發展</a:t>
                      </a:r>
                      <a:r>
                        <a:rPr lang="zh-TW" sz="2500" kern="100" dirty="0">
                          <a:effectLst/>
                        </a:rPr>
                        <a:t>，</a:t>
                      </a:r>
                      <a:r>
                        <a:rPr lang="zh-HK" sz="2500" kern="100" dirty="0">
                          <a:effectLst/>
                        </a:rPr>
                        <a:t>居民應</a:t>
                      </a:r>
                      <a:r>
                        <a:rPr lang="zh-TW" sz="2500" kern="100" dirty="0">
                          <a:effectLst/>
                        </a:rPr>
                        <a:t>接受</a:t>
                      </a:r>
                      <a:r>
                        <a:rPr lang="zh-HK" sz="2500" kern="100" dirty="0">
                          <a:effectLst/>
                        </a:rPr>
                        <a:t>相關</a:t>
                      </a:r>
                      <a:r>
                        <a:rPr lang="zh-TW" sz="2500" kern="100" dirty="0">
                          <a:effectLst/>
                        </a:rPr>
                        <a:t>方案。</a:t>
                      </a:r>
                      <a:endParaRPr lang="zh-TW" sz="25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7297290"/>
                  </a:ext>
                </a:extLst>
              </a:tr>
              <a:tr h="800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sz="2500" kern="0">
                          <a:effectLst/>
                        </a:rPr>
                        <a:t>重視</a:t>
                      </a:r>
                      <a:r>
                        <a:rPr lang="zh-TW" sz="2500" kern="0">
                          <a:effectLst/>
                        </a:rPr>
                        <a:t>個人利益</a:t>
                      </a:r>
                      <a:endParaRPr lang="zh-TW" sz="25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"/>
                        <a:tabLst>
                          <a:tab pos="304800" algn="l"/>
                        </a:tabLst>
                      </a:pPr>
                      <a:r>
                        <a:rPr lang="zh-TW" sz="2500" kern="100" dirty="0">
                          <a:effectLst/>
                        </a:rPr>
                        <a:t>就基建、市區重建或保育等議題，</a:t>
                      </a:r>
                      <a:r>
                        <a:rPr lang="zh-HK" sz="2500" kern="100" dirty="0">
                          <a:effectLst/>
                        </a:rPr>
                        <a:t>認為當局的方案會損害</a:t>
                      </a:r>
                      <a:r>
                        <a:rPr lang="zh-TW" sz="2500" kern="100" dirty="0">
                          <a:effectLst/>
                        </a:rPr>
                        <a:t>個人利益，居民有權反對。</a:t>
                      </a:r>
                      <a:endParaRPr lang="zh-TW" sz="25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1451640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295462"/>
              </p:ext>
            </p:extLst>
          </p:nvPr>
        </p:nvGraphicFramePr>
        <p:xfrm>
          <a:off x="981964" y="4976733"/>
          <a:ext cx="10890245" cy="15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43710">
                  <a:extLst>
                    <a:ext uri="{9D8B030D-6E8A-4147-A177-3AD203B41FA5}">
                      <a16:colId xmlns:a16="http://schemas.microsoft.com/office/drawing/2014/main" val="2879945440"/>
                    </a:ext>
                  </a:extLst>
                </a:gridCol>
                <a:gridCol w="7846535">
                  <a:extLst>
                    <a:ext uri="{9D8B030D-6E8A-4147-A177-3AD203B41FA5}">
                      <a16:colId xmlns:a16="http://schemas.microsoft.com/office/drawing/2014/main" val="3644252491"/>
                    </a:ext>
                  </a:extLst>
                </a:gridCol>
              </a:tblGrid>
              <a:tr h="989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0">
                          <a:effectLst/>
                        </a:rPr>
                        <a:t>重視生活素質</a:t>
                      </a:r>
                      <a:endParaRPr lang="zh-TW" sz="25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"/>
                        <a:tabLst>
                          <a:tab pos="304800" algn="l"/>
                        </a:tabLst>
                      </a:pPr>
                      <a:r>
                        <a:rPr lang="zh-TW" sz="2500" kern="0" dirty="0">
                          <a:effectLst/>
                        </a:rPr>
                        <a:t>部分市民主張訂立標準工時，這有利於他們改善作息時間，並</a:t>
                      </a:r>
                      <a:r>
                        <a:rPr lang="zh-TW" sz="2500" kern="0" dirty="0" smtClean="0">
                          <a:effectLst/>
                        </a:rPr>
                        <a:t>可以有</a:t>
                      </a:r>
                      <a:r>
                        <a:rPr lang="zh-TW" sz="2500" kern="0" dirty="0">
                          <a:effectLst/>
                        </a:rPr>
                        <a:t>更多時間照顧家庭或享受生活。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anose="05000000000000000000" pitchFamily="2" charset="2"/>
                        <a:buChar char=""/>
                        <a:tabLst>
                          <a:tab pos="304800" algn="l"/>
                        </a:tabLst>
                      </a:pPr>
                      <a:r>
                        <a:rPr lang="zh-TW" sz="2500" kern="0" dirty="0">
                          <a:effectLst/>
                        </a:rPr>
                        <a:t>鄉郊居民希望保留原有的生活方式，不想經濟發展影響他們的生活。</a:t>
                      </a:r>
                      <a:endParaRPr lang="zh-TW" sz="25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108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02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 smtClean="0"/>
              <a:t>b) </a:t>
            </a:r>
            <a:r>
              <a:rPr lang="zh-HK" altLang="zh-HK" b="1" dirty="0" smtClean="0"/>
              <a:t>持份者衝</a:t>
            </a:r>
            <a:r>
              <a:rPr lang="zh-TW" altLang="en-US" b="1" dirty="0" smtClean="0"/>
              <a:t>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3524" y="1390911"/>
            <a:ext cx="11848476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** </a:t>
            </a:r>
            <a:r>
              <a:rPr lang="zh-TW" altLang="zh-HK" dirty="0" smtClean="0"/>
              <a:t>持</a:t>
            </a:r>
            <a:r>
              <a:rPr lang="zh-TW" altLang="zh-HK" dirty="0"/>
              <a:t>份者衝突一般</a:t>
            </a:r>
            <a:r>
              <a:rPr lang="zh-HK" altLang="zh-HK" dirty="0"/>
              <a:t>為</a:t>
            </a:r>
            <a:r>
              <a:rPr lang="zh-TW" altLang="zh-HK" dirty="0">
                <a:solidFill>
                  <a:srgbClr val="FF0000"/>
                </a:solidFill>
              </a:rPr>
              <a:t>利益衝突、價值觀衝突、期望衝突</a:t>
            </a:r>
            <a:r>
              <a:rPr lang="zh-HK" altLang="zh-HK" dirty="0">
                <a:solidFill>
                  <a:srgbClr val="FF0000"/>
                </a:solidFill>
              </a:rPr>
              <a:t>、角色衝突、理念差異、訴求不</a:t>
            </a:r>
            <a:r>
              <a:rPr lang="zh-HK" altLang="zh-HK" dirty="0" smtClean="0">
                <a:solidFill>
                  <a:srgbClr val="FF0000"/>
                </a:solidFill>
              </a:rPr>
              <a:t>同等</a:t>
            </a:r>
            <a:endParaRPr lang="en-US" altLang="zh-HK" dirty="0" smtClean="0"/>
          </a:p>
          <a:p>
            <a:pPr marL="0" indent="0">
              <a:buNone/>
            </a:pPr>
            <a:r>
              <a:rPr lang="en-US" altLang="zh-TW" dirty="0" smtClean="0"/>
              <a:t>**</a:t>
            </a:r>
            <a:r>
              <a:rPr lang="zh-TW" altLang="zh-HK" dirty="0" smtClean="0"/>
              <a:t>學生</a:t>
            </a:r>
            <a:r>
              <a:rPr lang="zh-HK" altLang="zh-HK" dirty="0"/>
              <a:t>在回答持份者衝突題時</a:t>
            </a:r>
            <a:r>
              <a:rPr lang="zh-HK" altLang="zh-HK" dirty="0" smtClean="0"/>
              <a:t>，</a:t>
            </a:r>
            <a:r>
              <a:rPr lang="en-US" altLang="zh-HK" dirty="0" smtClean="0"/>
              <a:t>1. </a:t>
            </a:r>
            <a:r>
              <a:rPr lang="zh-TW" altLang="zh-HK" dirty="0" smtClean="0"/>
              <a:t>應</a:t>
            </a:r>
            <a:r>
              <a:rPr lang="zh-TW" altLang="zh-HK" dirty="0"/>
              <a:t>把</a:t>
            </a:r>
            <a:r>
              <a:rPr lang="zh-HK" altLang="zh-HK" dirty="0"/>
              <a:t>對</a:t>
            </a:r>
            <a:r>
              <a:rPr lang="zh-HK" altLang="zh-HK" dirty="0">
                <a:solidFill>
                  <a:srgbClr val="FF0000"/>
                </a:solidFill>
              </a:rPr>
              <a:t>某議題出現</a:t>
            </a:r>
            <a:r>
              <a:rPr lang="zh-TW" altLang="zh-HK" dirty="0">
                <a:solidFill>
                  <a:srgbClr val="FF0000"/>
                </a:solidFill>
              </a:rPr>
              <a:t>衝突及矛盾的持份者配對起來，指出及說明雙方的衝突</a:t>
            </a:r>
            <a:r>
              <a:rPr lang="zh-HK" altLang="zh-HK" dirty="0">
                <a:solidFill>
                  <a:srgbClr val="FF0000"/>
                </a:solidFill>
              </a:rPr>
              <a:t>點</a:t>
            </a:r>
            <a:r>
              <a:rPr lang="zh-TW" altLang="zh-HK" dirty="0" smtClean="0"/>
              <a:t>，</a:t>
            </a:r>
            <a:r>
              <a:rPr lang="en-US" altLang="zh-TW" dirty="0" smtClean="0"/>
              <a:t>2. </a:t>
            </a:r>
            <a:r>
              <a:rPr lang="zh-TW" altLang="zh-HK" dirty="0" smtClean="0"/>
              <a:t>並</a:t>
            </a:r>
            <a:r>
              <a:rPr lang="zh-TW" altLang="zh-HK" dirty="0"/>
              <a:t>附以相關的資料或例子</a:t>
            </a:r>
            <a:r>
              <a:rPr lang="zh-TW" altLang="zh-HK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** </a:t>
            </a:r>
            <a:r>
              <a:rPr lang="zh-TW" altLang="zh-HK" dirty="0" smtClean="0"/>
              <a:t>學生</a:t>
            </a:r>
            <a:r>
              <a:rPr lang="zh-TW" altLang="zh-HK" dirty="0">
                <a:solidFill>
                  <a:srgbClr val="FF0000"/>
                </a:solidFill>
              </a:rPr>
              <a:t>切忌只是分別臚列各持份者的觀點</a:t>
            </a:r>
            <a:r>
              <a:rPr lang="zh-TW" altLang="zh-HK" dirty="0" smtClean="0">
                <a:solidFill>
                  <a:srgbClr val="FF0000"/>
                </a:solidFill>
              </a:rPr>
              <a:t>立場</a:t>
            </a:r>
            <a:endParaRPr lang="zh-TW" altLang="zh-HK" dirty="0"/>
          </a:p>
          <a:p>
            <a:pPr marL="0" indent="0">
              <a:buNone/>
            </a:pPr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0985"/>
              </p:ext>
            </p:extLst>
          </p:nvPr>
        </p:nvGraphicFramePr>
        <p:xfrm>
          <a:off x="1071906" y="3822911"/>
          <a:ext cx="10065787" cy="2743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4603">
                  <a:extLst>
                    <a:ext uri="{9D8B030D-6E8A-4147-A177-3AD203B41FA5}">
                      <a16:colId xmlns:a16="http://schemas.microsoft.com/office/drawing/2014/main" val="1050268930"/>
                    </a:ext>
                  </a:extLst>
                </a:gridCol>
                <a:gridCol w="1924603">
                  <a:extLst>
                    <a:ext uri="{9D8B030D-6E8A-4147-A177-3AD203B41FA5}">
                      <a16:colId xmlns:a16="http://schemas.microsoft.com/office/drawing/2014/main" val="2482586573"/>
                    </a:ext>
                  </a:extLst>
                </a:gridCol>
                <a:gridCol w="6216581">
                  <a:extLst>
                    <a:ext uri="{9D8B030D-6E8A-4147-A177-3AD203B41FA5}">
                      <a16:colId xmlns:a16="http://schemas.microsoft.com/office/drawing/2014/main" val="3216872694"/>
                    </a:ext>
                  </a:extLst>
                </a:gridCol>
              </a:tblGrid>
              <a:tr h="279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持份者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sz="2000" kern="0">
                          <a:effectLst/>
                        </a:rPr>
                        <a:t>向度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衝突點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0680925"/>
                  </a:ext>
                </a:extLst>
              </a:tr>
              <a:tr h="2238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政府</a:t>
                      </a:r>
                      <a:endParaRPr lang="zh-TW" sz="20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與</a:t>
                      </a:r>
                      <a:endParaRPr lang="zh-TW" sz="20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sz="2000" kern="0">
                          <a:effectLst/>
                        </a:rPr>
                        <a:t>漁民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利益衝突</a:t>
                      </a:r>
                      <a:endParaRPr lang="zh-TW" sz="20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sz="2000" kern="0">
                          <a:effectLst/>
                        </a:rPr>
                        <a:t>集體利益</a:t>
                      </a:r>
                      <a:endParaRPr lang="zh-TW" sz="20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vs</a:t>
                      </a:r>
                      <a:endParaRPr lang="zh-TW" sz="200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sz="2000" kern="0">
                          <a:effectLst/>
                        </a:rPr>
                        <a:t>個人利益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兩者因關注的利益不同，令主張各異，造成衝突。</a:t>
                      </a:r>
                      <a:endParaRPr lang="zh-TW" sz="2000" kern="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"/>
                      </a:pPr>
                      <a:r>
                        <a:rPr lang="zh-TW" sz="2000" kern="0" dirty="0">
                          <a:effectLst/>
                        </a:rPr>
                        <a:t>政府：認為</a:t>
                      </a:r>
                      <a:r>
                        <a:rPr lang="zh-HK" sz="2000" kern="0" dirty="0">
                          <a:effectLst/>
                        </a:rPr>
                        <a:t>在大嶼山東部水域大規模填海</a:t>
                      </a:r>
                      <a:r>
                        <a:rPr lang="zh-TW" sz="2000" kern="0" dirty="0">
                          <a:effectLst/>
                        </a:rPr>
                        <a:t>，有助</a:t>
                      </a:r>
                      <a:r>
                        <a:rPr lang="zh-HK" sz="2000" kern="0" dirty="0">
                          <a:effectLst/>
                        </a:rPr>
                        <a:t>增加土地供應，</a:t>
                      </a:r>
                      <a:r>
                        <a:rPr lang="zh-TW" sz="2000" kern="0" dirty="0">
                          <a:effectLst/>
                        </a:rPr>
                        <a:t>解決香港</a:t>
                      </a:r>
                      <a:r>
                        <a:rPr lang="zh-HK" sz="2000" kern="0" dirty="0">
                          <a:effectLst/>
                        </a:rPr>
                        <a:t>居</a:t>
                      </a:r>
                      <a:r>
                        <a:rPr lang="zh-TW" sz="2000" kern="0" dirty="0">
                          <a:effectLst/>
                        </a:rPr>
                        <a:t>住</a:t>
                      </a:r>
                      <a:r>
                        <a:rPr lang="zh-HK" sz="2000" kern="0" dirty="0">
                          <a:effectLst/>
                        </a:rPr>
                        <a:t>房屋</a:t>
                      </a:r>
                      <a:r>
                        <a:rPr lang="zh-TW" sz="2000" kern="0" dirty="0">
                          <a:effectLst/>
                        </a:rPr>
                        <a:t>不足的問題，</a:t>
                      </a:r>
                      <a:r>
                        <a:rPr lang="zh-HK" sz="2000" kern="0" dirty="0">
                          <a:effectLst/>
                        </a:rPr>
                        <a:t>回應社會大眾訴求，</a:t>
                      </a:r>
                      <a:r>
                        <a:rPr lang="zh-TW" sz="2000" kern="0" dirty="0">
                          <a:effectLst/>
                        </a:rPr>
                        <a:t>因此基於社會集體利益考慮而提出</a:t>
                      </a:r>
                      <a:r>
                        <a:rPr lang="zh-HK" sz="2000" kern="0" dirty="0">
                          <a:effectLst/>
                        </a:rPr>
                        <a:t>填海計劃</a:t>
                      </a:r>
                      <a:r>
                        <a:rPr lang="zh-TW" sz="2000" kern="0" dirty="0">
                          <a:effectLst/>
                        </a:rPr>
                        <a:t>。</a:t>
                      </a:r>
                      <a:endParaRPr lang="zh-TW" sz="2000" kern="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"/>
                      </a:pPr>
                      <a:r>
                        <a:rPr lang="zh-HK" sz="2000" kern="0" dirty="0">
                          <a:effectLst/>
                        </a:rPr>
                        <a:t>漁民</a:t>
                      </a:r>
                      <a:r>
                        <a:rPr lang="zh-TW" sz="2000" kern="0" dirty="0">
                          <a:effectLst/>
                        </a:rPr>
                        <a:t>：認為</a:t>
                      </a:r>
                      <a:r>
                        <a:rPr lang="zh-HK" sz="2000" kern="0" dirty="0">
                          <a:effectLst/>
                        </a:rPr>
                        <a:t>填海</a:t>
                      </a:r>
                      <a:r>
                        <a:rPr lang="zh-TW" sz="2000" kern="0" dirty="0">
                          <a:effectLst/>
                        </a:rPr>
                        <a:t>計劃會</a:t>
                      </a:r>
                      <a:r>
                        <a:rPr lang="zh-HK" sz="2000" kern="0" dirty="0">
                          <a:effectLst/>
                        </a:rPr>
                        <a:t>破壞海洋生態，</a:t>
                      </a:r>
                      <a:r>
                        <a:rPr lang="zh-TW" sz="2000" kern="0" dirty="0">
                          <a:effectLst/>
                        </a:rPr>
                        <a:t>令</a:t>
                      </a:r>
                      <a:r>
                        <a:rPr lang="zh-HK" sz="2000" kern="0" dirty="0">
                          <a:effectLst/>
                        </a:rPr>
                        <a:t>漁獲減少，</a:t>
                      </a:r>
                      <a:r>
                        <a:rPr lang="zh-TW" sz="2000" kern="0" dirty="0">
                          <a:effectLst/>
                        </a:rPr>
                        <a:t>無法</a:t>
                      </a:r>
                      <a:r>
                        <a:rPr lang="zh-HK" sz="2000" kern="0" dirty="0">
                          <a:effectLst/>
                        </a:rPr>
                        <a:t>繼續以捕魚為生</a:t>
                      </a:r>
                      <a:r>
                        <a:rPr lang="zh-TW" sz="2000" kern="0" dirty="0">
                          <a:effectLst/>
                        </a:rPr>
                        <a:t>，因此基於個人利益考慮而反對計劃實行。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2263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73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4779" y="-219492"/>
            <a:ext cx="10515600" cy="1325563"/>
          </a:xfrm>
        </p:spPr>
        <p:txBody>
          <a:bodyPr/>
          <a:lstStyle/>
          <a:p>
            <a:r>
              <a:rPr lang="en-US" altLang="zh-TW" dirty="0"/>
              <a:t>5. </a:t>
            </a:r>
            <a:r>
              <a:rPr lang="zh-TW" altLang="en-US" dirty="0"/>
              <a:t>建</a:t>
            </a:r>
            <a:r>
              <a:rPr lang="zh-TW" altLang="en-US" dirty="0" smtClean="0"/>
              <a:t>議題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4779" y="948700"/>
            <a:ext cx="11492459" cy="59093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900" dirty="0" smtClean="0"/>
              <a:t>要求</a:t>
            </a:r>
            <a:r>
              <a:rPr lang="zh-TW" altLang="en-US" sz="3900" dirty="0"/>
              <a:t>考生就某目標作出可行建議，並解説：</a:t>
            </a:r>
            <a:endParaRPr lang="zh-TW" altLang="en-US" sz="3900" b="0" dirty="0" smtClean="0">
              <a:effectLst/>
            </a:endParaRPr>
          </a:p>
          <a:p>
            <a:r>
              <a:rPr lang="en-US" altLang="zh-TW" sz="3900" dirty="0" smtClean="0">
                <a:solidFill>
                  <a:srgbClr val="FF0000"/>
                </a:solidFill>
              </a:rPr>
              <a:t>1.</a:t>
            </a:r>
            <a:r>
              <a:rPr lang="zh-TW" altLang="en-US" sz="3900" dirty="0" smtClean="0">
                <a:solidFill>
                  <a:srgbClr val="FF0000"/>
                </a:solidFill>
              </a:rPr>
              <a:t>建議的背景</a:t>
            </a:r>
            <a:endParaRPr lang="zh-TW" altLang="en-US" sz="3900" b="0" dirty="0" smtClean="0">
              <a:solidFill>
                <a:srgbClr val="FF0000"/>
              </a:solidFill>
              <a:effectLst/>
            </a:endParaRPr>
          </a:p>
          <a:p>
            <a:pPr lvl="1"/>
            <a:r>
              <a:rPr lang="zh-TW" altLang="en-US" sz="3900" dirty="0" smtClean="0"/>
              <a:t>如</a:t>
            </a:r>
            <a:r>
              <a:rPr lang="zh-TW" altLang="en-US" sz="3900" b="1" u="sng" dirty="0" smtClean="0"/>
              <a:t>現時的情況、面對的問題</a:t>
            </a:r>
            <a:endParaRPr lang="en-US" altLang="zh-TW" sz="3900" b="1" u="sng" dirty="0" smtClean="0"/>
          </a:p>
          <a:p>
            <a:pPr lvl="1"/>
            <a:endParaRPr lang="zh-TW" altLang="en-US" sz="3900" b="1" u="sng" dirty="0" smtClean="0">
              <a:effectLst/>
            </a:endParaRPr>
          </a:p>
          <a:p>
            <a:r>
              <a:rPr lang="en-US" altLang="zh-TW" sz="3900" dirty="0" smtClean="0">
                <a:solidFill>
                  <a:srgbClr val="FF0000"/>
                </a:solidFill>
              </a:rPr>
              <a:t>2</a:t>
            </a:r>
            <a:r>
              <a:rPr lang="en-US" altLang="zh-TW" sz="3900" dirty="0">
                <a:solidFill>
                  <a:srgbClr val="FF0000"/>
                </a:solidFill>
              </a:rPr>
              <a:t>.</a:t>
            </a:r>
            <a:r>
              <a:rPr lang="zh-TW" altLang="en-US" sz="3900" dirty="0">
                <a:solidFill>
                  <a:srgbClr val="FF0000"/>
                </a:solidFill>
              </a:rPr>
              <a:t>建議的具體</a:t>
            </a:r>
            <a:r>
              <a:rPr lang="zh-TW" altLang="en-US" sz="3900" dirty="0" smtClean="0">
                <a:solidFill>
                  <a:srgbClr val="FF0000"/>
                </a:solidFill>
              </a:rPr>
              <a:t>內容</a:t>
            </a:r>
            <a:endParaRPr lang="en-US" altLang="zh-TW" sz="3900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900" dirty="0" smtClean="0"/>
              <a:t>如</a:t>
            </a:r>
            <a:r>
              <a:rPr lang="zh-TW" altLang="en-US" sz="3900" b="1" u="sng" dirty="0"/>
              <a:t>具體政策、政策的對象、牽涉的持分者 </a:t>
            </a:r>
            <a:r>
              <a:rPr lang="zh-TW" altLang="en-US" sz="3900" b="1" u="sng" dirty="0" smtClean="0"/>
              <a:t>等</a:t>
            </a:r>
            <a:endParaRPr lang="en-US" altLang="zh-TW" sz="3900" b="1" u="sng" dirty="0" smtClean="0"/>
          </a:p>
          <a:p>
            <a:pPr lvl="1"/>
            <a:endParaRPr lang="zh-TW" altLang="en-US" sz="3900" b="1" u="sng" dirty="0" smtClean="0">
              <a:effectLst/>
            </a:endParaRPr>
          </a:p>
          <a:p>
            <a:r>
              <a:rPr lang="en-US" altLang="zh-TW" sz="3900" dirty="0">
                <a:solidFill>
                  <a:srgbClr val="FF0000"/>
                </a:solidFill>
              </a:rPr>
              <a:t>3.</a:t>
            </a:r>
            <a:r>
              <a:rPr lang="zh-TW" altLang="en-US" sz="3900" dirty="0">
                <a:solidFill>
                  <a:srgbClr val="FF0000"/>
                </a:solidFill>
              </a:rPr>
              <a:t>建議的</a:t>
            </a:r>
            <a:r>
              <a:rPr lang="zh-TW" altLang="en-US" sz="3900" dirty="0" smtClean="0">
                <a:solidFill>
                  <a:srgbClr val="FF0000"/>
                </a:solidFill>
              </a:rPr>
              <a:t>成效</a:t>
            </a:r>
            <a:endParaRPr lang="en-US" altLang="zh-TW" sz="3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HK" b="1" dirty="0"/>
              <a:t>	</a:t>
            </a:r>
            <a:endParaRPr lang="en-US" altLang="zh-HK" b="1" dirty="0" smtClean="0"/>
          </a:p>
          <a:p>
            <a:pPr marL="0" indent="0">
              <a:buNone/>
            </a:pPr>
            <a:r>
              <a:rPr lang="en-US" altLang="zh-TW" b="1" dirty="0" smtClean="0"/>
              <a:t>***</a:t>
            </a:r>
            <a:r>
              <a:rPr lang="zh-TW" altLang="zh-HK" b="1" dirty="0" smtClean="0"/>
              <a:t>局限</a:t>
            </a:r>
            <a:r>
              <a:rPr lang="en-US" altLang="zh-HK" b="1" dirty="0" smtClean="0"/>
              <a:t> </a:t>
            </a:r>
            <a:r>
              <a:rPr lang="en-US" altLang="zh-HK" b="1" dirty="0"/>
              <a:t>/ </a:t>
            </a:r>
            <a:r>
              <a:rPr lang="zh-TW" altLang="zh-HK" b="1" dirty="0"/>
              <a:t>困難：</a:t>
            </a:r>
            <a:r>
              <a:rPr lang="zh-TW" altLang="zh-HK" dirty="0"/>
              <a:t>學生須預先考慮有關建議的一些「預期局限」或「預期困難」，並針對有關局限或困難提出相應解決方法，令答案更為全面</a:t>
            </a:r>
            <a:r>
              <a:rPr lang="zh-TW" altLang="zh-HK" dirty="0" smtClean="0"/>
              <a:t>。</a:t>
            </a:r>
            <a:endParaRPr lang="zh-TW" altLang="en-US" sz="3900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sz="3900" dirty="0" smtClean="0"/>
              <a:t>考生</a:t>
            </a:r>
            <a:r>
              <a:rPr lang="zh-TW" altLang="en-US" sz="3900" dirty="0"/>
              <a:t>常犯錯誤為，</a:t>
            </a:r>
            <a:r>
              <a:rPr lang="zh-TW" altLang="en-US" sz="3900" dirty="0">
                <a:solidFill>
                  <a:srgbClr val="FF0000"/>
                </a:solidFill>
              </a:rPr>
              <a:t>只提出建議，而沒有清楚解釋該建議的成效</a:t>
            </a:r>
            <a:endParaRPr lang="zh-TW" altLang="en-US" sz="3900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sz="3900" dirty="0"/>
              <a:t>做建議題，必須認清題目要求的目標，並完整地解說建議如何達到該</a:t>
            </a:r>
            <a:r>
              <a:rPr lang="zh-TW" altLang="en-US" sz="3900" dirty="0" smtClean="0"/>
              <a:t>目標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03995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突顯建議的成效：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43987"/>
            <a:ext cx="11078980" cy="6026046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r>
              <a:rPr lang="zh-TW" altLang="en-US" dirty="0">
                <a:solidFill>
                  <a:srgbClr val="FF0000"/>
                </a:solidFill>
              </a:rPr>
              <a:t>立竿見影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2.</a:t>
            </a:r>
            <a:r>
              <a:rPr lang="zh-TW" altLang="en-US" dirty="0">
                <a:solidFill>
                  <a:srgbClr val="FF0000"/>
                </a:solidFill>
              </a:rPr>
              <a:t>長遠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3.</a:t>
            </a:r>
            <a:r>
              <a:rPr lang="zh-TW" altLang="en-US" dirty="0">
                <a:solidFill>
                  <a:srgbClr val="FF0000"/>
                </a:solidFill>
              </a:rPr>
              <a:t>治本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4.</a:t>
            </a:r>
            <a:r>
              <a:rPr lang="zh-TW" altLang="en-US" dirty="0">
                <a:solidFill>
                  <a:srgbClr val="FF0000"/>
                </a:solidFill>
              </a:rPr>
              <a:t>高效率</a:t>
            </a:r>
            <a:r>
              <a:rPr lang="en-US" altLang="zh-TW" dirty="0">
                <a:solidFill>
                  <a:srgbClr val="FF0000"/>
                </a:solidFill>
              </a:rPr>
              <a:t>/</a:t>
            </a:r>
            <a:r>
              <a:rPr lang="zh-TW" altLang="en-US" dirty="0">
                <a:solidFill>
                  <a:srgbClr val="FF0000"/>
                </a:solidFill>
              </a:rPr>
              <a:t>具成本效益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5.</a:t>
            </a:r>
            <a:r>
              <a:rPr lang="zh-TW" altLang="en-US" dirty="0">
                <a:solidFill>
                  <a:srgbClr val="FF0000"/>
                </a:solidFill>
              </a:rPr>
              <a:t>具阻嚇性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6.</a:t>
            </a:r>
            <a:r>
              <a:rPr lang="zh-TW" altLang="en-US" dirty="0">
                <a:solidFill>
                  <a:srgbClr val="FF0000"/>
                </a:solidFill>
              </a:rPr>
              <a:t>獲廣泛</a:t>
            </a:r>
            <a:r>
              <a:rPr lang="zh-TW" altLang="en-US" dirty="0" smtClean="0">
                <a:solidFill>
                  <a:srgbClr val="FF0000"/>
                </a:solidFill>
              </a:rPr>
              <a:t>支持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81101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6. </a:t>
            </a:r>
            <a:r>
              <a:rPr lang="zh-TW" altLang="en-US" dirty="0"/>
              <a:t>挑戰</a:t>
            </a:r>
            <a:r>
              <a:rPr lang="en-US" altLang="zh-TW" dirty="0"/>
              <a:t>(</a:t>
            </a:r>
            <a:r>
              <a:rPr lang="zh-TW" altLang="en-US" dirty="0"/>
              <a:t>困難</a:t>
            </a:r>
            <a:r>
              <a:rPr lang="en-US" altLang="zh-TW" dirty="0"/>
              <a:t>)VS</a:t>
            </a:r>
            <a:r>
              <a:rPr lang="zh-TW" altLang="en-US" dirty="0"/>
              <a:t>機遇</a:t>
            </a:r>
            <a:r>
              <a:rPr lang="en-US" altLang="zh-TW" dirty="0"/>
              <a:t>(</a:t>
            </a:r>
            <a:r>
              <a:rPr lang="zh-TW" altLang="en-US" dirty="0"/>
              <a:t>優勢</a:t>
            </a:r>
            <a:r>
              <a:rPr lang="en-US" altLang="zh-TW" dirty="0"/>
              <a:t>)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3309" y="1503336"/>
            <a:ext cx="11353800" cy="53546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---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應付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面對問題</a:t>
            </a:r>
            <a:r>
              <a:rPr lang="zh-TW" altLang="en-US" dirty="0" smtClean="0"/>
              <a:t>可能面對的困難</a:t>
            </a:r>
            <a:r>
              <a:rPr lang="en-US" altLang="zh-TW" dirty="0" smtClean="0"/>
              <a:t>/</a:t>
            </a:r>
            <a:r>
              <a:rPr lang="zh-TW" altLang="en-US" dirty="0" smtClean="0"/>
              <a:t>障礙</a:t>
            </a:r>
            <a:r>
              <a:rPr lang="en-US" altLang="zh-TW" dirty="0" smtClean="0"/>
              <a:t>/</a:t>
            </a:r>
            <a:r>
              <a:rPr lang="zh-TW" altLang="en-US" dirty="0" smtClean="0"/>
              <a:t>挑戰</a:t>
            </a:r>
          </a:p>
          <a:p>
            <a:r>
              <a:rPr lang="en-US" altLang="zh-TW" dirty="0" smtClean="0"/>
              <a:t>---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推行有關政策</a:t>
            </a:r>
            <a:r>
              <a:rPr lang="zh-TW" altLang="en-US" dirty="0" smtClean="0"/>
              <a:t>可能面對的困難</a:t>
            </a:r>
            <a:r>
              <a:rPr lang="en-US" altLang="zh-TW" dirty="0" smtClean="0"/>
              <a:t>/</a:t>
            </a:r>
            <a:r>
              <a:rPr lang="zh-TW" altLang="en-US" dirty="0" smtClean="0"/>
              <a:t>障礙</a:t>
            </a:r>
            <a:r>
              <a:rPr lang="en-US" altLang="zh-TW" dirty="0" smtClean="0"/>
              <a:t>/</a:t>
            </a:r>
            <a:r>
              <a:rPr lang="zh-TW" altLang="en-US" dirty="0" smtClean="0"/>
              <a:t>挑戰</a:t>
            </a:r>
            <a:endParaRPr lang="en-US" altLang="zh-TW" dirty="0" smtClean="0"/>
          </a:p>
          <a:p>
            <a:r>
              <a:rPr lang="en-US" altLang="zh-TW" dirty="0" smtClean="0"/>
              <a:t>---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達成廣泛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持份者共識</a:t>
            </a:r>
            <a:r>
              <a:rPr lang="zh-TW" altLang="en-US" dirty="0" smtClean="0"/>
              <a:t>可能面對的困難</a:t>
            </a:r>
            <a:r>
              <a:rPr lang="en-US" altLang="zh-TW" dirty="0" smtClean="0"/>
              <a:t>/</a:t>
            </a:r>
            <a:r>
              <a:rPr lang="zh-TW" altLang="en-US" dirty="0" smtClean="0"/>
              <a:t>障礙</a:t>
            </a:r>
            <a:r>
              <a:rPr lang="en-US" altLang="zh-TW" dirty="0" smtClean="0"/>
              <a:t>/</a:t>
            </a:r>
            <a:r>
              <a:rPr lang="zh-TW" altLang="en-US" dirty="0" smtClean="0"/>
              <a:t>挑戰</a:t>
            </a:r>
            <a:endParaRPr lang="en-US" altLang="zh-TW" dirty="0" smtClean="0"/>
          </a:p>
          <a:p>
            <a:r>
              <a:rPr lang="en-US" altLang="zh-TW" dirty="0" smtClean="0"/>
              <a:t>I)</a:t>
            </a:r>
            <a:r>
              <a:rPr lang="zh-TW" altLang="en-US" dirty="0" smtClean="0"/>
              <a:t>「困難」非「成因」</a:t>
            </a:r>
            <a:endParaRPr lang="en-US" altLang="zh-TW" dirty="0" smtClean="0"/>
          </a:p>
          <a:p>
            <a:r>
              <a:rPr lang="en-US" altLang="zh-TW" dirty="0" smtClean="0"/>
              <a:t>II) </a:t>
            </a:r>
            <a:r>
              <a:rPr lang="zh-TW" altLang="en-US" dirty="0" smtClean="0"/>
              <a:t>歸納資料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社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欠缺共識、撕裂分化、資源、配套、人才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經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資金、利益平衡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  <a:endParaRPr lang="en-US" altLang="zh-HK" b="1" dirty="0" smtClean="0">
              <a:solidFill>
                <a:srgbClr val="00B050"/>
              </a:solidFill>
            </a:endParaRP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政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政策配合、約束力、監管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文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傳統思想、價值觀、意識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rgbClr val="00B050"/>
                </a:solidFill>
              </a:rPr>
              <a:t>環</a:t>
            </a:r>
            <a:r>
              <a:rPr lang="en-US" altLang="zh-TW" b="1" dirty="0" smtClean="0">
                <a:solidFill>
                  <a:srgbClr val="00B050"/>
                </a:solidFill>
              </a:rPr>
              <a:t>(</a:t>
            </a:r>
            <a:r>
              <a:rPr lang="zh-TW" altLang="en-US" b="1" dirty="0" smtClean="0">
                <a:solidFill>
                  <a:srgbClr val="00B050"/>
                </a:solidFill>
              </a:rPr>
              <a:t>限制、地域、氣候</a:t>
            </a:r>
            <a:r>
              <a:rPr lang="en-US" altLang="zh-TW" b="1" dirty="0" smtClean="0">
                <a:solidFill>
                  <a:srgbClr val="00B050"/>
                </a:solidFill>
              </a:rPr>
              <a:t>)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35752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卷二</a:t>
            </a:r>
            <a:r>
              <a:rPr lang="en-US" altLang="zh-TW" dirty="0" smtClean="0"/>
              <a:t>:1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(3</a:t>
            </a:r>
            <a:r>
              <a:rPr lang="zh-TW" altLang="en-US" dirty="0" smtClean="0"/>
              <a:t>選</a:t>
            </a:r>
            <a:r>
              <a:rPr lang="en-US" altLang="zh-TW" dirty="0" smtClean="0"/>
              <a:t>1 )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sz="5000" dirty="0" smtClean="0"/>
              <a:t>1. </a:t>
            </a:r>
            <a:r>
              <a:rPr lang="zh-TW" altLang="en-US" sz="5000" dirty="0" smtClean="0"/>
              <a:t>爭議</a:t>
            </a:r>
            <a:r>
              <a:rPr lang="en-US" altLang="zh-TW" sz="5000" dirty="0" smtClean="0"/>
              <a:t>/</a:t>
            </a:r>
            <a:r>
              <a:rPr lang="zh-TW" altLang="en-US" sz="5000" dirty="0" smtClean="0"/>
              <a:t>困難</a:t>
            </a:r>
            <a:r>
              <a:rPr lang="en-US" altLang="zh-TW" sz="5000" dirty="0" smtClean="0"/>
              <a:t>/</a:t>
            </a:r>
            <a:r>
              <a:rPr lang="zh-TW" altLang="en-US" sz="5000" dirty="0" smtClean="0"/>
              <a:t>因素</a:t>
            </a:r>
            <a:endParaRPr lang="en-US" altLang="zh-TW" sz="5000" dirty="0"/>
          </a:p>
          <a:p>
            <a:r>
              <a:rPr lang="en-US" altLang="zh-HK" sz="5000" dirty="0" smtClean="0"/>
              <a:t>2. </a:t>
            </a:r>
            <a:r>
              <a:rPr lang="zh-TW" altLang="en-US" sz="5000" dirty="0" smtClean="0"/>
              <a:t>比較題</a:t>
            </a:r>
            <a:endParaRPr lang="en-US" altLang="zh-TW" sz="5000" dirty="0" smtClean="0"/>
          </a:p>
          <a:p>
            <a:r>
              <a:rPr lang="en-US" altLang="zh-HK" sz="5000" dirty="0" smtClean="0"/>
              <a:t>3. </a:t>
            </a:r>
            <a:r>
              <a:rPr lang="zh-TW" altLang="en-US" sz="5000" dirty="0" smtClean="0"/>
              <a:t>政府應</a:t>
            </a:r>
            <a:endParaRPr lang="zh-HK" altLang="en-US" sz="5000" dirty="0"/>
          </a:p>
        </p:txBody>
      </p:sp>
    </p:spTree>
    <p:extLst>
      <p:ext uri="{BB962C8B-B14F-4D97-AF65-F5344CB8AC3E}">
        <p14:creationId xmlns:p14="http://schemas.microsoft.com/office/powerpoint/2010/main" val="3419849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099" y="346934"/>
            <a:ext cx="11353801" cy="1325563"/>
          </a:xfrm>
        </p:spPr>
        <p:txBody>
          <a:bodyPr/>
          <a:lstStyle/>
          <a:p>
            <a:r>
              <a:rPr lang="en-US" altLang="zh-TW" b="1" dirty="0" smtClean="0"/>
              <a:t>2. </a:t>
            </a:r>
            <a:r>
              <a:rPr lang="zh-TW" altLang="zh-HK" b="1" dirty="0" smtClean="0"/>
              <a:t>比較</a:t>
            </a:r>
            <a:r>
              <a:rPr lang="zh-TW" altLang="zh-HK" b="1" dirty="0"/>
              <a:t>題：即使有立場，也須比較所有</a:t>
            </a:r>
            <a:r>
              <a:rPr lang="zh-TW" altLang="zh-HK" b="1" dirty="0" smtClean="0"/>
              <a:t>項目</a:t>
            </a:r>
            <a:endParaRPr lang="zh-HK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/>
          </p:nvPr>
        </p:nvGraphicFramePr>
        <p:xfrm>
          <a:off x="748146" y="1690688"/>
          <a:ext cx="10523912" cy="19752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69324">
                  <a:extLst>
                    <a:ext uri="{9D8B030D-6E8A-4147-A177-3AD203B41FA5}">
                      <a16:colId xmlns:a16="http://schemas.microsoft.com/office/drawing/2014/main" val="3079078284"/>
                    </a:ext>
                  </a:extLst>
                </a:gridCol>
                <a:gridCol w="9354588">
                  <a:extLst>
                    <a:ext uri="{9D8B030D-6E8A-4147-A177-3AD203B41FA5}">
                      <a16:colId xmlns:a16="http://schemas.microsoft.com/office/drawing/2014/main" val="2409347582"/>
                    </a:ext>
                  </a:extLst>
                </a:gridCol>
              </a:tblGrid>
              <a:tr h="49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明比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暗比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335250"/>
                  </a:ext>
                </a:extLst>
              </a:tr>
              <a:tr h="49380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提問詞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716854"/>
                  </a:ext>
                </a:extLst>
              </a:tr>
              <a:tr h="9876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「比較」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「較」、「優先」、「最」、「更」、「主要」、「關鍵」「哪兩項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」、「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多於弊」、「抑或」、「優於」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8336179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223058" y="4189615"/>
          <a:ext cx="11745884" cy="19534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872942">
                  <a:extLst>
                    <a:ext uri="{9D8B030D-6E8A-4147-A177-3AD203B41FA5}">
                      <a16:colId xmlns:a16="http://schemas.microsoft.com/office/drawing/2014/main" val="879264329"/>
                    </a:ext>
                  </a:extLst>
                </a:gridCol>
                <a:gridCol w="5872942">
                  <a:extLst>
                    <a:ext uri="{9D8B030D-6E8A-4147-A177-3AD203B41FA5}">
                      <a16:colId xmlns:a16="http://schemas.microsoft.com/office/drawing/2014/main" val="3925599464"/>
                    </a:ext>
                  </a:extLst>
                </a:gridCol>
              </a:tblGrid>
              <a:tr h="1953490">
                <a:tc>
                  <a:txBody>
                    <a:bodyPr/>
                    <a:lstStyle/>
                    <a:p>
                      <a:pPr marL="381635" indent="-381635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異同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相同 相異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)vs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有何不同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vs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相提並論</a:t>
                      </a: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1.</a:t>
                      </a:r>
                      <a:r>
                        <a:rPr lang="zh-TW" sz="2500" kern="100" dirty="0">
                          <a:effectLst/>
                        </a:rPr>
                        <a:t>先找出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比較點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      </a:t>
                      </a:r>
                      <a:endParaRPr lang="en-US" sz="2500" kern="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 smtClean="0">
                          <a:effectLst/>
                        </a:rPr>
                        <a:t>2</a:t>
                      </a:r>
                      <a:r>
                        <a:rPr lang="en-US" sz="2500" kern="100" dirty="0">
                          <a:effectLst/>
                        </a:rPr>
                        <a:t>.</a:t>
                      </a:r>
                      <a:r>
                        <a:rPr lang="zh-TW" sz="2500" kern="100" dirty="0">
                          <a:effectLst/>
                        </a:rPr>
                        <a:t>列出兩方的資料</a:t>
                      </a:r>
                      <a:r>
                        <a:rPr lang="en-US" sz="2500" kern="100" dirty="0">
                          <a:effectLst/>
                        </a:rPr>
                        <a:t> </a:t>
                      </a:r>
                      <a:endParaRPr lang="zh-TW" sz="2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3.</a:t>
                      </a:r>
                      <a:r>
                        <a:rPr lang="zh-TW" sz="2500" kern="100" dirty="0">
                          <a:effectLst/>
                        </a:rPr>
                        <a:t>解說有何不同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相同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要詳細一些</a:t>
                      </a:r>
                      <a:r>
                        <a:rPr lang="en-US" sz="2500" kern="100" dirty="0">
                          <a:effectLst/>
                        </a:rPr>
                        <a:t>)</a:t>
                      </a:r>
                      <a:endParaRPr lang="zh-TW" sz="2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4.</a:t>
                      </a:r>
                      <a:r>
                        <a:rPr lang="zh-TW" sz="2500" kern="100" dirty="0">
                          <a:effectLst/>
                        </a:rPr>
                        <a:t>點題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故兩者在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方面相同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相異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可並論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最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…. /  …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較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…./ 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利多於弊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/ 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六選二</a:t>
                      </a: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先解釋較好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選擇的原因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詳細</a:t>
                      </a:r>
                      <a:r>
                        <a:rPr lang="en-US" sz="2500" kern="100" dirty="0">
                          <a:effectLst/>
                        </a:rPr>
                        <a:t>+2</a:t>
                      </a:r>
                      <a:r>
                        <a:rPr lang="zh-TW" sz="2500" kern="100" dirty="0">
                          <a:effectLst/>
                        </a:rPr>
                        <a:t>至</a:t>
                      </a:r>
                      <a:r>
                        <a:rPr lang="en-US" sz="2500" kern="100" dirty="0">
                          <a:effectLst/>
                        </a:rPr>
                        <a:t>3</a:t>
                      </a:r>
                      <a:r>
                        <a:rPr lang="zh-TW" sz="2500" kern="100" dirty="0">
                          <a:effectLst/>
                        </a:rPr>
                        <a:t>段</a:t>
                      </a:r>
                      <a:r>
                        <a:rPr lang="en-US" sz="2500" kern="100" dirty="0">
                          <a:effectLst/>
                        </a:rPr>
                        <a:t> )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解釋其他為何較差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不選的原因</a:t>
                      </a:r>
                      <a:r>
                        <a:rPr lang="en-US" sz="2500" kern="100" dirty="0">
                          <a:effectLst/>
                        </a:rPr>
                        <a:t>(1-2</a:t>
                      </a:r>
                      <a:r>
                        <a:rPr lang="zh-TW" sz="2500" kern="100" dirty="0">
                          <a:effectLst/>
                        </a:rPr>
                        <a:t>段</a:t>
                      </a:r>
                      <a:r>
                        <a:rPr lang="en-US" sz="2500" kern="100" dirty="0">
                          <a:effectLst/>
                        </a:rPr>
                        <a:t>)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結論</a:t>
                      </a:r>
                      <a:r>
                        <a:rPr lang="en-US" sz="2500" kern="100" dirty="0">
                          <a:effectLst/>
                        </a:rPr>
                        <a:t> 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560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623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4466" y="-114560"/>
            <a:ext cx="10515600" cy="1325563"/>
          </a:xfrm>
        </p:spPr>
        <p:txBody>
          <a:bodyPr/>
          <a:lstStyle/>
          <a:p>
            <a:r>
              <a:rPr lang="zh-TW" altLang="zh-HK" b="1" dirty="0"/>
              <a:t>常見的比較點及相關的</a:t>
            </a:r>
            <a:r>
              <a:rPr lang="zh-TW" altLang="zh-HK" b="1" dirty="0" smtClean="0"/>
              <a:t>詞彙</a:t>
            </a:r>
            <a:r>
              <a:rPr lang="en-US" altLang="zh-TW" b="1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4466" y="1211003"/>
            <a:ext cx="11042754" cy="554956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b="1" dirty="0" smtClean="0"/>
              <a:t>1. </a:t>
            </a:r>
            <a:r>
              <a:rPr lang="zh-TW" altLang="zh-HK" b="1" dirty="0" smtClean="0">
                <a:solidFill>
                  <a:srgbClr val="FF0000"/>
                </a:solidFill>
              </a:rPr>
              <a:t>不同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endParaRPr lang="zh-TW" altLang="zh-HK" dirty="0"/>
          </a:p>
          <a:p>
            <a:pPr lvl="0"/>
            <a:r>
              <a:rPr lang="zh-TW" altLang="zh-HK" dirty="0"/>
              <a:t>政</a:t>
            </a:r>
            <a:r>
              <a:rPr lang="en-US" altLang="zh-HK" dirty="0"/>
              <a:t> (</a:t>
            </a:r>
            <a:r>
              <a:rPr lang="zh-TW" altLang="zh-HK" dirty="0"/>
              <a:t>管治效能、管治威信、認受性、合法性、行政效率、政府影響力、話語權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經</a:t>
            </a:r>
            <a:r>
              <a:rPr lang="en-US" altLang="zh-HK" dirty="0"/>
              <a:t> (</a:t>
            </a:r>
            <a:r>
              <a:rPr lang="zh-TW" altLang="zh-HK" dirty="0"/>
              <a:t>成本效益、經濟負擔、經濟水平</a:t>
            </a:r>
            <a:r>
              <a:rPr lang="en-US" altLang="zh-HK" dirty="0"/>
              <a:t>) </a:t>
            </a:r>
            <a:endParaRPr lang="zh-TW" altLang="zh-HK" dirty="0"/>
          </a:p>
          <a:p>
            <a:pPr lvl="0"/>
            <a:r>
              <a:rPr lang="zh-TW" altLang="zh-HK" dirty="0"/>
              <a:t>社</a:t>
            </a:r>
            <a:r>
              <a:rPr lang="en-US" altLang="zh-HK" dirty="0"/>
              <a:t>(</a:t>
            </a:r>
            <a:r>
              <a:rPr lang="zh-TW" altLang="zh-HK" dirty="0"/>
              <a:t>社會凝聚力</a:t>
            </a:r>
            <a:r>
              <a:rPr lang="en-US" altLang="zh-HK" dirty="0"/>
              <a:t>/</a:t>
            </a:r>
            <a:r>
              <a:rPr lang="zh-TW" altLang="zh-HK" dirty="0"/>
              <a:t>社會共識</a:t>
            </a:r>
            <a:r>
              <a:rPr lang="en-US" altLang="zh-HK" dirty="0"/>
              <a:t>vs</a:t>
            </a:r>
            <a:r>
              <a:rPr lang="zh-TW" altLang="zh-HK" dirty="0"/>
              <a:t>社會分化</a:t>
            </a:r>
            <a:r>
              <a:rPr lang="en-US" altLang="zh-HK" dirty="0"/>
              <a:t>/</a:t>
            </a:r>
            <a:r>
              <a:rPr lang="zh-TW" altLang="zh-HK" dirty="0"/>
              <a:t>撕裂、競爭力、國際形象</a:t>
            </a:r>
            <a:r>
              <a:rPr lang="en-US" altLang="zh-HK" dirty="0"/>
              <a:t>) </a:t>
            </a:r>
            <a:endParaRPr lang="zh-TW" altLang="zh-HK" dirty="0"/>
          </a:p>
          <a:p>
            <a:pPr lvl="0"/>
            <a:r>
              <a:rPr lang="zh-TW" altLang="zh-HK" dirty="0"/>
              <a:t>教</a:t>
            </a:r>
            <a:r>
              <a:rPr lang="en-US" altLang="zh-HK" dirty="0"/>
              <a:t>(</a:t>
            </a:r>
            <a:r>
              <a:rPr lang="zh-TW" altLang="zh-HK" dirty="0"/>
              <a:t>教育權利、教育機會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衛</a:t>
            </a:r>
            <a:r>
              <a:rPr lang="en-US" altLang="zh-HK" dirty="0"/>
              <a:t>(</a:t>
            </a:r>
            <a:r>
              <a:rPr lang="zh-TW" altLang="zh-HK" dirty="0"/>
              <a:t>公共衛生</a:t>
            </a:r>
            <a:r>
              <a:rPr lang="en-US" altLang="zh-HK" dirty="0"/>
              <a:t>vs</a:t>
            </a:r>
            <a:r>
              <a:rPr lang="zh-TW" altLang="zh-HK" dirty="0"/>
              <a:t>風險、醫療開支、醫療服務質素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文</a:t>
            </a:r>
            <a:r>
              <a:rPr lang="en-US" altLang="zh-HK" dirty="0"/>
              <a:t>(</a:t>
            </a:r>
            <a:r>
              <a:rPr lang="zh-TW" altLang="zh-HK" dirty="0"/>
              <a:t>多元文化</a:t>
            </a:r>
            <a:r>
              <a:rPr lang="en-US" altLang="zh-HK" dirty="0"/>
              <a:t>vs</a:t>
            </a:r>
            <a:r>
              <a:rPr lang="zh-TW" altLang="zh-HK" dirty="0"/>
              <a:t>單一文化、文化承傳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環</a:t>
            </a:r>
            <a:r>
              <a:rPr lang="en-US" altLang="zh-HK" dirty="0"/>
              <a:t> (</a:t>
            </a:r>
            <a:r>
              <a:rPr lang="zh-TW" altLang="zh-HK" dirty="0"/>
              <a:t>潔淨、環保、物種單一化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價值觀</a:t>
            </a:r>
            <a:r>
              <a:rPr lang="en-US" altLang="zh-HK" dirty="0"/>
              <a:t> (</a:t>
            </a:r>
            <a:r>
              <a:rPr lang="zh-TW" altLang="zh-HK" dirty="0"/>
              <a:t>普世價值、自由、平等、公民權利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積極</a:t>
            </a:r>
            <a:r>
              <a:rPr lang="en-US" altLang="zh-HK" dirty="0"/>
              <a:t>(</a:t>
            </a:r>
            <a:r>
              <a:rPr lang="zh-TW" altLang="zh-HK" dirty="0"/>
              <a:t>正</a:t>
            </a:r>
            <a:r>
              <a:rPr lang="en-US" altLang="zh-HK" dirty="0"/>
              <a:t>) vs</a:t>
            </a:r>
            <a:r>
              <a:rPr lang="zh-TW" altLang="zh-HK" dirty="0"/>
              <a:t>消極</a:t>
            </a:r>
            <a:r>
              <a:rPr lang="en-US" altLang="zh-HK" dirty="0"/>
              <a:t>(</a:t>
            </a:r>
            <a:r>
              <a:rPr lang="zh-TW" altLang="zh-HK" dirty="0"/>
              <a:t>反</a:t>
            </a:r>
            <a:r>
              <a:rPr lang="en-US" altLang="zh-HK" dirty="0"/>
              <a:t>)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43783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651717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altLang="zh-TW" b="1" dirty="0" smtClean="0"/>
              <a:t>2. </a:t>
            </a:r>
            <a:r>
              <a:rPr lang="zh-TW" altLang="zh-HK" b="1" dirty="0" smtClean="0">
                <a:solidFill>
                  <a:srgbClr val="FF0000"/>
                </a:solidFill>
              </a:rPr>
              <a:t>政策</a:t>
            </a:r>
            <a:r>
              <a:rPr lang="zh-TW" altLang="zh-HK" b="1" dirty="0">
                <a:solidFill>
                  <a:srgbClr val="FF0000"/>
                </a:solidFill>
              </a:rPr>
              <a:t>分析角度</a:t>
            </a:r>
            <a:r>
              <a:rPr lang="zh-TW" altLang="zh-HK" b="1" dirty="0"/>
              <a:t>：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成效</a:t>
            </a:r>
            <a:r>
              <a:rPr lang="en-US" altLang="zh-HK" dirty="0"/>
              <a:t>  (</a:t>
            </a:r>
            <a:r>
              <a:rPr lang="zh-TW" altLang="zh-HK" dirty="0"/>
              <a:t>涵蓋面</a:t>
            </a:r>
            <a:r>
              <a:rPr lang="en-US" altLang="zh-HK" dirty="0"/>
              <a:t>/</a:t>
            </a:r>
            <a:r>
              <a:rPr lang="zh-TW" altLang="zh-HK" dirty="0"/>
              <a:t>廣泛度、清晰度</a:t>
            </a:r>
            <a:r>
              <a:rPr lang="en-US" altLang="zh-HK" dirty="0"/>
              <a:t>/</a:t>
            </a:r>
            <a:r>
              <a:rPr lang="zh-TW" altLang="zh-HK" dirty="0"/>
              <a:t>灰色地帶、一刀切、阻嚇性、立竿見影、利益</a:t>
            </a:r>
            <a:r>
              <a:rPr lang="en-US" altLang="zh-HK" dirty="0"/>
              <a:t>vs</a:t>
            </a:r>
            <a:r>
              <a:rPr lang="zh-TW" altLang="zh-HK" dirty="0"/>
              <a:t>代價</a:t>
            </a:r>
            <a:r>
              <a:rPr lang="en-US" altLang="zh-HK" dirty="0"/>
              <a:t>(</a:t>
            </a:r>
            <a:r>
              <a:rPr lang="zh-TW" altLang="zh-HK" dirty="0"/>
              <a:t>反效果</a:t>
            </a:r>
            <a:r>
              <a:rPr lang="en-US" altLang="zh-HK" dirty="0"/>
              <a:t>)</a:t>
            </a:r>
            <a:r>
              <a:rPr lang="zh-TW" altLang="zh-HK" dirty="0"/>
              <a:t>、根本</a:t>
            </a:r>
            <a:r>
              <a:rPr lang="en-US" altLang="zh-HK" dirty="0"/>
              <a:t>/</a:t>
            </a:r>
            <a:r>
              <a:rPr lang="zh-TW" altLang="zh-HK" dirty="0"/>
              <a:t>徹底</a:t>
            </a:r>
            <a:r>
              <a:rPr lang="en-US" altLang="zh-HK" dirty="0"/>
              <a:t>(</a:t>
            </a:r>
            <a:r>
              <a:rPr lang="zh-TW" altLang="zh-HK" dirty="0"/>
              <a:t>治本</a:t>
            </a:r>
            <a:r>
              <a:rPr lang="en-US" altLang="zh-HK" dirty="0"/>
              <a:t>)vs</a:t>
            </a:r>
            <a:r>
              <a:rPr lang="zh-TW" altLang="zh-HK" dirty="0"/>
              <a:t>表面</a:t>
            </a:r>
            <a:r>
              <a:rPr lang="en-US" altLang="zh-HK" dirty="0"/>
              <a:t>(</a:t>
            </a:r>
            <a:r>
              <a:rPr lang="zh-TW" altLang="zh-HK" dirty="0"/>
              <a:t>冶標</a:t>
            </a:r>
            <a:r>
              <a:rPr lang="en-US" altLang="zh-HK" dirty="0"/>
              <a:t>)</a:t>
            </a:r>
            <a:r>
              <a:rPr lang="zh-TW" altLang="zh-HK" dirty="0"/>
              <a:t>、針對性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可行性</a:t>
            </a:r>
            <a:r>
              <a:rPr lang="en-US" altLang="zh-HK" dirty="0"/>
              <a:t>  (</a:t>
            </a:r>
            <a:r>
              <a:rPr lang="zh-TW" altLang="zh-HK" dirty="0"/>
              <a:t>所需資源、執行成本、執行難度、執行細節、認受性</a:t>
            </a:r>
            <a:r>
              <a:rPr lang="en-US" altLang="zh-HK" dirty="0"/>
              <a:t>/</a:t>
            </a:r>
            <a:r>
              <a:rPr lang="zh-TW" altLang="zh-HK" dirty="0"/>
              <a:t>支持度、相關配套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急切性</a:t>
            </a:r>
            <a:r>
              <a:rPr lang="en-US" altLang="zh-HK" dirty="0"/>
              <a:t> / </a:t>
            </a:r>
            <a:r>
              <a:rPr lang="zh-TW" altLang="zh-HK" dirty="0"/>
              <a:t>逼切性</a:t>
            </a:r>
            <a:r>
              <a:rPr lang="en-US" altLang="zh-HK" dirty="0"/>
              <a:t>/ </a:t>
            </a:r>
            <a:r>
              <a:rPr lang="zh-TW" altLang="zh-HK" dirty="0"/>
              <a:t>時間性</a:t>
            </a:r>
            <a:r>
              <a:rPr lang="en-US" altLang="zh-HK" dirty="0"/>
              <a:t>  (</a:t>
            </a:r>
            <a:r>
              <a:rPr lang="zh-TW" altLang="zh-HK" dirty="0"/>
              <a:t>問題的嚴重性、資源多寡、即時、惡化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必然性</a:t>
            </a:r>
            <a:r>
              <a:rPr lang="en-US" altLang="zh-HK" dirty="0"/>
              <a:t> (</a:t>
            </a:r>
            <a:r>
              <a:rPr lang="zh-TW" altLang="zh-HK" dirty="0"/>
              <a:t>獨特性、可逆轉性</a:t>
            </a:r>
            <a:r>
              <a:rPr lang="en-US" altLang="zh-HK" dirty="0"/>
              <a:t> / </a:t>
            </a:r>
            <a:r>
              <a:rPr lang="zh-TW" altLang="zh-HK" dirty="0"/>
              <a:t>補救方法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  <a:p>
            <a:pPr marL="0" lvl="0" indent="0">
              <a:buNone/>
            </a:pPr>
            <a:r>
              <a:rPr lang="en-US" altLang="zh-TW" b="1" dirty="0" smtClean="0"/>
              <a:t>3. </a:t>
            </a:r>
            <a:r>
              <a:rPr lang="zh-TW" altLang="zh-HK" b="1" dirty="0" smtClean="0">
                <a:solidFill>
                  <a:srgbClr val="FF0000"/>
                </a:solidFill>
              </a:rPr>
              <a:t>時間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r>
              <a:rPr lang="zh-TW" altLang="zh-HK" dirty="0"/>
              <a:t>長期</a:t>
            </a:r>
            <a:r>
              <a:rPr lang="en-US" altLang="zh-HK" dirty="0"/>
              <a:t>vs</a:t>
            </a:r>
            <a:r>
              <a:rPr lang="zh-TW" altLang="zh-HK" dirty="0"/>
              <a:t>短期</a:t>
            </a:r>
            <a:r>
              <a:rPr lang="en-US" altLang="zh-HK" dirty="0"/>
              <a:t>vs</a:t>
            </a:r>
            <a:r>
              <a:rPr lang="zh-TW" altLang="zh-HK" dirty="0"/>
              <a:t>即時、循序漸進</a:t>
            </a:r>
            <a:r>
              <a:rPr lang="en-US" altLang="zh-HK" dirty="0"/>
              <a:t>/</a:t>
            </a:r>
            <a:r>
              <a:rPr lang="zh-TW" altLang="zh-HK" dirty="0"/>
              <a:t>、分階段、遠因</a:t>
            </a:r>
            <a:r>
              <a:rPr lang="en-US" altLang="zh-HK" dirty="0"/>
              <a:t>vs</a:t>
            </a:r>
            <a:r>
              <a:rPr lang="zh-TW" altLang="zh-HK" dirty="0"/>
              <a:t>近因</a:t>
            </a:r>
          </a:p>
          <a:p>
            <a:pPr marL="0" lvl="0" indent="0">
              <a:buNone/>
            </a:pPr>
            <a:r>
              <a:rPr lang="en-US" altLang="zh-TW" b="1" dirty="0" smtClean="0"/>
              <a:t>4. </a:t>
            </a:r>
            <a:r>
              <a:rPr lang="zh-TW" altLang="zh-HK" b="1" dirty="0" smtClean="0">
                <a:solidFill>
                  <a:srgbClr val="FF0000"/>
                </a:solidFill>
              </a:rPr>
              <a:t>地域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r>
              <a:rPr lang="zh-TW" altLang="zh-HK" dirty="0"/>
              <a:t>中央</a:t>
            </a:r>
            <a:r>
              <a:rPr lang="en-US" altLang="zh-HK" dirty="0"/>
              <a:t>vs</a:t>
            </a:r>
            <a:r>
              <a:rPr lang="zh-TW" altLang="zh-HK" dirty="0"/>
              <a:t>地方、本土</a:t>
            </a:r>
            <a:r>
              <a:rPr lang="en-US" altLang="zh-HK" dirty="0"/>
              <a:t>vs</a:t>
            </a:r>
            <a:r>
              <a:rPr lang="zh-TW" altLang="zh-HK" dirty="0"/>
              <a:t>全球、已發展國家</a:t>
            </a:r>
            <a:r>
              <a:rPr lang="en-US" altLang="zh-HK" dirty="0"/>
              <a:t>vs </a:t>
            </a:r>
            <a:r>
              <a:rPr lang="zh-TW" altLang="zh-HK" dirty="0"/>
              <a:t>發展中國家；東方</a:t>
            </a:r>
            <a:r>
              <a:rPr lang="en-US" altLang="zh-HK" dirty="0"/>
              <a:t>(</a:t>
            </a:r>
            <a:r>
              <a:rPr lang="zh-TW" altLang="zh-HK" dirty="0"/>
              <a:t>亞洲</a:t>
            </a:r>
            <a:r>
              <a:rPr lang="en-US" altLang="zh-HK" dirty="0"/>
              <a:t>)vs</a:t>
            </a:r>
            <a:r>
              <a:rPr lang="zh-TW" altLang="zh-HK" dirty="0"/>
              <a:t>西方</a:t>
            </a:r>
            <a:r>
              <a:rPr lang="en-US" altLang="zh-HK" dirty="0"/>
              <a:t>(</a:t>
            </a:r>
            <a:r>
              <a:rPr lang="zh-TW" altLang="zh-HK" dirty="0"/>
              <a:t>歐洲</a:t>
            </a:r>
            <a:r>
              <a:rPr lang="en-US" altLang="zh-HK" dirty="0"/>
              <a:t>)</a:t>
            </a:r>
            <a:r>
              <a:rPr lang="zh-TW" altLang="zh-HK" dirty="0"/>
              <a:t>；香港 </a:t>
            </a:r>
            <a:r>
              <a:rPr lang="en-US" altLang="zh-HK" dirty="0"/>
              <a:t>vs </a:t>
            </a:r>
            <a:r>
              <a:rPr lang="zh-TW" altLang="zh-HK" dirty="0"/>
              <a:t>內地</a:t>
            </a:r>
          </a:p>
          <a:p>
            <a:pPr marL="0" lvl="0" indent="0">
              <a:buNone/>
            </a:pPr>
            <a:r>
              <a:rPr lang="en-US" altLang="zh-TW" b="1" dirty="0" smtClean="0"/>
              <a:t>5. </a:t>
            </a:r>
            <a:r>
              <a:rPr lang="zh-TW" altLang="zh-HK" b="1" dirty="0" smtClean="0">
                <a:solidFill>
                  <a:srgbClr val="FF0000"/>
                </a:solidFill>
              </a:rPr>
              <a:t>人數</a:t>
            </a:r>
            <a:r>
              <a:rPr lang="en-US" altLang="zh-HK" b="1" dirty="0">
                <a:solidFill>
                  <a:srgbClr val="FF0000"/>
                </a:solidFill>
              </a:rPr>
              <a:t>/</a:t>
            </a:r>
            <a:r>
              <a:rPr lang="zh-TW" altLang="zh-HK" b="1" dirty="0">
                <a:solidFill>
                  <a:srgbClr val="FF0000"/>
                </a:solidFill>
              </a:rPr>
              <a:t>幅度</a:t>
            </a:r>
            <a:r>
              <a:rPr lang="zh-TW" altLang="zh-HK" b="1" dirty="0"/>
              <a:t>：</a:t>
            </a:r>
            <a:r>
              <a:rPr lang="zh-TW" altLang="zh-HK" dirty="0"/>
              <a:t>個人</a:t>
            </a:r>
            <a:r>
              <a:rPr lang="en-US" altLang="zh-HK" dirty="0"/>
              <a:t>vs</a:t>
            </a:r>
            <a:r>
              <a:rPr lang="zh-TW" altLang="zh-HK" dirty="0"/>
              <a:t>他人</a:t>
            </a:r>
            <a:r>
              <a:rPr lang="en-US" altLang="zh-HK" dirty="0"/>
              <a:t>(</a:t>
            </a:r>
            <a:r>
              <a:rPr lang="zh-TW" altLang="zh-HK" dirty="0"/>
              <a:t>利己</a:t>
            </a:r>
            <a:r>
              <a:rPr lang="en-US" altLang="zh-HK" dirty="0"/>
              <a:t>vs</a:t>
            </a:r>
            <a:r>
              <a:rPr lang="zh-TW" altLang="zh-HK" dirty="0"/>
              <a:t>利他</a:t>
            </a:r>
            <a:r>
              <a:rPr lang="en-US" altLang="zh-HK" dirty="0"/>
              <a:t>)</a:t>
            </a:r>
            <a:r>
              <a:rPr lang="zh-TW" altLang="zh-HK" dirty="0"/>
              <a:t>、小眾</a:t>
            </a:r>
            <a:r>
              <a:rPr lang="en-US" altLang="zh-HK" dirty="0"/>
              <a:t>vs </a:t>
            </a:r>
            <a:r>
              <a:rPr lang="zh-TW" altLang="zh-HK" dirty="0"/>
              <a:t>大眾</a:t>
            </a:r>
            <a:r>
              <a:rPr lang="en-US" altLang="zh-HK" dirty="0"/>
              <a:t>/</a:t>
            </a:r>
            <a:r>
              <a:rPr lang="zh-TW" altLang="zh-HK" dirty="0"/>
              <a:t>普及、個人</a:t>
            </a:r>
            <a:r>
              <a:rPr lang="en-US" altLang="zh-HK" dirty="0"/>
              <a:t>vs</a:t>
            </a:r>
            <a:r>
              <a:rPr lang="zh-TW" altLang="zh-HK" dirty="0"/>
              <a:t>家庭、個別</a:t>
            </a:r>
            <a:r>
              <a:rPr lang="en-US" altLang="zh-HK" dirty="0"/>
              <a:t>vs</a:t>
            </a:r>
            <a:r>
              <a:rPr lang="zh-TW" altLang="zh-HK" dirty="0"/>
              <a:t>地區</a:t>
            </a:r>
            <a:r>
              <a:rPr lang="en-US" altLang="zh-HK" dirty="0"/>
              <a:t>vs</a:t>
            </a:r>
            <a:r>
              <a:rPr lang="zh-TW" altLang="zh-HK" dirty="0"/>
              <a:t>整體、國家</a:t>
            </a:r>
            <a:r>
              <a:rPr lang="en-US" altLang="zh-HK" dirty="0"/>
              <a:t>vs</a:t>
            </a:r>
            <a:r>
              <a:rPr lang="zh-TW" altLang="zh-HK" dirty="0"/>
              <a:t>全球</a:t>
            </a:r>
            <a:r>
              <a:rPr lang="en-US" altLang="zh-HK" dirty="0"/>
              <a:t>/</a:t>
            </a:r>
            <a:r>
              <a:rPr lang="zh-TW" altLang="zh-HK" dirty="0"/>
              <a:t>世界、覆蓋</a:t>
            </a:r>
            <a:r>
              <a:rPr lang="zh-TW" altLang="zh-HK" dirty="0" smtClean="0"/>
              <a:t>面</a:t>
            </a:r>
            <a:endParaRPr lang="en-US" altLang="zh-TW" dirty="0" smtClean="0"/>
          </a:p>
          <a:p>
            <a:pPr marL="0" lvl="0" indent="0">
              <a:buNone/>
            </a:pPr>
            <a:r>
              <a:rPr lang="en-US" altLang="zh-TW" b="1" dirty="0" smtClean="0"/>
              <a:t>6. </a:t>
            </a:r>
            <a:r>
              <a:rPr lang="zh-TW" altLang="zh-HK" b="1" dirty="0" smtClean="0">
                <a:solidFill>
                  <a:srgbClr val="FF0000"/>
                </a:solidFill>
              </a:rPr>
              <a:t>不同</a:t>
            </a:r>
            <a:r>
              <a:rPr lang="zh-TW" altLang="zh-HK" b="1" dirty="0">
                <a:solidFill>
                  <a:srgbClr val="FF0000"/>
                </a:solidFill>
              </a:rPr>
              <a:t>手段：</a:t>
            </a:r>
            <a:r>
              <a:rPr lang="zh-TW" altLang="zh-HK" dirty="0"/>
              <a:t>硬性</a:t>
            </a:r>
            <a:r>
              <a:rPr lang="en-US" altLang="zh-HK" dirty="0"/>
              <a:t>vs</a:t>
            </a:r>
            <a:r>
              <a:rPr lang="zh-TW" altLang="zh-HK" dirty="0"/>
              <a:t>軟性</a:t>
            </a:r>
            <a:r>
              <a:rPr lang="en-US" altLang="zh-HK" dirty="0"/>
              <a:t>(</a:t>
            </a:r>
            <a:r>
              <a:rPr lang="zh-TW" altLang="zh-HK" dirty="0"/>
              <a:t>他律</a:t>
            </a:r>
            <a:r>
              <a:rPr lang="en-US" altLang="zh-HK" dirty="0"/>
              <a:t>vs</a:t>
            </a:r>
            <a:r>
              <a:rPr lang="zh-TW" altLang="zh-HK" dirty="0"/>
              <a:t>自律</a:t>
            </a:r>
            <a:r>
              <a:rPr lang="en-US" altLang="zh-HK" dirty="0"/>
              <a:t>)</a:t>
            </a:r>
            <a:r>
              <a:rPr lang="zh-TW" altLang="zh-HK" dirty="0"/>
              <a:t>、預防性</a:t>
            </a:r>
            <a:r>
              <a:rPr lang="en-US" altLang="zh-HK" dirty="0"/>
              <a:t> / </a:t>
            </a:r>
            <a:r>
              <a:rPr lang="zh-TW" altLang="zh-HK" dirty="0"/>
              <a:t>防範性</a:t>
            </a:r>
            <a:r>
              <a:rPr lang="en-US" altLang="zh-HK" dirty="0"/>
              <a:t>vs</a:t>
            </a:r>
            <a:r>
              <a:rPr lang="zh-TW" altLang="zh-HK" dirty="0"/>
              <a:t>補救性</a:t>
            </a:r>
            <a:r>
              <a:rPr lang="en-US" altLang="zh-HK" dirty="0"/>
              <a:t> (</a:t>
            </a:r>
            <a:r>
              <a:rPr lang="zh-TW" altLang="zh-HK" dirty="0"/>
              <a:t>防範未然</a:t>
            </a:r>
            <a:r>
              <a:rPr lang="en-US" altLang="zh-HK" dirty="0"/>
              <a:t>vs</a:t>
            </a:r>
            <a:r>
              <a:rPr lang="zh-TW" altLang="zh-HK" dirty="0"/>
              <a:t>補償方案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r>
              <a:rPr lang="en-US" altLang="zh-TW" b="1" dirty="0" smtClean="0"/>
              <a:t>7. </a:t>
            </a:r>
            <a:r>
              <a:rPr lang="zh-TW" altLang="zh-HK" b="1" dirty="0" smtClean="0">
                <a:solidFill>
                  <a:srgbClr val="FF0000"/>
                </a:solidFill>
              </a:rPr>
              <a:t>因果關係</a:t>
            </a:r>
            <a:r>
              <a:rPr lang="en-US" altLang="zh-HK" b="1" dirty="0"/>
              <a:t>(A</a:t>
            </a:r>
            <a:r>
              <a:rPr lang="zh-TW" altLang="zh-HK" b="1" dirty="0"/>
              <a:t>先要發展才能令</a:t>
            </a:r>
            <a:r>
              <a:rPr lang="en-US" altLang="zh-HK" b="1" dirty="0"/>
              <a:t>B</a:t>
            </a:r>
            <a:r>
              <a:rPr lang="zh-TW" altLang="zh-HK" b="1" dirty="0"/>
              <a:t>成功</a:t>
            </a:r>
            <a:r>
              <a:rPr lang="en-US" altLang="zh-HK" b="1" dirty="0"/>
              <a:t>)</a:t>
            </a:r>
            <a:r>
              <a:rPr lang="zh-TW" altLang="zh-HK" b="1" dirty="0"/>
              <a:t>：</a:t>
            </a:r>
            <a:r>
              <a:rPr lang="zh-TW" altLang="zh-HK" dirty="0"/>
              <a:t>經濟要上、環境要讓</a:t>
            </a:r>
            <a:r>
              <a:rPr lang="en-US" altLang="zh-HK" dirty="0"/>
              <a:t> (</a:t>
            </a:r>
            <a:r>
              <a:rPr lang="zh-TW" altLang="zh-HK" dirty="0"/>
              <a:t>先決條件、建立基礎</a:t>
            </a:r>
            <a:r>
              <a:rPr lang="en-US" altLang="zh-HK" dirty="0"/>
              <a:t>)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1616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考試模式</a:t>
            </a:r>
            <a:endParaRPr lang="zh-HK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73578" y="1681163"/>
            <a:ext cx="5423997" cy="823912"/>
          </a:xfrm>
        </p:spPr>
        <p:txBody>
          <a:bodyPr/>
          <a:lstStyle/>
          <a:p>
            <a:r>
              <a:rPr lang="zh-TW" altLang="en-US" dirty="0" smtClean="0"/>
              <a:t>卷一 </a:t>
            </a:r>
            <a:r>
              <a:rPr lang="en-US" altLang="zh-TW" dirty="0" smtClean="0"/>
              <a:t>2HOURS(120MINS) (</a:t>
            </a:r>
            <a:r>
              <a:rPr lang="zh-TW" altLang="en-US" dirty="0" smtClean="0"/>
              <a:t>答約</a:t>
            </a:r>
            <a:r>
              <a:rPr lang="en-US" altLang="zh-TW" dirty="0" smtClean="0"/>
              <a:t>48</a:t>
            </a:r>
            <a:r>
              <a:rPr lang="zh-TW" altLang="en-US" dirty="0" smtClean="0"/>
              <a:t>分</a:t>
            </a:r>
            <a:r>
              <a:rPr lang="zh-TW" altLang="en-US" dirty="0" smtClean="0"/>
              <a:t>題目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573578" y="2505075"/>
            <a:ext cx="5423998" cy="3684588"/>
          </a:xfrm>
        </p:spPr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全面運用資料 </a:t>
            </a:r>
            <a:endParaRPr lang="en-US" altLang="zh-TW" dirty="0"/>
          </a:p>
          <a:p>
            <a:r>
              <a:rPr lang="en-US" altLang="zh-TW" dirty="0" smtClean="0"/>
              <a:t>2. </a:t>
            </a:r>
            <a:r>
              <a:rPr lang="en-US" altLang="zh-TW" dirty="0" smtClean="0"/>
              <a:t>2.5</a:t>
            </a:r>
            <a:r>
              <a:rPr lang="zh-TW" altLang="en-US" dirty="0" smtClean="0"/>
              <a:t>分鐘</a:t>
            </a:r>
            <a:r>
              <a:rPr lang="zh-TW" altLang="en-US" dirty="0" smtClean="0"/>
              <a:t>完成一分題目</a:t>
            </a:r>
            <a:endParaRPr lang="en-US" altLang="zh-TW" dirty="0" smtClean="0"/>
          </a:p>
          <a:p>
            <a:r>
              <a:rPr lang="en-US" altLang="zh-HK" dirty="0"/>
              <a:t> </a:t>
            </a:r>
            <a:r>
              <a:rPr lang="en-US" altLang="zh-HK" dirty="0" smtClean="0"/>
              <a:t>   </a:t>
            </a:r>
            <a:r>
              <a:rPr lang="en-US" altLang="zh-TW" dirty="0" smtClean="0"/>
              <a:t>(4</a:t>
            </a:r>
            <a:r>
              <a:rPr lang="zh-TW" altLang="en-US" dirty="0" smtClean="0"/>
              <a:t>分題即用約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分鐘完成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比重</a:t>
            </a:r>
            <a:r>
              <a:rPr lang="en-US" altLang="zh-TW" dirty="0" smtClean="0">
                <a:solidFill>
                  <a:srgbClr val="FF0000"/>
                </a:solidFill>
              </a:rPr>
              <a:t>:62% 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523808" cy="823912"/>
          </a:xfrm>
        </p:spPr>
        <p:txBody>
          <a:bodyPr/>
          <a:lstStyle/>
          <a:p>
            <a:r>
              <a:rPr lang="zh-TW" altLang="en-US" dirty="0" smtClean="0"/>
              <a:t>卷二</a:t>
            </a:r>
            <a:r>
              <a:rPr lang="en-US" altLang="zh-TW" dirty="0" smtClean="0"/>
              <a:t>1HOUR15MINS(75MINS) </a:t>
            </a:r>
            <a:r>
              <a:rPr lang="zh-TW" altLang="en-US" dirty="0" smtClean="0"/>
              <a:t>答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分題目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939445" cy="3684588"/>
          </a:xfrm>
        </p:spPr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論文格式</a:t>
            </a:r>
            <a:endParaRPr lang="en-US" altLang="zh-TW" dirty="0" smtClean="0"/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海量相關例子</a:t>
            </a:r>
            <a:r>
              <a:rPr lang="en-US" altLang="zh-TW" dirty="0" smtClean="0"/>
              <a:t>(</a:t>
            </a:r>
            <a:r>
              <a:rPr lang="zh-TW" altLang="en-US" dirty="0" smtClean="0"/>
              <a:t>避免只用資料例子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通識概念字眼</a:t>
            </a:r>
            <a:endParaRPr lang="en-US" altLang="zh-TW" dirty="0" smtClean="0"/>
          </a:p>
          <a:p>
            <a:r>
              <a:rPr lang="en-US" altLang="zh-TW" dirty="0" smtClean="0"/>
              <a:t>4. </a:t>
            </a:r>
            <a:r>
              <a:rPr lang="zh-TW" altLang="en-US" dirty="0" smtClean="0"/>
              <a:t>留意</a:t>
            </a:r>
            <a:r>
              <a:rPr lang="en-US" altLang="zh-TW" dirty="0" smtClean="0"/>
              <a:t>a)</a:t>
            </a:r>
            <a:r>
              <a:rPr lang="zh-TW" altLang="en-US" dirty="0" smtClean="0"/>
              <a:t>通常是</a:t>
            </a:r>
            <a:r>
              <a:rPr lang="en-US" altLang="zh-TW" dirty="0" smtClean="0"/>
              <a:t>b)</a:t>
            </a:r>
            <a:r>
              <a:rPr lang="zh-TW" altLang="en-US" dirty="0" smtClean="0"/>
              <a:t>題的個別事例</a:t>
            </a:r>
            <a:endParaRPr lang="en-US" altLang="zh-TW" dirty="0" smtClean="0"/>
          </a:p>
          <a:p>
            <a:r>
              <a:rPr lang="en-US" altLang="zh-TW" dirty="0" smtClean="0"/>
              <a:t>5. a)</a:t>
            </a:r>
            <a:r>
              <a:rPr lang="zh-TW" altLang="en-US" dirty="0" smtClean="0"/>
              <a:t>題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分鐘、</a:t>
            </a:r>
            <a:r>
              <a:rPr lang="en-US" altLang="zh-TW" dirty="0" smtClean="0"/>
              <a:t>b)</a:t>
            </a:r>
            <a:r>
              <a:rPr lang="zh-TW" altLang="en-US" dirty="0" smtClean="0"/>
              <a:t>題</a:t>
            </a:r>
            <a:r>
              <a:rPr lang="en-US" altLang="zh-TW" dirty="0" smtClean="0"/>
              <a:t>45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比重</a:t>
            </a:r>
            <a:r>
              <a:rPr lang="en-US" altLang="zh-TW" dirty="0" smtClean="0">
                <a:solidFill>
                  <a:srgbClr val="FF0000"/>
                </a:solidFill>
              </a:rPr>
              <a:t>:38% </a:t>
            </a:r>
            <a:endParaRPr lang="zh-HK" altLang="en-US" dirty="0" smtClean="0">
              <a:solidFill>
                <a:srgbClr val="FF0000"/>
              </a:solidFill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850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1371" y="0"/>
            <a:ext cx="10515600" cy="1113905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zh-TW" altLang="en-US" b="1" dirty="0" smtClean="0">
                <a:solidFill>
                  <a:srgbClr val="C00000"/>
                </a:solidFill>
              </a:rPr>
              <a:t>應優先</a:t>
            </a:r>
            <a:r>
              <a:rPr lang="en-US" altLang="zh-TW" b="1" dirty="0" smtClean="0">
                <a:solidFill>
                  <a:srgbClr val="C00000"/>
                </a:solidFill>
              </a:rPr>
              <a:t>B/A</a:t>
            </a:r>
            <a:r>
              <a:rPr lang="zh-TW" altLang="en-US" b="1" dirty="0" smtClean="0">
                <a:solidFill>
                  <a:srgbClr val="C00000"/>
                </a:solidFill>
              </a:rPr>
              <a:t>比</a:t>
            </a:r>
            <a:r>
              <a:rPr lang="en-US" altLang="zh-TW" b="1" dirty="0" smtClean="0">
                <a:solidFill>
                  <a:srgbClr val="C00000"/>
                </a:solidFill>
              </a:rPr>
              <a:t>B</a:t>
            </a:r>
            <a:r>
              <a:rPr lang="zh-TW" altLang="en-US" b="1" dirty="0" smtClean="0">
                <a:solidFill>
                  <a:srgbClr val="C00000"/>
                </a:solidFill>
              </a:rPr>
              <a:t>更重要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1371" y="931025"/>
            <a:ext cx="11122429" cy="580228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I) </a:t>
            </a:r>
            <a:r>
              <a:rPr lang="zh-TW" altLang="en-US" dirty="0" smtClean="0"/>
              <a:t>立場</a:t>
            </a:r>
            <a:endParaRPr lang="en-US" altLang="zh-TW" dirty="0" smtClean="0"/>
          </a:p>
          <a:p>
            <a:r>
              <a:rPr lang="en-US" altLang="zh-TW" dirty="0" smtClean="0"/>
              <a:t>II) </a:t>
            </a:r>
            <a:r>
              <a:rPr lang="zh-TW" altLang="en-US" dirty="0" smtClean="0"/>
              <a:t>贊成：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1</a:t>
            </a:r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2</a:t>
            </a:r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 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3</a:t>
            </a:r>
          </a:p>
          <a:p>
            <a:r>
              <a:rPr lang="en-US" altLang="zh-HK" dirty="0" smtClean="0"/>
              <a:t>                  </a:t>
            </a:r>
            <a:r>
              <a:rPr lang="zh-TW" altLang="en-US" dirty="0" smtClean="0"/>
              <a:t>有意見應為</a:t>
            </a:r>
            <a:r>
              <a:rPr lang="en-US" altLang="zh-TW" dirty="0" smtClean="0"/>
              <a:t>B</a:t>
            </a:r>
            <a:r>
              <a:rPr lang="zh-TW" altLang="en-US" dirty="0" smtClean="0"/>
              <a:t>應優先的理據</a:t>
            </a:r>
            <a:endParaRPr lang="en-US" altLang="zh-TW" dirty="0" smtClean="0"/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  </a:t>
            </a:r>
            <a:r>
              <a:rPr lang="zh-TW" altLang="en-US" dirty="0" smtClean="0"/>
              <a:t>反駁</a:t>
            </a:r>
            <a:r>
              <a:rPr lang="en-US" altLang="zh-HK" dirty="0" smtClean="0"/>
              <a:t> 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根本性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如要經濟持續發展，必須建立廉潔的政府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迫切性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即使動用龐大資源也要優先處理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整體社會需要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公眾對事情的看法和期望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可行性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可動用的資源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可逆轉性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有些情況一旦破壞便難以修補或復原，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開發郊野公園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時效性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香港政府曾派六千元予巿民，但不符合可持續發展原則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廣泛性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軟實力並不能全面提升政府在世界上的影響力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9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428" y="0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zh-TW" altLang="en-US" b="1" dirty="0" smtClean="0">
                <a:solidFill>
                  <a:srgbClr val="C00000"/>
                </a:solidFill>
              </a:rPr>
              <a:t>最有效</a:t>
            </a:r>
            <a:r>
              <a:rPr lang="en-US" altLang="zh-TW" b="1" dirty="0" smtClean="0">
                <a:solidFill>
                  <a:srgbClr val="C00000"/>
                </a:solidFill>
              </a:rPr>
              <a:t>/</a:t>
            </a:r>
            <a:r>
              <a:rPr lang="zh-TW" altLang="en-US" b="1" dirty="0" smtClean="0">
                <a:solidFill>
                  <a:srgbClr val="C00000"/>
                </a:solidFill>
              </a:rPr>
              <a:t>最佳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9629" y="1166986"/>
            <a:ext cx="12042371" cy="5582949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b="1" dirty="0" smtClean="0"/>
              <a:t>I) </a:t>
            </a:r>
            <a:r>
              <a:rPr lang="zh-TW" altLang="en-US" b="1" dirty="0" smtClean="0"/>
              <a:t>立場</a:t>
            </a:r>
            <a:endParaRPr lang="en-US" altLang="zh-TW" b="1" dirty="0" smtClean="0"/>
          </a:p>
          <a:p>
            <a:r>
              <a:rPr lang="en-US" altLang="zh-TW" b="1" dirty="0" smtClean="0"/>
              <a:t>II) </a:t>
            </a:r>
            <a:r>
              <a:rPr lang="zh-TW" altLang="en-US" b="1" dirty="0" smtClean="0"/>
              <a:t>引言：列出其他方法</a:t>
            </a:r>
            <a:r>
              <a:rPr lang="en-US" altLang="zh-TW" b="1" dirty="0" smtClean="0"/>
              <a:t>B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C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D</a:t>
            </a:r>
          </a:p>
          <a:p>
            <a:r>
              <a:rPr lang="en-US" altLang="zh-TW" b="1" dirty="0" smtClean="0"/>
              <a:t>II) </a:t>
            </a:r>
            <a:r>
              <a:rPr lang="zh-TW" altLang="en-US" b="1" dirty="0" smtClean="0"/>
              <a:t>贊成：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HK" b="1" dirty="0"/>
              <a:t> </a:t>
            </a:r>
            <a:r>
              <a:rPr lang="en-US" altLang="zh-HK" b="1" dirty="0" smtClean="0"/>
              <a:t>                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HK" b="1" dirty="0"/>
              <a:t> </a:t>
            </a:r>
            <a:r>
              <a:rPr lang="en-US" altLang="zh-HK" b="1" dirty="0" smtClean="0"/>
              <a:t>                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TW" b="1" dirty="0"/>
              <a:t> </a:t>
            </a:r>
            <a:r>
              <a:rPr lang="en-US" altLang="zh-TW" b="1" dirty="0" smtClean="0"/>
              <a:t>                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根本性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如要經濟持續發展，必須建立廉潔的政府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迫切性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即使動用龐大資源也要優先處理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整體社會需要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公眾對事情的看法和期望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可行性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可動用的資源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可逆轉性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有些情況一旦破壞便難以修補或復原，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開發郊野公園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時效性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香港政府曾派六千元予巿民，但不符合可持續發展原則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廣泛性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軟實力並不能全面提升政府在世界上的影響力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2142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6062" y="0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3. </a:t>
            </a:r>
            <a:r>
              <a:rPr lang="zh-TW" altLang="en-US" b="1" dirty="0" smtClean="0">
                <a:solidFill>
                  <a:srgbClr val="C00000"/>
                </a:solidFill>
              </a:rPr>
              <a:t>政府</a:t>
            </a:r>
            <a:r>
              <a:rPr lang="zh-TW" altLang="en-US" b="1" dirty="0" smtClean="0">
                <a:solidFill>
                  <a:srgbClr val="C00000"/>
                </a:solidFill>
              </a:rPr>
              <a:t>應</a:t>
            </a:r>
            <a:r>
              <a:rPr lang="en-US" altLang="zh-TW" b="1" dirty="0" smtClean="0">
                <a:solidFill>
                  <a:srgbClr val="C00000"/>
                </a:solidFill>
              </a:rPr>
              <a:t>….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80407"/>
            <a:ext cx="12192000" cy="5569527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 smtClean="0"/>
              <a:t>---</a:t>
            </a:r>
            <a:r>
              <a:rPr lang="zh-TW" altLang="en-US" b="1" dirty="0" smtClean="0"/>
              <a:t>論證必須從政府角度出發</a:t>
            </a:r>
            <a:endParaRPr lang="en-US" altLang="zh-TW" b="1" dirty="0" smtClean="0"/>
          </a:p>
          <a:p>
            <a:r>
              <a:rPr lang="en-US" altLang="zh-TW" b="1" dirty="0" smtClean="0"/>
              <a:t>---</a:t>
            </a:r>
            <a:r>
              <a:rPr lang="zh-TW" altLang="en-US" b="1" dirty="0" smtClean="0"/>
              <a:t>要以政府責任</a:t>
            </a:r>
            <a:r>
              <a:rPr lang="en-US" altLang="zh-TW" b="1" dirty="0" smtClean="0"/>
              <a:t>/</a:t>
            </a:r>
            <a:r>
              <a:rPr lang="zh-TW" altLang="en-US" b="1" dirty="0" smtClean="0"/>
              <a:t>角色作立論</a:t>
            </a:r>
            <a:endParaRPr lang="en-US" altLang="zh-TW" b="1" dirty="0" smtClean="0"/>
          </a:p>
          <a:p>
            <a:r>
              <a:rPr lang="en-US" altLang="zh-TW" b="1" dirty="0" smtClean="0"/>
              <a:t>---</a:t>
            </a:r>
            <a:r>
              <a:rPr lang="zh-TW" altLang="en-US" b="1" dirty="0" smtClean="0"/>
              <a:t>按議題的迫切性、有效性等作立論</a:t>
            </a:r>
            <a:endParaRPr lang="en-US" altLang="zh-TW" b="1" dirty="0" smtClean="0"/>
          </a:p>
          <a:p>
            <a:r>
              <a:rPr lang="zh-HK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政府有責任</a:t>
            </a:r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：</a:t>
            </a:r>
            <a:endParaRPr lang="en-US" altLang="zh-HK" sz="25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社</a:t>
            </a:r>
            <a:r>
              <a:rPr lang="en-US" altLang="zh-TW" sz="25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有效分配社會資源、維持可持續發展、平衡各持份者利益</a:t>
            </a:r>
            <a:endParaRPr lang="en-US" altLang="zh-TW" sz="2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經</a:t>
            </a:r>
            <a:r>
              <a:rPr lang="en-US" altLang="zh-TW" sz="2500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製造良好營商環境、維持經濟發展</a:t>
            </a:r>
            <a:endParaRPr lang="en-US" altLang="zh-TW" sz="2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政</a:t>
            </a:r>
            <a:r>
              <a:rPr lang="en-US" altLang="zh-TW" sz="25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完善政策、維持國際形象、實現普世價值</a:t>
            </a:r>
            <a:endParaRPr lang="en-US" altLang="zh-TW" sz="2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文</a:t>
            </a:r>
            <a:r>
              <a:rPr lang="en-US" altLang="zh-TW" sz="2500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文化多元發展、重視歷史保育</a:t>
            </a:r>
            <a:endParaRPr lang="en-US" altLang="zh-TW" sz="2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環</a:t>
            </a:r>
            <a:r>
              <a:rPr lang="en-US" altLang="zh-TW" sz="2500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zh-TW" altLang="en-US" sz="2500" b="1" dirty="0" smtClean="0">
                <a:solidFill>
                  <a:schemeClr val="accent6">
                    <a:lumMod val="75000"/>
                  </a:schemeClr>
                </a:solidFill>
              </a:rPr>
              <a:t>改善污染、環境生態保育</a:t>
            </a:r>
            <a:endParaRPr lang="en-US" altLang="zh-TW" sz="2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2500" b="1" dirty="0" smtClean="0">
                <a:solidFill>
                  <a:srgbClr val="0070C0"/>
                </a:solidFill>
              </a:rPr>
              <a:t>2012Q1 </a:t>
            </a:r>
            <a:r>
              <a:rPr lang="zh-TW" altLang="en-US" sz="2500" b="1" dirty="0" smtClean="0">
                <a:solidFill>
                  <a:srgbClr val="0070C0"/>
                </a:solidFill>
              </a:rPr>
              <a:t>在規劃基本運輸設施項目的過程中，</a:t>
            </a:r>
            <a:r>
              <a:rPr lang="zh-TW" altLang="en-US" sz="2500" b="1" dirty="0" smtClean="0">
                <a:solidFill>
                  <a:srgbClr val="C00000"/>
                </a:solidFill>
              </a:rPr>
              <a:t>香港政府應</a:t>
            </a:r>
            <a:r>
              <a:rPr lang="zh-TW" altLang="en-US" sz="2500" b="1" dirty="0" smtClean="0">
                <a:solidFill>
                  <a:srgbClr val="0070C0"/>
                </a:solidFill>
              </a:rPr>
              <a:t>讓其他持份者有多大程度的參與？</a:t>
            </a:r>
            <a:endParaRPr lang="en-US" altLang="zh-TW" sz="2500" b="1" dirty="0" smtClean="0">
              <a:solidFill>
                <a:srgbClr val="0070C0"/>
              </a:solidFill>
            </a:endParaRPr>
          </a:p>
          <a:p>
            <a:r>
              <a:rPr lang="en-US" altLang="zh-TW" sz="2500" b="1" dirty="0" smtClean="0">
                <a:solidFill>
                  <a:srgbClr val="0070C0"/>
                </a:solidFill>
              </a:rPr>
              <a:t>2016Q2 </a:t>
            </a:r>
            <a:r>
              <a:rPr lang="zh-TW" altLang="en-US" sz="2500" b="1" dirty="0" smtClean="0">
                <a:solidFill>
                  <a:srgbClr val="C00000"/>
                </a:solidFill>
              </a:rPr>
              <a:t>香港政府應否</a:t>
            </a:r>
            <a:r>
              <a:rPr lang="zh-TW" altLang="en-US" sz="2500" b="1" dirty="0" smtClean="0">
                <a:solidFill>
                  <a:srgbClr val="0070C0"/>
                </a:solidFill>
              </a:rPr>
              <a:t>推行措施，以支持本地傳統行業的生存？論證你的看法。</a:t>
            </a:r>
            <a:endParaRPr lang="en-US" altLang="zh-TW" sz="2500" b="1" dirty="0" smtClean="0">
              <a:solidFill>
                <a:srgbClr val="0070C0"/>
              </a:solidFill>
            </a:endParaRPr>
          </a:p>
          <a:p>
            <a:r>
              <a:rPr lang="en-US" altLang="zh-TW" sz="2500" b="1" dirty="0" smtClean="0">
                <a:solidFill>
                  <a:srgbClr val="0070C0"/>
                </a:solidFill>
              </a:rPr>
              <a:t>2018Q2 </a:t>
            </a:r>
            <a:r>
              <a:rPr lang="zh-TW" altLang="en-US" sz="2500" b="1" dirty="0" smtClean="0">
                <a:solidFill>
                  <a:srgbClr val="0070C0"/>
                </a:solidFill>
              </a:rPr>
              <a:t>「</a:t>
            </a:r>
            <a:r>
              <a:rPr lang="zh-TW" altLang="en-US" sz="2500" b="1" dirty="0" smtClean="0">
                <a:solidFill>
                  <a:srgbClr val="C00000"/>
                </a:solidFill>
              </a:rPr>
              <a:t>政府應</a:t>
            </a:r>
            <a:r>
              <a:rPr lang="zh-TW" altLang="en-US" sz="2500" b="1" dirty="0" smtClean="0">
                <a:solidFill>
                  <a:srgbClr val="0070C0"/>
                </a:solidFill>
              </a:rPr>
              <a:t>提供經濟誘因，以增加在香港社會使用非汽油作能源驅動的交通工具。」你在多大程度上同意這看法？解釋你的答案。</a:t>
            </a:r>
            <a:endParaRPr lang="zh-HK" altLang="en-US" sz="2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7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卷一</a:t>
            </a:r>
            <a:r>
              <a:rPr lang="en-US" altLang="zh-TW" dirty="0" smtClean="0"/>
              <a:t>: 2</a:t>
            </a:r>
            <a:r>
              <a:rPr lang="zh-TW" altLang="en-US" dirty="0" smtClean="0"/>
              <a:t>小時 </a:t>
            </a:r>
            <a:r>
              <a:rPr lang="en-US" altLang="zh-TW" dirty="0" smtClean="0"/>
              <a:t>(</a:t>
            </a:r>
            <a:r>
              <a:rPr lang="zh-TW" altLang="en-US" dirty="0" smtClean="0"/>
              <a:t>全答</a:t>
            </a:r>
            <a:r>
              <a:rPr lang="en-US" altLang="zh-TW" dirty="0" smtClean="0"/>
              <a:t>) 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4000" dirty="0" smtClean="0"/>
              <a:t>1. </a:t>
            </a:r>
            <a:r>
              <a:rPr lang="zh-TW" altLang="en-US" sz="4000" dirty="0" smtClean="0"/>
              <a:t>數據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趨勢、模式、變化</a:t>
            </a:r>
            <a:r>
              <a:rPr lang="en-US" altLang="zh-TW" sz="4000" dirty="0" smtClean="0"/>
              <a:t>…)</a:t>
            </a:r>
          </a:p>
          <a:p>
            <a:r>
              <a:rPr lang="en-US" altLang="zh-HK" sz="4000" dirty="0" smtClean="0"/>
              <a:t>2. </a:t>
            </a:r>
            <a:r>
              <a:rPr lang="zh-TW" altLang="en-US" sz="4000" dirty="0" smtClean="0"/>
              <a:t>因素</a:t>
            </a:r>
            <a:endParaRPr lang="en-US" altLang="zh-TW" sz="4000" dirty="0" smtClean="0"/>
          </a:p>
          <a:p>
            <a:r>
              <a:rPr lang="en-US" altLang="zh-HK" sz="4000" dirty="0" smtClean="0"/>
              <a:t>3.</a:t>
            </a:r>
            <a:r>
              <a:rPr lang="zh-TW" altLang="en-US" sz="4000" dirty="0" smtClean="0"/>
              <a:t>資料互證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論述</a:t>
            </a:r>
            <a:r>
              <a:rPr lang="en-US" altLang="zh-TW" sz="4000" dirty="0" smtClean="0"/>
              <a:t>)</a:t>
            </a:r>
          </a:p>
          <a:p>
            <a:r>
              <a:rPr lang="en-US" altLang="zh-HK" sz="4000" dirty="0" smtClean="0"/>
              <a:t>4. </a:t>
            </a:r>
            <a:r>
              <a:rPr lang="zh-TW" altLang="en-US" sz="4000" dirty="0" smtClean="0"/>
              <a:t>爭議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衝突、矛盾</a:t>
            </a:r>
            <a:r>
              <a:rPr lang="en-US" altLang="zh-TW" sz="4000" dirty="0" smtClean="0"/>
              <a:t>)</a:t>
            </a:r>
            <a:endParaRPr lang="en-US" altLang="zh-TW" sz="4000" dirty="0"/>
          </a:p>
          <a:p>
            <a:r>
              <a:rPr lang="en-US" altLang="zh-TW" sz="4000" dirty="0" smtClean="0"/>
              <a:t>5. </a:t>
            </a:r>
            <a:r>
              <a:rPr lang="zh-TW" altLang="en-US" sz="4000" dirty="0" smtClean="0"/>
              <a:t>建議題</a:t>
            </a:r>
            <a:endParaRPr lang="en-US" altLang="zh-TW" sz="4000" dirty="0" smtClean="0"/>
          </a:p>
          <a:p>
            <a:r>
              <a:rPr lang="en-US" altLang="zh-TW" sz="4000" dirty="0" smtClean="0"/>
              <a:t>6. </a:t>
            </a:r>
            <a:r>
              <a:rPr lang="zh-TW" altLang="en-US" sz="4000" dirty="0" smtClean="0"/>
              <a:t>挑戰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困難</a:t>
            </a:r>
            <a:r>
              <a:rPr lang="en-US" altLang="zh-TW" sz="4000" dirty="0" smtClean="0"/>
              <a:t>)VS</a:t>
            </a:r>
            <a:r>
              <a:rPr lang="zh-TW" altLang="en-US" sz="4000" dirty="0" smtClean="0"/>
              <a:t>機遇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優勢</a:t>
            </a:r>
            <a:r>
              <a:rPr lang="en-US" altLang="zh-TW" sz="4000" dirty="0" smtClean="0"/>
              <a:t>) 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644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8239" y="-3202"/>
            <a:ext cx="10515600" cy="1325563"/>
          </a:xfrm>
        </p:spPr>
        <p:txBody>
          <a:bodyPr/>
          <a:lstStyle/>
          <a:p>
            <a:r>
              <a:rPr lang="en-US" altLang="zh-HK" dirty="0"/>
              <a:t>1. </a:t>
            </a:r>
            <a:r>
              <a:rPr lang="zh-TW" altLang="en-US" dirty="0"/>
              <a:t>數據</a:t>
            </a:r>
            <a:r>
              <a:rPr lang="en-US" altLang="zh-TW" dirty="0"/>
              <a:t>(</a:t>
            </a:r>
            <a:r>
              <a:rPr lang="zh-TW" altLang="en-US" dirty="0"/>
              <a:t>趨勢、模式、變化</a:t>
            </a:r>
            <a:r>
              <a:rPr lang="en-US" altLang="zh-TW" dirty="0" smtClean="0"/>
              <a:t>…)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1676" y="1109272"/>
            <a:ext cx="11468725" cy="68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r>
              <a:rPr lang="zh-TW" altLang="en-US" dirty="0">
                <a:solidFill>
                  <a:srgbClr val="FF0000"/>
                </a:solidFill>
              </a:rPr>
              <a:t>描述數據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如指出升跌變化、計算變幅（％）、計算</a:t>
            </a:r>
            <a:r>
              <a:rPr lang="zh-TW" altLang="en-US" dirty="0" smtClean="0"/>
              <a:t>平均值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r>
              <a:rPr lang="zh-TW" altLang="en-US" dirty="0">
                <a:solidFill>
                  <a:srgbClr val="FF0000"/>
                </a:solidFill>
              </a:rPr>
              <a:t>比較數據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如比較變幅、計算相差、計算比例</a:t>
            </a:r>
            <a:endParaRPr lang="zh-TW" altLang="en-US" b="0" dirty="0" smtClean="0">
              <a:effectLst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3.</a:t>
            </a:r>
            <a:r>
              <a:rPr lang="zh-TW" altLang="en-US" dirty="0">
                <a:solidFill>
                  <a:srgbClr val="FF0000"/>
                </a:solidFill>
              </a:rPr>
              <a:t>就題目關鍵字作歸納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必須準確引用資料中的數字，支持所述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若資料的項目較多，</a:t>
            </a:r>
            <a:r>
              <a:rPr lang="zh-TW" altLang="en-US" dirty="0">
                <a:solidFill>
                  <a:srgbClr val="FF0000"/>
                </a:solidFill>
              </a:rPr>
              <a:t>應組合同類別</a:t>
            </a:r>
            <a:r>
              <a:rPr lang="zh-TW" altLang="en-US" dirty="0"/>
              <a:t>（如已發展國家／發展中國家）或情況相近（如同為上升／下跌）的項目，並利用平均值、浮動範圍等方式作整體描述</a:t>
            </a:r>
            <a:endParaRPr lang="zh-TW" altLang="en-US" b="0" dirty="0" smtClean="0">
              <a:effectLst/>
            </a:endParaRPr>
          </a:p>
          <a:p>
            <a:r>
              <a:rPr lang="zh-TW" altLang="en-US" dirty="0"/>
              <a:t>通常為</a:t>
            </a:r>
            <a:r>
              <a:rPr lang="en-US" altLang="zh-TW" dirty="0"/>
              <a:t>4-5</a:t>
            </a:r>
            <a:r>
              <a:rPr lang="zh-TW" altLang="en-US" dirty="0"/>
              <a:t>分的小分數題目，考生應注意時間控制，</a:t>
            </a:r>
            <a:r>
              <a:rPr lang="zh-TW" altLang="en-US" dirty="0">
                <a:solidFill>
                  <a:srgbClr val="FF0000"/>
                </a:solidFill>
              </a:rPr>
              <a:t>不應投放過多時間在這類題目</a:t>
            </a:r>
            <a:r>
              <a:rPr lang="zh-TW" altLang="en-US" dirty="0"/>
              <a:t>，以免影響其後的作答</a:t>
            </a:r>
            <a:r>
              <a:rPr lang="zh-TW" altLang="en-US" dirty="0" smtClean="0"/>
              <a:t>表現</a:t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028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8299" y="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＊奪星要點＊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3446" y="1068622"/>
            <a:ext cx="11353800" cy="6081686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·</a:t>
            </a:r>
            <a:r>
              <a:rPr lang="zh-TW" altLang="en-US" dirty="0">
                <a:solidFill>
                  <a:srgbClr val="FF0000"/>
                </a:solidFill>
              </a:rPr>
              <a:t>必須針對關鍵字的意思作歸納</a:t>
            </a:r>
            <a:r>
              <a:rPr lang="zh-TW" altLang="en-US" dirty="0"/>
              <a:t>，指出數據反映的情況或現象，例如：</a:t>
            </a:r>
            <a:endParaRPr lang="zh-TW" altLang="en-US" b="0" dirty="0" smtClean="0">
              <a:effectLst/>
            </a:endParaRPr>
          </a:p>
          <a:p>
            <a:r>
              <a:rPr lang="en-US" altLang="zh-TW" dirty="0"/>
              <a:t>1.</a:t>
            </a:r>
            <a:r>
              <a:rPr lang="zh-TW" altLang="en-US" dirty="0">
                <a:solidFill>
                  <a:srgbClr val="FF0000"/>
                </a:solidFill>
              </a:rPr>
              <a:t>趨勢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［數據］（大幅／緩緩</a:t>
            </a:r>
            <a:r>
              <a:rPr lang="en-US" altLang="zh-TW" dirty="0"/>
              <a:t>/</a:t>
            </a:r>
            <a:r>
              <a:rPr lang="zh-TW" altLang="en-US" dirty="0"/>
              <a:t>持續）</a:t>
            </a:r>
            <a:r>
              <a:rPr lang="zh-TW" altLang="en-US" dirty="0">
                <a:solidFill>
                  <a:srgbClr val="FF0000"/>
                </a:solidFill>
              </a:rPr>
              <a:t>上升／下跌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［情況］改善／惡化</a:t>
            </a:r>
            <a:r>
              <a:rPr lang="en-US" altLang="zh-TW" dirty="0"/>
              <a:t>/</a:t>
            </a:r>
            <a:r>
              <a:rPr lang="zh-TW" altLang="en-US" dirty="0"/>
              <a:t>日趨嚴重</a:t>
            </a:r>
            <a:endParaRPr lang="zh-TW" altLang="en-US" b="0" dirty="0" smtClean="0">
              <a:effectLst/>
            </a:endParaRPr>
          </a:p>
          <a:p>
            <a:r>
              <a:rPr lang="en-US" altLang="zh-TW" dirty="0"/>
              <a:t>2.</a:t>
            </a:r>
            <a:r>
              <a:rPr lang="zh-TW" altLang="en-US" dirty="0">
                <a:solidFill>
                  <a:srgbClr val="FF0000"/>
                </a:solidFill>
              </a:rPr>
              <a:t>模式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［數據的整體分佈］以哪項</a:t>
            </a:r>
            <a:r>
              <a:rPr lang="zh-TW" altLang="en-US" dirty="0">
                <a:solidFill>
                  <a:srgbClr val="FF0000"/>
                </a:solidFill>
              </a:rPr>
              <a:t>為主</a:t>
            </a:r>
            <a:r>
              <a:rPr lang="zh-TW" altLang="en-US" dirty="0"/>
              <a:t>、哪項</a:t>
            </a:r>
            <a:r>
              <a:rPr lang="zh-TW" altLang="en-US" dirty="0">
                <a:solidFill>
                  <a:srgbClr val="FF0000"/>
                </a:solidFill>
              </a:rPr>
              <a:t>較高／低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整體</a:t>
            </a:r>
            <a:r>
              <a:rPr lang="zh-TW" altLang="en-US" dirty="0"/>
              <a:t>浮動範圍</a:t>
            </a:r>
            <a:endParaRPr lang="zh-TW" altLang="en-US" b="0" dirty="0" smtClean="0">
              <a:effectLst/>
            </a:endParaRPr>
          </a:p>
          <a:p>
            <a:r>
              <a:rPr lang="zh-TW" altLang="en-US" dirty="0"/>
              <a:t>［數據之間的關係］</a:t>
            </a:r>
            <a:r>
              <a:rPr lang="zh-TW" altLang="en-US" dirty="0">
                <a:solidFill>
                  <a:srgbClr val="FF0000"/>
                </a:solidFill>
              </a:rPr>
              <a:t>呈正比／反比關係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/>
              <a:t>3.</a:t>
            </a:r>
            <a:r>
              <a:rPr lang="zh-TW" altLang="en-US" dirty="0">
                <a:solidFill>
                  <a:srgbClr val="FF0000"/>
                </a:solidFill>
              </a:rPr>
              <a:t>特徵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dirty="0"/>
              <a:t>［數據特別的現象］以哪項</a:t>
            </a:r>
            <a:r>
              <a:rPr lang="zh-TW" altLang="en-US" dirty="0">
                <a:solidFill>
                  <a:srgbClr val="FF0000"/>
                </a:solidFill>
              </a:rPr>
              <a:t>為主</a:t>
            </a:r>
            <a:r>
              <a:rPr lang="zh-TW" altLang="en-US" dirty="0"/>
              <a:t>、哪項</a:t>
            </a:r>
            <a:r>
              <a:rPr lang="zh-TW" altLang="en-US" dirty="0">
                <a:solidFill>
                  <a:srgbClr val="FF0000"/>
                </a:solidFill>
              </a:rPr>
              <a:t>較高／低</a:t>
            </a:r>
            <a:r>
              <a:rPr lang="zh-TW" altLang="en-US" dirty="0"/>
              <a:t>、</a:t>
            </a:r>
            <a:endParaRPr lang="zh-TW" altLang="en-US" b="0" dirty="0" smtClean="0">
              <a:effectLst/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                                        哪</a:t>
            </a:r>
            <a:r>
              <a:rPr lang="zh-TW" altLang="en-US" dirty="0">
                <a:solidFill>
                  <a:srgbClr val="FF0000"/>
                </a:solidFill>
              </a:rPr>
              <a:t>項變幅較大／較小</a:t>
            </a:r>
            <a:endParaRPr lang="zh-TW" altLang="en-US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dirty="0"/>
              <a:t>·</a:t>
            </a:r>
            <a:r>
              <a:rPr lang="zh-TW" altLang="en-US" dirty="0"/>
              <a:t>利用主題句或小結，清楚地作</a:t>
            </a:r>
            <a:r>
              <a:rPr lang="zh-TW" altLang="en-US" dirty="0" smtClean="0"/>
              <a:t>歸納</a:t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9505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2</a:t>
            </a:r>
            <a:r>
              <a:rPr lang="en-US" altLang="zh-HK" dirty="0"/>
              <a:t>. </a:t>
            </a:r>
            <a:r>
              <a:rPr lang="zh-TW" altLang="en-US" dirty="0" smtClean="0"/>
              <a:t>因素</a:t>
            </a:r>
            <a:r>
              <a:rPr lang="en-US" altLang="zh-TW" dirty="0" smtClean="0"/>
              <a:t>(</a:t>
            </a:r>
            <a:r>
              <a:rPr lang="zh-TW" altLang="en-US" dirty="0" smtClean="0"/>
              <a:t>卷一</a:t>
            </a:r>
            <a:r>
              <a:rPr lang="en-US" altLang="zh-TW" dirty="0" smtClean="0"/>
              <a:t>) 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4024" y="1540811"/>
            <a:ext cx="11123951" cy="6359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 smtClean="0"/>
              <a:t>最</a:t>
            </a:r>
            <a:r>
              <a:rPr lang="zh-TW" altLang="en-US" sz="3000" dirty="0"/>
              <a:t>常見的題型，要求考生</a:t>
            </a:r>
            <a:r>
              <a:rPr lang="zh-TW" altLang="en-US" sz="3000" dirty="0">
                <a:solidFill>
                  <a:srgbClr val="FF0000"/>
                </a:solidFill>
              </a:rPr>
              <a:t>解說因果關係</a:t>
            </a:r>
            <a:r>
              <a:rPr lang="zh-TW" altLang="en-US" sz="3000" dirty="0"/>
              <a:t>，包括以下三類：</a:t>
            </a:r>
            <a:endParaRPr lang="zh-TW" altLang="en-US" sz="3000" b="0" dirty="0" smtClean="0">
              <a:effectLst/>
            </a:endParaRPr>
          </a:p>
          <a:p>
            <a:r>
              <a:rPr lang="en-US" altLang="zh-TW" sz="3000" dirty="0"/>
              <a:t>1.</a:t>
            </a:r>
            <a:r>
              <a:rPr lang="zh-TW" altLang="en-US" sz="3000" dirty="0"/>
              <a:t>因解說造成或影響一事的</a:t>
            </a:r>
            <a:r>
              <a:rPr lang="zh-TW" altLang="en-US" sz="3000" dirty="0">
                <a:solidFill>
                  <a:srgbClr val="FF0000"/>
                </a:solidFill>
              </a:rPr>
              <a:t>因素、</a:t>
            </a:r>
            <a:r>
              <a:rPr lang="zh-TW" altLang="en-US" sz="3000" dirty="0" smtClean="0">
                <a:solidFill>
                  <a:srgbClr val="FF0000"/>
                </a:solidFill>
              </a:rPr>
              <a:t>成因</a:t>
            </a:r>
            <a:endParaRPr lang="en-US" altLang="zh-TW" sz="3000" dirty="0" smtClean="0">
              <a:solidFill>
                <a:srgbClr val="FF0000"/>
              </a:solidFill>
            </a:endParaRPr>
          </a:p>
          <a:p>
            <a:endParaRPr lang="en-US" altLang="zh-TW" sz="3000" b="0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endParaRPr lang="zh-TW" altLang="en-US" sz="3000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sz="3000" dirty="0"/>
              <a:t>2.</a:t>
            </a:r>
            <a:r>
              <a:rPr lang="zh-TW" altLang="en-US" sz="3000" dirty="0"/>
              <a:t>果解說一事造成的</a:t>
            </a:r>
            <a:r>
              <a:rPr lang="zh-TW" altLang="en-US" sz="3000" dirty="0">
                <a:solidFill>
                  <a:srgbClr val="FF0000"/>
                </a:solidFill>
              </a:rPr>
              <a:t>影響、</a:t>
            </a:r>
            <a:r>
              <a:rPr lang="zh-TW" altLang="en-US" sz="3000" dirty="0" smtClean="0">
                <a:solidFill>
                  <a:srgbClr val="FF0000"/>
                </a:solidFill>
              </a:rPr>
              <a:t>問題</a:t>
            </a:r>
            <a:endParaRPr lang="en-US" altLang="zh-TW" sz="3000" dirty="0" smtClean="0">
              <a:solidFill>
                <a:srgbClr val="FF0000"/>
              </a:solidFill>
            </a:endParaRPr>
          </a:p>
          <a:p>
            <a:endParaRPr lang="zh-TW" altLang="en-US" sz="3000" b="0" dirty="0" smtClean="0">
              <a:solidFill>
                <a:srgbClr val="FF0000"/>
              </a:solidFill>
              <a:effectLst/>
            </a:endParaRPr>
          </a:p>
          <a:p>
            <a:r>
              <a:rPr lang="en-US" altLang="zh-TW" sz="3000" dirty="0"/>
              <a:t>3.</a:t>
            </a:r>
            <a:r>
              <a:rPr lang="zh-TW" altLang="en-US" sz="3000" dirty="0"/>
              <a:t>關係</a:t>
            </a:r>
            <a:r>
              <a:rPr lang="zh-TW" altLang="en-US" sz="3000" dirty="0">
                <a:solidFill>
                  <a:srgbClr val="FF0000"/>
                </a:solidFill>
              </a:rPr>
              <a:t>解説一事如何影響另</a:t>
            </a:r>
            <a:r>
              <a:rPr lang="zh-TW" altLang="en-US" sz="3000" dirty="0" smtClean="0">
                <a:solidFill>
                  <a:srgbClr val="FF0000"/>
                </a:solidFill>
              </a:rPr>
              <a:t>一事</a:t>
            </a:r>
            <a:endParaRPr lang="en-US" altLang="zh-TW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sz="3000" b="0" dirty="0" smtClean="0">
              <a:solidFill>
                <a:srgbClr val="FF0000"/>
              </a:solidFill>
              <a:effectLst/>
            </a:endParaRPr>
          </a:p>
          <a:p>
            <a:r>
              <a:rPr lang="zh-TW" altLang="en-US" sz="3000" dirty="0"/>
              <a:t>不論是哪種類型，考生</a:t>
            </a:r>
            <a:r>
              <a:rPr lang="zh-TW" altLang="en-US" sz="3000" dirty="0">
                <a:solidFill>
                  <a:srgbClr val="FF0000"/>
                </a:solidFill>
              </a:rPr>
              <a:t>均須清楚和完整地解說項目之間的</a:t>
            </a:r>
            <a:r>
              <a:rPr lang="zh-TW" altLang="en-US" sz="3000" dirty="0" smtClean="0">
                <a:solidFill>
                  <a:srgbClr val="FF0000"/>
                </a:solidFill>
              </a:rPr>
              <a:t>關係</a:t>
            </a:r>
            <a:endParaRPr lang="zh-TW" altLang="en-US" sz="3000" b="0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76399" y="5192140"/>
            <a:ext cx="8839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500" dirty="0" smtClean="0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TW" sz="2500" dirty="0" smtClean="0">
                <a:solidFill>
                  <a:srgbClr val="000000"/>
                </a:solidFill>
                <a:latin typeface="Arial" panose="020B0604020202020204" pitchFamily="34" charset="0"/>
              </a:rPr>
              <a:t>: 2019</a:t>
            </a:r>
            <a:r>
              <a:rPr lang="zh-TW" altLang="en-US" sz="2500" dirty="0">
                <a:solidFill>
                  <a:srgbClr val="000000"/>
                </a:solidFill>
                <a:latin typeface="Arial" panose="020B0604020202020204" pitchFamily="34" charset="0"/>
              </a:rPr>
              <a:t>解釋</a:t>
            </a:r>
            <a:r>
              <a:rPr lang="en-US" altLang="zh-TW" sz="2500" dirty="0">
                <a:solidFill>
                  <a:srgbClr val="000000"/>
                </a:solidFill>
                <a:latin typeface="Arial" panose="020B0604020202020204" pitchFamily="34" charset="0"/>
              </a:rPr>
              <a:t>·····</a:t>
            </a:r>
            <a:r>
              <a:rPr lang="zh-TW" altLang="en-US" sz="2500" dirty="0">
                <a:solidFill>
                  <a:srgbClr val="000000"/>
                </a:solidFill>
                <a:latin typeface="Arial" panose="020B0604020202020204" pitchFamily="34" charset="0"/>
              </a:rPr>
              <a:t>可以</a:t>
            </a:r>
            <a:r>
              <a:rPr lang="zh-TW" altLang="en-US" sz="2500" b="1" u="sng" dirty="0">
                <a:solidFill>
                  <a:srgbClr val="7030A0"/>
                </a:solidFill>
                <a:latin typeface="Arial" panose="020B0604020202020204" pitchFamily="34" charset="0"/>
              </a:rPr>
              <a:t>如何促進</a:t>
            </a:r>
            <a:r>
              <a:rPr lang="en-US" altLang="zh-TW" sz="2500" dirty="0">
                <a:solidFill>
                  <a:srgbClr val="000000"/>
                </a:solidFill>
                <a:latin typeface="Arial" panose="020B0604020202020204" pitchFamily="34" charset="0"/>
              </a:rPr>
              <a:t>·······</a:t>
            </a:r>
            <a:endParaRPr lang="zh-TW" altLang="en-US" sz="2500" b="0" dirty="0" smtClean="0">
              <a:effectLst/>
            </a:endParaRPr>
          </a:p>
          <a:p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endParaRPr lang="zh-HK" altLang="en-US" sz="2500" dirty="0"/>
          </a:p>
        </p:txBody>
      </p:sp>
      <p:sp>
        <p:nvSpPr>
          <p:cNvPr id="6" name="矩形 5"/>
          <p:cNvSpPr/>
          <p:nvPr/>
        </p:nvSpPr>
        <p:spPr>
          <a:xfrm>
            <a:off x="1676399" y="4162648"/>
            <a:ext cx="684995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500" dirty="0" smtClean="0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TW" sz="2500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altLang="zh-TW" sz="25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2018</a:t>
            </a:r>
            <a:r>
              <a:rPr lang="zh-TW" altLang="en-US" sz="2500" dirty="0">
                <a:solidFill>
                  <a:srgbClr val="000000"/>
                </a:solidFill>
                <a:latin typeface="Arial" panose="020B0604020202020204" pitchFamily="34" charset="0"/>
              </a:rPr>
              <a:t>解釋</a:t>
            </a:r>
            <a:r>
              <a:rPr lang="en-US" altLang="zh-TW" sz="2500" dirty="0">
                <a:solidFill>
                  <a:srgbClr val="000000"/>
                </a:solidFill>
                <a:latin typeface="Arial" panose="020B0604020202020204" pitchFamily="34" charset="0"/>
              </a:rPr>
              <a:t>······</a:t>
            </a:r>
            <a:r>
              <a:rPr lang="zh-TW" altLang="en-US" sz="2500" dirty="0">
                <a:solidFill>
                  <a:srgbClr val="000000"/>
                </a:solidFill>
                <a:latin typeface="Arial" panose="020B0604020202020204" pitchFamily="34" charset="0"/>
              </a:rPr>
              <a:t>對生活素質可能造成的</a:t>
            </a:r>
            <a:r>
              <a:rPr lang="zh-TW" altLang="en-US" sz="2500" dirty="0">
                <a:solidFill>
                  <a:srgbClr val="7030A0"/>
                </a:solidFill>
                <a:latin typeface="Arial" panose="020B0604020202020204" pitchFamily="34" charset="0"/>
              </a:rPr>
              <a:t>影響</a:t>
            </a:r>
            <a:r>
              <a:rPr lang="zh-TW" altLang="en-US" sz="2500" dirty="0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endParaRPr lang="zh-HK" altLang="en-US" sz="2500" dirty="0"/>
          </a:p>
        </p:txBody>
      </p:sp>
      <p:sp>
        <p:nvSpPr>
          <p:cNvPr id="7" name="矩形 6"/>
          <p:cNvSpPr/>
          <p:nvPr/>
        </p:nvSpPr>
        <p:spPr>
          <a:xfrm>
            <a:off x="1676399" y="2643328"/>
            <a:ext cx="852509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500" dirty="0" smtClean="0"/>
              <a:t>例</a:t>
            </a:r>
            <a:r>
              <a:rPr lang="en-US" altLang="zh-TW" sz="2500" dirty="0" smtClean="0"/>
              <a:t>: </a:t>
            </a:r>
            <a:r>
              <a:rPr lang="en-US" altLang="zh-TW" sz="2500" dirty="0" smtClean="0"/>
              <a:t>2017: </a:t>
            </a:r>
            <a:r>
              <a:rPr lang="zh-TW" altLang="en-US" sz="2500" dirty="0" smtClean="0"/>
              <a:t>你認為有什麽</a:t>
            </a:r>
            <a:r>
              <a:rPr lang="zh-TW" altLang="en-US" sz="2500" dirty="0" smtClean="0">
                <a:solidFill>
                  <a:srgbClr val="FF0000"/>
                </a:solidFill>
              </a:rPr>
              <a:t>因素</a:t>
            </a:r>
            <a:r>
              <a:rPr lang="zh-TW" altLang="en-US" sz="2500" dirty="0" smtClean="0"/>
              <a:t>可能促使</a:t>
            </a:r>
            <a:r>
              <a:rPr lang="en-US" altLang="zh-TW" sz="2500" dirty="0" smtClean="0"/>
              <a:t>····.·</a:t>
            </a:r>
            <a:r>
              <a:rPr lang="zh-TW" altLang="en-US" sz="2500" dirty="0" smtClean="0"/>
              <a:t>？解釋你的答案。</a:t>
            </a:r>
            <a:endParaRPr lang="zh-HK" altLang="en-US" sz="2500" dirty="0"/>
          </a:p>
        </p:txBody>
      </p:sp>
    </p:spTree>
    <p:extLst>
      <p:ext uri="{BB962C8B-B14F-4D97-AF65-F5344CB8AC3E}">
        <p14:creationId xmlns:p14="http://schemas.microsoft.com/office/powerpoint/2010/main" val="424078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285" y="1054673"/>
            <a:ext cx="12172639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題目</a:t>
            </a:r>
            <a:r>
              <a:rPr lang="zh-TW" altLang="en-US" dirty="0">
                <a:solidFill>
                  <a:srgbClr val="FF0000"/>
                </a:solidFill>
              </a:rPr>
              <a:t>若沒有指定層面</a:t>
            </a:r>
            <a:r>
              <a:rPr lang="zh-TW" altLang="en-US" dirty="0"/>
              <a:t>，應盡量展示</a:t>
            </a:r>
            <a:r>
              <a:rPr lang="zh-TW" altLang="en-US" dirty="0">
                <a:solidFill>
                  <a:srgbClr val="FF0000"/>
                </a:solidFill>
              </a:rPr>
              <a:t>「多角度」</a:t>
            </a:r>
            <a:r>
              <a:rPr lang="zh-TW" altLang="en-US" dirty="0"/>
              <a:t>的</a:t>
            </a:r>
            <a:r>
              <a:rPr lang="zh-TW" altLang="en-US" dirty="0" smtClean="0"/>
              <a:t>能力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2017: </a:t>
            </a:r>
            <a:r>
              <a:rPr lang="zh-TW" altLang="en-US" dirty="0" smtClean="0"/>
              <a:t>你</a:t>
            </a:r>
            <a:r>
              <a:rPr lang="zh-TW" altLang="en-US" dirty="0"/>
              <a:t>認為有什麽</a:t>
            </a:r>
            <a:r>
              <a:rPr lang="zh-TW" altLang="en-US" dirty="0">
                <a:solidFill>
                  <a:srgbClr val="FF0000"/>
                </a:solidFill>
              </a:rPr>
              <a:t>因素</a:t>
            </a:r>
            <a:r>
              <a:rPr lang="zh-TW" altLang="en-US" dirty="0"/>
              <a:t>可能促使</a:t>
            </a:r>
            <a:r>
              <a:rPr lang="en-US" altLang="zh-TW" dirty="0"/>
              <a:t>····.·</a:t>
            </a:r>
            <a:r>
              <a:rPr lang="zh-TW" altLang="en-US" dirty="0"/>
              <a:t>？解釋你的</a:t>
            </a:r>
            <a:r>
              <a:rPr lang="zh-TW" altLang="en-US" dirty="0" smtClean="0"/>
              <a:t>答案。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784995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如在</a:t>
            </a:r>
            <a:r>
              <a:rPr lang="zh-TW" altLang="en-US" sz="4000" dirty="0">
                <a:solidFill>
                  <a:srgbClr val="FF0000"/>
                </a:solidFill>
              </a:rPr>
              <a:t>主題句標明該論點所屬的向導</a:t>
            </a:r>
            <a:r>
              <a:rPr lang="zh-TW" altLang="en-US" sz="4000" dirty="0"/>
              <a:t>（經濟、社會、環境、政治、文化等）明顯展示有處理不同層面的因素或影響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5296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921" y="245203"/>
            <a:ext cx="12621718" cy="1325563"/>
          </a:xfrm>
        </p:spPr>
        <p:txBody>
          <a:bodyPr>
            <a:normAutofit/>
          </a:bodyPr>
          <a:lstStyle/>
          <a:p>
            <a:r>
              <a:rPr lang="zh-TW" altLang="en-US" sz="3500" dirty="0" smtClean="0"/>
              <a:t>題目若</a:t>
            </a:r>
            <a:r>
              <a:rPr lang="zh-TW" altLang="en-US" sz="3500" dirty="0" smtClean="0">
                <a:solidFill>
                  <a:srgbClr val="FF0000"/>
                </a:solidFill>
              </a:rPr>
              <a:t>有指定層面</a:t>
            </a:r>
            <a:r>
              <a:rPr lang="zh-TW" altLang="en-US" sz="3500" dirty="0" smtClean="0"/>
              <a:t>，如環境影響、社會問題、道德問題</a:t>
            </a:r>
            <a:r>
              <a:rPr lang="en-US" altLang="zh-TW" sz="3500" dirty="0" smtClean="0"/>
              <a:t>: </a:t>
            </a:r>
            <a:r>
              <a:rPr lang="zh-TW" altLang="en-US" sz="3500" b="0" dirty="0" smtClean="0">
                <a:effectLst/>
              </a:rPr>
              <a:t/>
            </a:r>
            <a:br>
              <a:rPr lang="zh-TW" altLang="en-US" sz="3500" b="0" dirty="0" smtClean="0">
                <a:effectLst/>
              </a:rPr>
            </a:br>
            <a:r>
              <a:rPr lang="en-US" altLang="zh-TW" sz="3500" b="0" dirty="0" smtClean="0">
                <a:effectLst/>
              </a:rPr>
              <a:t>2015: </a:t>
            </a:r>
            <a:r>
              <a:rPr lang="zh-TW" altLang="en-US" sz="3000" dirty="0" smtClean="0"/>
              <a:t>参</a:t>
            </a:r>
            <a:r>
              <a:rPr lang="zh-TW" altLang="en-US" sz="3000" dirty="0"/>
              <a:t>考所提供的資料，解釋因應</a:t>
            </a:r>
            <a:r>
              <a:rPr lang="en-US" altLang="zh-TW" sz="3000" dirty="0"/>
              <a:t>··.···</a:t>
            </a:r>
            <a:r>
              <a:rPr lang="zh-TW" altLang="en-US" sz="3000" dirty="0"/>
              <a:t>而可能引發</a:t>
            </a:r>
            <a:r>
              <a:rPr lang="zh-TW" altLang="en-US" sz="3000" dirty="0" smtClean="0"/>
              <a:t>的</a:t>
            </a:r>
            <a:r>
              <a:rPr lang="zh-TW" altLang="en-US" sz="3000" dirty="0"/>
              <a:t>兩個</a:t>
            </a:r>
            <a:r>
              <a:rPr lang="zh-TW" altLang="en-US" dirty="0">
                <a:solidFill>
                  <a:srgbClr val="FF0000"/>
                </a:solidFill>
              </a:rPr>
              <a:t>社會問題</a:t>
            </a:r>
            <a:r>
              <a:rPr lang="zh-TW" altLang="en-US" dirty="0"/>
              <a:t>。</a:t>
            </a:r>
            <a:endParaRPr lang="zh-HK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論點</a:t>
            </a:r>
            <a:r>
              <a:rPr lang="zh-TW" altLang="en-US" sz="4000" dirty="0"/>
              <a:t>組織及解說</a:t>
            </a:r>
            <a:r>
              <a:rPr lang="zh-TW" altLang="en-US" sz="4000" dirty="0">
                <a:solidFill>
                  <a:srgbClr val="FF0000"/>
                </a:solidFill>
              </a:rPr>
              <a:t>必須緊扣層面</a:t>
            </a:r>
            <a:r>
              <a:rPr lang="zh-TW" altLang="en-US" sz="4000" dirty="0"/>
              <a:t>的定義，例如：</a:t>
            </a:r>
            <a:endParaRPr lang="zh-TW" altLang="en-US" sz="4000" b="0" dirty="0" smtClean="0">
              <a:effectLst/>
            </a:endParaRPr>
          </a:p>
          <a:p>
            <a:r>
              <a:rPr lang="en-US" altLang="zh-TW" sz="4000" dirty="0"/>
              <a:t>1.</a:t>
            </a:r>
            <a:r>
              <a:rPr lang="zh-TW" altLang="en-US" sz="4000" dirty="0"/>
              <a:t>生活</a:t>
            </a:r>
            <a:r>
              <a:rPr lang="zh-TW" altLang="en-US" sz="4000" dirty="0" smtClean="0"/>
              <a:t>素質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物質生活</a:t>
            </a:r>
            <a:r>
              <a:rPr lang="zh-TW" altLang="en-US" sz="4000" dirty="0"/>
              <a:t>、精神生活 </a:t>
            </a:r>
            <a:r>
              <a:rPr lang="zh-TW" altLang="en-US" sz="4000" dirty="0" smtClean="0"/>
              <a:t>等</a:t>
            </a:r>
            <a:endParaRPr lang="en-US" altLang="zh-TW" sz="4000" dirty="0" smtClean="0"/>
          </a:p>
          <a:p>
            <a:r>
              <a:rPr lang="en-US" altLang="zh-TW" sz="4000" dirty="0" smtClean="0"/>
              <a:t>2</a:t>
            </a:r>
            <a:r>
              <a:rPr lang="en-US" altLang="zh-TW" sz="4000" dirty="0"/>
              <a:t>.</a:t>
            </a:r>
            <a:r>
              <a:rPr lang="zh-TW" altLang="en-US" sz="4000" dirty="0" smtClean="0"/>
              <a:t>環境</a:t>
            </a:r>
            <a:r>
              <a:rPr lang="en-US" altLang="zh-TW" sz="4000" dirty="0" smtClean="0"/>
              <a:t>: </a:t>
            </a:r>
            <a:r>
              <a:rPr lang="zh-TW" altLang="en-US" sz="4000" dirty="0" smtClean="0"/>
              <a:t>污染</a:t>
            </a:r>
            <a:r>
              <a:rPr lang="zh-TW" altLang="en-US" sz="4000" dirty="0"/>
              <a:t>、氣候變化、自然生態 等</a:t>
            </a:r>
            <a:endParaRPr lang="zh-TW" altLang="en-US" sz="4000" b="0" dirty="0" smtClean="0">
              <a:effectLst/>
            </a:endParaRPr>
          </a:p>
          <a:p>
            <a:r>
              <a:rPr lang="en-US" altLang="zh-TW" sz="4000" dirty="0"/>
              <a:t>3.</a:t>
            </a:r>
            <a:r>
              <a:rPr lang="zh-TW" altLang="en-US" sz="4000" dirty="0" smtClean="0"/>
              <a:t>社會</a:t>
            </a:r>
            <a:r>
              <a:rPr lang="en-US" altLang="zh-TW" sz="4000" dirty="0" smtClean="0"/>
              <a:t>: </a:t>
            </a:r>
            <a:r>
              <a:rPr lang="zh-TW" altLang="en-US" sz="4000" dirty="0" smtClean="0"/>
              <a:t>人民</a:t>
            </a:r>
            <a:r>
              <a:rPr lang="zh-TW" altLang="en-US" sz="4000" dirty="0"/>
              <a:t>的健康、生活環境、</a:t>
            </a:r>
            <a:r>
              <a:rPr lang="zh-TW" altLang="en-US" sz="4000" dirty="0" smtClean="0"/>
              <a:t>關係等</a:t>
            </a:r>
            <a:endParaRPr lang="zh-TW" altLang="en-US" sz="4000" b="0" dirty="0" smtClean="0">
              <a:effectLst/>
            </a:endParaRPr>
          </a:p>
          <a:p>
            <a:r>
              <a:rPr lang="en-US" altLang="zh-TW" sz="4000" dirty="0"/>
              <a:t>4. </a:t>
            </a:r>
            <a:r>
              <a:rPr lang="zh-TW" altLang="en-US" sz="4000" dirty="0" smtClean="0"/>
              <a:t>道德</a:t>
            </a:r>
            <a:r>
              <a:rPr lang="en-US" altLang="zh-TW" sz="4000" dirty="0" smtClean="0"/>
              <a:t>: </a:t>
            </a:r>
            <a:r>
              <a:rPr lang="zh-TW" altLang="en-US" sz="4000" dirty="0" smtClean="0"/>
              <a:t>生命</a:t>
            </a:r>
            <a:r>
              <a:rPr lang="zh-TW" altLang="en-US" sz="4000" dirty="0"/>
              <a:t>、平等、歧視、宗教 </a:t>
            </a:r>
            <a:r>
              <a:rPr lang="zh-TW" altLang="en-US" sz="4000" dirty="0" smtClean="0"/>
              <a:t>等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3224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/>
              <a:t>卷二</a:t>
            </a:r>
            <a:r>
              <a:rPr lang="en-US" altLang="zh-TW" b="1" dirty="0" smtClean="0"/>
              <a:t>---</a:t>
            </a:r>
            <a:r>
              <a:rPr lang="zh-TW" altLang="en-US" b="1" dirty="0" smtClean="0"/>
              <a:t>在不同範疇的因素題</a:t>
            </a:r>
            <a:r>
              <a:rPr lang="zh-TW" altLang="en-US" b="1" dirty="0" smtClean="0">
                <a:solidFill>
                  <a:srgbClr val="C00000"/>
                </a:solidFill>
              </a:rPr>
              <a:t>萬能</a:t>
            </a:r>
            <a:r>
              <a:rPr lang="en-US" altLang="zh-TW" b="1" dirty="0" smtClean="0">
                <a:solidFill>
                  <a:srgbClr val="C00000"/>
                </a:solidFill>
              </a:rPr>
              <a:t>KEY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13188"/>
            <a:ext cx="12192000" cy="2811030"/>
          </a:xfrm>
        </p:spPr>
        <p:txBody>
          <a:bodyPr>
            <a:normAutofit/>
          </a:bodyPr>
          <a:lstStyle/>
          <a:p>
            <a:r>
              <a:rPr lang="zh-TW" altLang="en-US" sz="2500" b="1" dirty="0" smtClean="0">
                <a:solidFill>
                  <a:srgbClr val="C00000"/>
                </a:solidFill>
              </a:rPr>
              <a:t>青少年趨勢</a:t>
            </a:r>
            <a:r>
              <a:rPr lang="en-US" altLang="zh-TW" sz="2500" b="1" dirty="0" smtClean="0">
                <a:solidFill>
                  <a:srgbClr val="C00000"/>
                </a:solidFill>
              </a:rPr>
              <a:t>︰</a:t>
            </a:r>
            <a:r>
              <a:rPr lang="zh-TW" altLang="en-US" sz="2500" b="1" dirty="0" smtClean="0"/>
              <a:t>個人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自尊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、朋輩、家庭、社會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學校、風氣、傳媒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、科技</a:t>
            </a:r>
            <a:r>
              <a:rPr lang="en-US" altLang="zh-TW" sz="2500" b="1" dirty="0" smtClean="0"/>
              <a:t>(</a:t>
            </a:r>
            <a:r>
              <a:rPr lang="zh-HK" altLang="en-US" sz="2500" b="1" dirty="0" smtClean="0"/>
              <a:t>互聯網</a:t>
            </a:r>
            <a:r>
              <a:rPr lang="en-US" altLang="zh-HK" sz="2500" b="1" dirty="0" smtClean="0"/>
              <a:t>)</a:t>
            </a:r>
            <a:endParaRPr lang="en-US" altLang="zh-TW" sz="2500" b="1" dirty="0"/>
          </a:p>
          <a:p>
            <a:r>
              <a:rPr lang="zh-TW" altLang="en-US" sz="2500" b="1" dirty="0" smtClean="0">
                <a:solidFill>
                  <a:srgbClr val="C00000"/>
                </a:solidFill>
              </a:rPr>
              <a:t>今日香港：</a:t>
            </a:r>
            <a:r>
              <a:rPr lang="zh-TW" altLang="en-US" sz="2500" b="1" dirty="0" smtClean="0"/>
              <a:t>個人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習慣、價值觀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、政府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政策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、企業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經濟誘因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、社會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風氣、科技</a:t>
            </a:r>
            <a:r>
              <a:rPr lang="en-US" altLang="zh-TW" sz="2500" b="1" dirty="0" smtClean="0"/>
              <a:t>)</a:t>
            </a:r>
          </a:p>
          <a:p>
            <a:r>
              <a:rPr lang="zh-TW" altLang="en-US" sz="2500" b="1" dirty="0" smtClean="0">
                <a:solidFill>
                  <a:srgbClr val="C00000"/>
                </a:solidFill>
              </a:rPr>
              <a:t>公共衛生：</a:t>
            </a:r>
            <a:r>
              <a:rPr lang="zh-TW" altLang="en-US" sz="2500" b="1" dirty="0" smtClean="0"/>
              <a:t>個人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習慣、生活模式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、政府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政策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、科技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地域、醫療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、環境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污染</a:t>
            </a:r>
            <a:r>
              <a:rPr lang="en-US" altLang="zh-TW" sz="2500" b="1" dirty="0" smtClean="0"/>
              <a:t>)</a:t>
            </a:r>
            <a:endParaRPr lang="en-US" altLang="zh-TW" sz="2500" b="1" dirty="0"/>
          </a:p>
          <a:p>
            <a:r>
              <a:rPr lang="zh-TW" altLang="en-US" sz="2500" b="1" dirty="0" smtClean="0">
                <a:solidFill>
                  <a:srgbClr val="C00000"/>
                </a:solidFill>
              </a:rPr>
              <a:t>現代中國：</a:t>
            </a:r>
            <a:r>
              <a:rPr lang="zh-TW" altLang="en-US" sz="2500" b="1" dirty="0" smtClean="0"/>
              <a:t>個人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生活模式、價值觀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、政府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政策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、社會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風氣、傳統、改革開放</a:t>
            </a:r>
            <a:r>
              <a:rPr lang="en-US" altLang="zh-TW" sz="2500" b="1" dirty="0" smtClean="0"/>
              <a:t>)</a:t>
            </a:r>
          </a:p>
          <a:p>
            <a:r>
              <a:rPr lang="zh-TW" altLang="en-US" sz="2500" b="1" dirty="0" smtClean="0">
                <a:solidFill>
                  <a:srgbClr val="C00000"/>
                </a:solidFill>
              </a:rPr>
              <a:t>能源與科技：</a:t>
            </a:r>
            <a:r>
              <a:rPr lang="zh-TW" altLang="en-US" sz="2500" b="1" dirty="0" smtClean="0"/>
              <a:t>個人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習慣、生活模式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、政府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政策、配套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、科技、全球化</a:t>
            </a:r>
            <a:endParaRPr lang="en-US" altLang="zh-TW" sz="2500" b="1" dirty="0" smtClean="0"/>
          </a:p>
          <a:p>
            <a:r>
              <a:rPr lang="zh-TW" altLang="en-US" sz="2500" b="1" dirty="0" smtClean="0">
                <a:solidFill>
                  <a:srgbClr val="C00000"/>
                </a:solidFill>
              </a:rPr>
              <a:t>全球化：</a:t>
            </a:r>
            <a:r>
              <a:rPr lang="zh-TW" altLang="en-US" sz="2500" b="1" dirty="0" smtClean="0"/>
              <a:t>個人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習慣、價值觀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、政府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政策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、科技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互聯網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、社會</a:t>
            </a:r>
            <a:r>
              <a:rPr lang="en-US" altLang="zh-TW" sz="2500" b="1" dirty="0" smtClean="0"/>
              <a:t>(</a:t>
            </a:r>
            <a:r>
              <a:rPr lang="zh-TW" altLang="en-US" sz="2500" b="1" dirty="0" smtClean="0"/>
              <a:t>文化</a:t>
            </a:r>
            <a:r>
              <a:rPr lang="en-US" altLang="zh-TW" sz="2500" b="1" dirty="0" smtClean="0"/>
              <a:t>)</a:t>
            </a:r>
            <a:r>
              <a:rPr lang="zh-TW" altLang="en-US" sz="2500" b="1" dirty="0" smtClean="0"/>
              <a:t>、跨國企業</a:t>
            </a:r>
            <a:endParaRPr lang="en-US" altLang="zh-TW" sz="2500" b="1" dirty="0" smtClean="0"/>
          </a:p>
          <a:p>
            <a:endParaRPr lang="zh-HK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13415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2707</Words>
  <Application>Microsoft Office PowerPoint</Application>
  <PresentationFormat>寬螢幕</PresentationFormat>
  <Paragraphs>227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PREMOCK 技巧</vt:lpstr>
      <vt:lpstr>考試模式</vt:lpstr>
      <vt:lpstr>卷一: 2小時 (全答)  </vt:lpstr>
      <vt:lpstr>1. 數據(趨勢、模式、變化…)</vt:lpstr>
      <vt:lpstr>＊奪星要點＊</vt:lpstr>
      <vt:lpstr> 2. 因素(卷一)  </vt:lpstr>
      <vt:lpstr>題目若沒有指定層面，應盡量展示「多角度」的能力 2017: 你認為有什麽因素可能促使····.·？解釋你的答案。</vt:lpstr>
      <vt:lpstr>題目若有指定層面，如環境影響、社會問題、道德問題:  2015: 参考所提供的資料，解釋因應··.···而可能引發的兩個社會問題。</vt:lpstr>
      <vt:lpstr>卷二---在不同範疇的因素題萬能KEY</vt:lpstr>
      <vt:lpstr>***答題技巧: 分析資料如何支持某看法</vt:lpstr>
      <vt:lpstr>4. 爭議(衝突、矛盾)</vt:lpstr>
      <vt:lpstr>b) 持份者衝突</vt:lpstr>
      <vt:lpstr>5. 建議題</vt:lpstr>
      <vt:lpstr>突顯建議的成效：</vt:lpstr>
      <vt:lpstr>6. 挑戰(困難)VS機遇(優勢) </vt:lpstr>
      <vt:lpstr>卷二:1小時15分鐘(3選1 )</vt:lpstr>
      <vt:lpstr>2. 比較題：即使有立場，也須比較所有項目</vt:lpstr>
      <vt:lpstr>常見的比較點及相關的詞彙: </vt:lpstr>
      <vt:lpstr>PowerPoint 簡報</vt:lpstr>
      <vt:lpstr>A應優先B/A比B更重要</vt:lpstr>
      <vt:lpstr>A最有效/最佳</vt:lpstr>
      <vt:lpstr>3. 政府應….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PRE-MOCK 技巧</dc:title>
  <dc:creator>WongChuenFung</dc:creator>
  <cp:lastModifiedBy>WongChuenFung</cp:lastModifiedBy>
  <cp:revision>21</cp:revision>
  <dcterms:created xsi:type="dcterms:W3CDTF">2022-11-21T01:01:51Z</dcterms:created>
  <dcterms:modified xsi:type="dcterms:W3CDTF">2022-11-21T03:34:49Z</dcterms:modified>
</cp:coreProperties>
</file>