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3" r:id="rId4"/>
    <p:sldId id="264" r:id="rId5"/>
    <p:sldId id="267" r:id="rId6"/>
    <p:sldId id="268" r:id="rId7"/>
  </p:sldIdLst>
  <p:sldSz cx="12192000" cy="6858000"/>
  <p:notesSz cx="9939338" cy="68072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A2D2C-D77D-4C50-9D2D-12A5C09927F6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763F2-993A-4C67-BE4D-B3358556B4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7420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9004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4632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265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757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241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9662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322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30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483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061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721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D4A28-13F4-425E-8C90-5169F8BBDF69}" type="datetimeFigureOut">
              <a:rPr lang="zh-HK" altLang="en-US" smtClean="0"/>
              <a:t>21/11/2022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6556-3500-4ACC-81FA-22BADBF443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696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比較題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答題技巧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5077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比較題：即使有立場，也須比較所有</a:t>
            </a:r>
            <a:r>
              <a:rPr lang="zh-TW" altLang="zh-HK" b="1" dirty="0" smtClean="0"/>
              <a:t>項目</a:t>
            </a:r>
            <a:endParaRPr lang="zh-HK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98364"/>
              </p:ext>
            </p:extLst>
          </p:nvPr>
        </p:nvGraphicFramePr>
        <p:xfrm>
          <a:off x="748146" y="1690688"/>
          <a:ext cx="10523912" cy="19752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69324">
                  <a:extLst>
                    <a:ext uri="{9D8B030D-6E8A-4147-A177-3AD203B41FA5}">
                      <a16:colId xmlns:a16="http://schemas.microsoft.com/office/drawing/2014/main" val="3079078284"/>
                    </a:ext>
                  </a:extLst>
                </a:gridCol>
                <a:gridCol w="9354588">
                  <a:extLst>
                    <a:ext uri="{9D8B030D-6E8A-4147-A177-3AD203B41FA5}">
                      <a16:colId xmlns:a16="http://schemas.microsoft.com/office/drawing/2014/main" val="2409347582"/>
                    </a:ext>
                  </a:extLst>
                </a:gridCol>
              </a:tblGrid>
              <a:tr h="493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明比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暗比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0335250"/>
                  </a:ext>
                </a:extLst>
              </a:tr>
              <a:tr h="49380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提問詞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716854"/>
                  </a:ext>
                </a:extLst>
              </a:tr>
              <a:tr h="9876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500" kern="100">
                          <a:effectLst/>
                        </a:rPr>
                        <a:t>「比較」</a:t>
                      </a:r>
                      <a:endParaRPr lang="zh-TW" sz="25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effectLst/>
                        </a:rPr>
                        <a:t>「較」、「優先」、「最」、「更」、「主要」、「關鍵」「哪兩項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」、「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多於弊」、「抑或」、「優於」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8336179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523747"/>
              </p:ext>
            </p:extLst>
          </p:nvPr>
        </p:nvGraphicFramePr>
        <p:xfrm>
          <a:off x="223058" y="4189615"/>
          <a:ext cx="11745884" cy="19534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872942">
                  <a:extLst>
                    <a:ext uri="{9D8B030D-6E8A-4147-A177-3AD203B41FA5}">
                      <a16:colId xmlns:a16="http://schemas.microsoft.com/office/drawing/2014/main" val="879264329"/>
                    </a:ext>
                  </a:extLst>
                </a:gridCol>
                <a:gridCol w="5872942">
                  <a:extLst>
                    <a:ext uri="{9D8B030D-6E8A-4147-A177-3AD203B41FA5}">
                      <a16:colId xmlns:a16="http://schemas.microsoft.com/office/drawing/2014/main" val="3925599464"/>
                    </a:ext>
                  </a:extLst>
                </a:gridCol>
              </a:tblGrid>
              <a:tr h="1953490">
                <a:tc>
                  <a:txBody>
                    <a:bodyPr/>
                    <a:lstStyle/>
                    <a:p>
                      <a:pPr marL="381635" indent="-381635">
                        <a:spcAft>
                          <a:spcPts val="0"/>
                        </a:spcAft>
                      </a:pP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異同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相同 相異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)vs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有何不同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vs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相提並論</a:t>
                      </a: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1.</a:t>
                      </a:r>
                      <a:r>
                        <a:rPr lang="zh-TW" sz="2500" kern="100" dirty="0">
                          <a:effectLst/>
                        </a:rPr>
                        <a:t>先找出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比較點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      </a:t>
                      </a:r>
                      <a:endParaRPr lang="en-US" sz="2500" kern="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 smtClean="0">
                          <a:effectLst/>
                        </a:rPr>
                        <a:t>2</a:t>
                      </a:r>
                      <a:r>
                        <a:rPr lang="en-US" sz="2500" kern="100" dirty="0">
                          <a:effectLst/>
                        </a:rPr>
                        <a:t>.</a:t>
                      </a:r>
                      <a:r>
                        <a:rPr lang="zh-TW" sz="2500" kern="100" dirty="0">
                          <a:effectLst/>
                        </a:rPr>
                        <a:t>列出兩方的資料</a:t>
                      </a:r>
                      <a:r>
                        <a:rPr lang="en-US" sz="2500" kern="100" dirty="0">
                          <a:effectLst/>
                        </a:rPr>
                        <a:t> </a:t>
                      </a:r>
                      <a:endParaRPr lang="zh-TW" sz="2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3.</a:t>
                      </a:r>
                      <a:r>
                        <a:rPr lang="zh-TW" sz="2500" kern="100" dirty="0">
                          <a:effectLst/>
                        </a:rPr>
                        <a:t>解說有何不同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相同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要詳細一些</a:t>
                      </a:r>
                      <a:r>
                        <a:rPr lang="en-US" sz="2500" kern="100" dirty="0">
                          <a:effectLst/>
                        </a:rPr>
                        <a:t>)</a:t>
                      </a:r>
                      <a:endParaRPr lang="zh-TW" sz="25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4.</a:t>
                      </a:r>
                      <a:r>
                        <a:rPr lang="zh-TW" sz="2500" kern="100" dirty="0">
                          <a:effectLst/>
                        </a:rPr>
                        <a:t>點題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故兩者在</a:t>
                      </a:r>
                      <a:r>
                        <a:rPr lang="en-US" sz="2500" kern="100" dirty="0">
                          <a:effectLst/>
                        </a:rPr>
                        <a:t>…</a:t>
                      </a:r>
                      <a:r>
                        <a:rPr lang="zh-TW" sz="2500" kern="100" dirty="0">
                          <a:effectLst/>
                        </a:rPr>
                        <a:t>方面相同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相異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可並論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最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…. /  …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較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…./ 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利多於弊</a:t>
                      </a:r>
                      <a:r>
                        <a:rPr lang="en-US" sz="2500" kern="100" dirty="0">
                          <a:solidFill>
                            <a:srgbClr val="FF0000"/>
                          </a:solidFill>
                          <a:effectLst/>
                        </a:rPr>
                        <a:t>/ </a:t>
                      </a:r>
                      <a:r>
                        <a:rPr lang="zh-TW" sz="2500" kern="100" dirty="0">
                          <a:solidFill>
                            <a:srgbClr val="FF0000"/>
                          </a:solidFill>
                          <a:effectLst/>
                        </a:rPr>
                        <a:t>六選二</a:t>
                      </a: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先解釋較好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選擇的原因</a:t>
                      </a:r>
                      <a:r>
                        <a:rPr lang="en-US" sz="2500" kern="100" dirty="0">
                          <a:effectLst/>
                        </a:rPr>
                        <a:t>(</a:t>
                      </a:r>
                      <a:r>
                        <a:rPr lang="zh-TW" sz="2500" kern="100" dirty="0">
                          <a:effectLst/>
                        </a:rPr>
                        <a:t>詳細</a:t>
                      </a:r>
                      <a:r>
                        <a:rPr lang="en-US" sz="2500" kern="100" dirty="0">
                          <a:effectLst/>
                        </a:rPr>
                        <a:t>+2</a:t>
                      </a:r>
                      <a:r>
                        <a:rPr lang="zh-TW" sz="2500" kern="100" dirty="0">
                          <a:effectLst/>
                        </a:rPr>
                        <a:t>至</a:t>
                      </a:r>
                      <a:r>
                        <a:rPr lang="en-US" sz="2500" kern="100" dirty="0">
                          <a:effectLst/>
                        </a:rPr>
                        <a:t>3</a:t>
                      </a:r>
                      <a:r>
                        <a:rPr lang="zh-TW" sz="2500" kern="100" dirty="0">
                          <a:effectLst/>
                        </a:rPr>
                        <a:t>段</a:t>
                      </a:r>
                      <a:r>
                        <a:rPr lang="en-US" sz="2500" kern="100" dirty="0">
                          <a:effectLst/>
                        </a:rPr>
                        <a:t> )</a:t>
                      </a:r>
                      <a:endParaRPr lang="zh-TW" sz="2500" kern="100" dirty="0"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解釋其他為何較差</a:t>
                      </a:r>
                      <a:r>
                        <a:rPr lang="en-US" sz="2500" kern="100" dirty="0">
                          <a:effectLst/>
                        </a:rPr>
                        <a:t>/</a:t>
                      </a:r>
                      <a:r>
                        <a:rPr lang="zh-TW" sz="2500" kern="100" dirty="0">
                          <a:effectLst/>
                        </a:rPr>
                        <a:t>不選的原因</a:t>
                      </a:r>
                      <a:r>
                        <a:rPr lang="en-US" sz="2500" kern="100" dirty="0">
                          <a:effectLst/>
                        </a:rPr>
                        <a:t>(1-2</a:t>
                      </a:r>
                      <a:r>
                        <a:rPr lang="zh-TW" sz="2500" kern="100" dirty="0">
                          <a:effectLst/>
                        </a:rPr>
                        <a:t>段</a:t>
                      </a:r>
                      <a:r>
                        <a:rPr lang="en-US" sz="2500" kern="100" dirty="0">
                          <a:effectLst/>
                        </a:rPr>
                        <a:t>)</a:t>
                      </a:r>
                      <a:endParaRPr lang="zh-TW" sz="2500" kern="100" dirty="0">
                        <a:effectLst/>
                      </a:endParaRPr>
                    </a:p>
                    <a:p>
                      <a:pPr marL="381000" indent="-381000">
                        <a:spcAft>
                          <a:spcPts val="0"/>
                        </a:spcAft>
                      </a:pPr>
                      <a:r>
                        <a:rPr lang="en-US" sz="2500" kern="100" dirty="0">
                          <a:effectLst/>
                        </a:rPr>
                        <a:t>--</a:t>
                      </a:r>
                      <a:r>
                        <a:rPr lang="zh-TW" sz="2500" kern="100" dirty="0">
                          <a:effectLst/>
                        </a:rPr>
                        <a:t>結論</a:t>
                      </a:r>
                      <a:r>
                        <a:rPr lang="en-US" sz="2500" kern="100" dirty="0">
                          <a:effectLst/>
                        </a:rPr>
                        <a:t> </a:t>
                      </a:r>
                      <a:endParaRPr lang="zh-TW" sz="25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560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49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4466" y="-114560"/>
            <a:ext cx="10515600" cy="1325563"/>
          </a:xfrm>
        </p:spPr>
        <p:txBody>
          <a:bodyPr/>
          <a:lstStyle/>
          <a:p>
            <a:r>
              <a:rPr lang="zh-TW" altLang="zh-HK" b="1" dirty="0"/>
              <a:t>常見的比較點及相關的</a:t>
            </a:r>
            <a:r>
              <a:rPr lang="zh-TW" altLang="zh-HK" b="1" dirty="0" smtClean="0"/>
              <a:t>詞彙</a:t>
            </a:r>
            <a:r>
              <a:rPr lang="en-US" altLang="zh-TW" b="1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4466" y="1211003"/>
            <a:ext cx="11042754" cy="554956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b="1" dirty="0" smtClean="0"/>
              <a:t>1. </a:t>
            </a:r>
            <a:r>
              <a:rPr lang="zh-TW" altLang="zh-HK" b="1" dirty="0" smtClean="0">
                <a:solidFill>
                  <a:srgbClr val="FF0000"/>
                </a:solidFill>
              </a:rPr>
              <a:t>不同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endParaRPr lang="zh-TW" altLang="zh-HK" dirty="0"/>
          </a:p>
          <a:p>
            <a:pPr lvl="0"/>
            <a:r>
              <a:rPr lang="zh-TW" altLang="zh-HK" dirty="0"/>
              <a:t>政</a:t>
            </a:r>
            <a:r>
              <a:rPr lang="en-US" altLang="zh-HK" dirty="0"/>
              <a:t> (</a:t>
            </a:r>
            <a:r>
              <a:rPr lang="zh-TW" altLang="zh-HK" dirty="0"/>
              <a:t>管治效能、管治威信、認受性、合法性、行政效率、政府影響力、話語權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經</a:t>
            </a:r>
            <a:r>
              <a:rPr lang="en-US" altLang="zh-HK" dirty="0"/>
              <a:t> (</a:t>
            </a:r>
            <a:r>
              <a:rPr lang="zh-TW" altLang="zh-HK" dirty="0"/>
              <a:t>成本效益、經濟負擔、經濟水平</a:t>
            </a:r>
            <a:r>
              <a:rPr lang="en-US" altLang="zh-HK" dirty="0"/>
              <a:t>) </a:t>
            </a:r>
            <a:endParaRPr lang="zh-TW" altLang="zh-HK" dirty="0"/>
          </a:p>
          <a:p>
            <a:pPr lvl="0"/>
            <a:r>
              <a:rPr lang="zh-TW" altLang="zh-HK" dirty="0"/>
              <a:t>社</a:t>
            </a:r>
            <a:r>
              <a:rPr lang="en-US" altLang="zh-HK" dirty="0"/>
              <a:t>(</a:t>
            </a:r>
            <a:r>
              <a:rPr lang="zh-TW" altLang="zh-HK" dirty="0"/>
              <a:t>社會凝聚力</a:t>
            </a:r>
            <a:r>
              <a:rPr lang="en-US" altLang="zh-HK" dirty="0"/>
              <a:t>/</a:t>
            </a:r>
            <a:r>
              <a:rPr lang="zh-TW" altLang="zh-HK" dirty="0"/>
              <a:t>社會共識</a:t>
            </a:r>
            <a:r>
              <a:rPr lang="en-US" altLang="zh-HK" dirty="0"/>
              <a:t>vs</a:t>
            </a:r>
            <a:r>
              <a:rPr lang="zh-TW" altLang="zh-HK" dirty="0"/>
              <a:t>社會分化</a:t>
            </a:r>
            <a:r>
              <a:rPr lang="en-US" altLang="zh-HK" dirty="0"/>
              <a:t>/</a:t>
            </a:r>
            <a:r>
              <a:rPr lang="zh-TW" altLang="zh-HK" dirty="0"/>
              <a:t>撕裂、競爭力、國際形象</a:t>
            </a:r>
            <a:r>
              <a:rPr lang="en-US" altLang="zh-HK" dirty="0"/>
              <a:t>) </a:t>
            </a:r>
            <a:endParaRPr lang="zh-TW" altLang="zh-HK" dirty="0"/>
          </a:p>
          <a:p>
            <a:pPr lvl="0"/>
            <a:r>
              <a:rPr lang="zh-TW" altLang="zh-HK" dirty="0"/>
              <a:t>教</a:t>
            </a:r>
            <a:r>
              <a:rPr lang="en-US" altLang="zh-HK" dirty="0"/>
              <a:t>(</a:t>
            </a:r>
            <a:r>
              <a:rPr lang="zh-TW" altLang="zh-HK" dirty="0"/>
              <a:t>教育權利、教育機會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衛</a:t>
            </a:r>
            <a:r>
              <a:rPr lang="en-US" altLang="zh-HK" dirty="0"/>
              <a:t>(</a:t>
            </a:r>
            <a:r>
              <a:rPr lang="zh-TW" altLang="zh-HK" dirty="0"/>
              <a:t>公共衛生</a:t>
            </a:r>
            <a:r>
              <a:rPr lang="en-US" altLang="zh-HK" dirty="0"/>
              <a:t>vs</a:t>
            </a:r>
            <a:r>
              <a:rPr lang="zh-TW" altLang="zh-HK" dirty="0"/>
              <a:t>風險、醫療開支、醫療服務質素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文</a:t>
            </a:r>
            <a:r>
              <a:rPr lang="en-US" altLang="zh-HK" dirty="0"/>
              <a:t>(</a:t>
            </a:r>
            <a:r>
              <a:rPr lang="zh-TW" altLang="zh-HK" dirty="0"/>
              <a:t>多元文化</a:t>
            </a:r>
            <a:r>
              <a:rPr lang="en-US" altLang="zh-HK" dirty="0"/>
              <a:t>vs</a:t>
            </a:r>
            <a:r>
              <a:rPr lang="zh-TW" altLang="zh-HK" dirty="0"/>
              <a:t>單一文化、文化承傳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環</a:t>
            </a:r>
            <a:r>
              <a:rPr lang="en-US" altLang="zh-HK" dirty="0"/>
              <a:t> (</a:t>
            </a:r>
            <a:r>
              <a:rPr lang="zh-TW" altLang="zh-HK" dirty="0"/>
              <a:t>潔淨、環保、物種單一化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價值觀</a:t>
            </a:r>
            <a:r>
              <a:rPr lang="en-US" altLang="zh-HK" dirty="0"/>
              <a:t> (</a:t>
            </a:r>
            <a:r>
              <a:rPr lang="zh-TW" altLang="zh-HK" dirty="0"/>
              <a:t>普世價值、自由、平等、公民權利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積極</a:t>
            </a:r>
            <a:r>
              <a:rPr lang="en-US" altLang="zh-HK" dirty="0"/>
              <a:t>(</a:t>
            </a:r>
            <a:r>
              <a:rPr lang="zh-TW" altLang="zh-HK" dirty="0"/>
              <a:t>正</a:t>
            </a:r>
            <a:r>
              <a:rPr lang="en-US" altLang="zh-HK" dirty="0"/>
              <a:t>) vs</a:t>
            </a:r>
            <a:r>
              <a:rPr lang="zh-TW" altLang="zh-HK" dirty="0"/>
              <a:t>消極</a:t>
            </a:r>
            <a:r>
              <a:rPr lang="en-US" altLang="zh-HK" dirty="0"/>
              <a:t>(</a:t>
            </a:r>
            <a:r>
              <a:rPr lang="zh-TW" altLang="zh-HK" dirty="0"/>
              <a:t>反</a:t>
            </a:r>
            <a:r>
              <a:rPr lang="en-US" altLang="zh-HK" dirty="0"/>
              <a:t>)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7608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651717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altLang="zh-TW" b="1" dirty="0" smtClean="0"/>
              <a:t>2. </a:t>
            </a:r>
            <a:r>
              <a:rPr lang="zh-TW" altLang="zh-HK" b="1" dirty="0" smtClean="0">
                <a:solidFill>
                  <a:srgbClr val="FF0000"/>
                </a:solidFill>
              </a:rPr>
              <a:t>政策</a:t>
            </a:r>
            <a:r>
              <a:rPr lang="zh-TW" altLang="zh-HK" b="1" dirty="0">
                <a:solidFill>
                  <a:srgbClr val="FF0000"/>
                </a:solidFill>
              </a:rPr>
              <a:t>分析角度</a:t>
            </a:r>
            <a:r>
              <a:rPr lang="zh-TW" altLang="zh-HK" b="1" dirty="0"/>
              <a:t>：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成效</a:t>
            </a:r>
            <a:r>
              <a:rPr lang="en-US" altLang="zh-HK" dirty="0"/>
              <a:t>  (</a:t>
            </a:r>
            <a:r>
              <a:rPr lang="zh-TW" altLang="zh-HK" dirty="0"/>
              <a:t>涵蓋面</a:t>
            </a:r>
            <a:r>
              <a:rPr lang="en-US" altLang="zh-HK" dirty="0"/>
              <a:t>/</a:t>
            </a:r>
            <a:r>
              <a:rPr lang="zh-TW" altLang="zh-HK" dirty="0"/>
              <a:t>廣泛度、清晰度</a:t>
            </a:r>
            <a:r>
              <a:rPr lang="en-US" altLang="zh-HK" dirty="0"/>
              <a:t>/</a:t>
            </a:r>
            <a:r>
              <a:rPr lang="zh-TW" altLang="zh-HK" dirty="0"/>
              <a:t>灰色地帶、一刀切、阻嚇性、立竿見影、利益</a:t>
            </a:r>
            <a:r>
              <a:rPr lang="en-US" altLang="zh-HK" dirty="0"/>
              <a:t>vs</a:t>
            </a:r>
            <a:r>
              <a:rPr lang="zh-TW" altLang="zh-HK" dirty="0"/>
              <a:t>代價</a:t>
            </a:r>
            <a:r>
              <a:rPr lang="en-US" altLang="zh-HK" dirty="0"/>
              <a:t>(</a:t>
            </a:r>
            <a:r>
              <a:rPr lang="zh-TW" altLang="zh-HK" dirty="0"/>
              <a:t>反效果</a:t>
            </a:r>
            <a:r>
              <a:rPr lang="en-US" altLang="zh-HK" dirty="0"/>
              <a:t>)</a:t>
            </a:r>
            <a:r>
              <a:rPr lang="zh-TW" altLang="zh-HK" dirty="0"/>
              <a:t>、根本</a:t>
            </a:r>
            <a:r>
              <a:rPr lang="en-US" altLang="zh-HK" dirty="0"/>
              <a:t>/</a:t>
            </a:r>
            <a:r>
              <a:rPr lang="zh-TW" altLang="zh-HK" dirty="0"/>
              <a:t>徹底</a:t>
            </a:r>
            <a:r>
              <a:rPr lang="en-US" altLang="zh-HK" dirty="0"/>
              <a:t>(</a:t>
            </a:r>
            <a:r>
              <a:rPr lang="zh-TW" altLang="zh-HK" dirty="0"/>
              <a:t>治本</a:t>
            </a:r>
            <a:r>
              <a:rPr lang="en-US" altLang="zh-HK" dirty="0"/>
              <a:t>)vs</a:t>
            </a:r>
            <a:r>
              <a:rPr lang="zh-TW" altLang="zh-HK" dirty="0"/>
              <a:t>表面</a:t>
            </a:r>
            <a:r>
              <a:rPr lang="en-US" altLang="zh-HK" dirty="0"/>
              <a:t>(</a:t>
            </a:r>
            <a:r>
              <a:rPr lang="zh-TW" altLang="zh-HK" dirty="0"/>
              <a:t>冶標</a:t>
            </a:r>
            <a:r>
              <a:rPr lang="en-US" altLang="zh-HK" dirty="0"/>
              <a:t>)</a:t>
            </a:r>
            <a:r>
              <a:rPr lang="zh-TW" altLang="zh-HK" dirty="0"/>
              <a:t>、針對性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可行性</a:t>
            </a:r>
            <a:r>
              <a:rPr lang="en-US" altLang="zh-HK" dirty="0"/>
              <a:t>  (</a:t>
            </a:r>
            <a:r>
              <a:rPr lang="zh-TW" altLang="zh-HK" dirty="0"/>
              <a:t>所需資源、執行成本、執行難度、執行細節、認受性</a:t>
            </a:r>
            <a:r>
              <a:rPr lang="en-US" altLang="zh-HK" dirty="0"/>
              <a:t>/</a:t>
            </a:r>
            <a:r>
              <a:rPr lang="zh-TW" altLang="zh-HK" dirty="0"/>
              <a:t>支持度、相關配套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急切性</a:t>
            </a:r>
            <a:r>
              <a:rPr lang="en-US" altLang="zh-HK" dirty="0"/>
              <a:t> / </a:t>
            </a:r>
            <a:r>
              <a:rPr lang="zh-TW" altLang="zh-HK" dirty="0"/>
              <a:t>逼切性</a:t>
            </a:r>
            <a:r>
              <a:rPr lang="en-US" altLang="zh-HK" dirty="0"/>
              <a:t>/ </a:t>
            </a:r>
            <a:r>
              <a:rPr lang="zh-TW" altLang="zh-HK" dirty="0"/>
              <a:t>時間性</a:t>
            </a:r>
            <a:r>
              <a:rPr lang="en-US" altLang="zh-HK" dirty="0"/>
              <a:t>  (</a:t>
            </a:r>
            <a:r>
              <a:rPr lang="zh-TW" altLang="zh-HK" dirty="0"/>
              <a:t>問題的嚴重性、資源多寡、即時、惡化</a:t>
            </a:r>
            <a:r>
              <a:rPr lang="en-US" altLang="zh-HK" dirty="0"/>
              <a:t>)</a:t>
            </a:r>
            <a:endParaRPr lang="zh-TW" altLang="zh-HK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zh-HK" dirty="0"/>
              <a:t>必然性</a:t>
            </a:r>
            <a:r>
              <a:rPr lang="en-US" altLang="zh-HK" dirty="0"/>
              <a:t> (</a:t>
            </a:r>
            <a:r>
              <a:rPr lang="zh-TW" altLang="zh-HK" dirty="0"/>
              <a:t>獨特性、可逆轉性</a:t>
            </a:r>
            <a:r>
              <a:rPr lang="en-US" altLang="zh-HK" dirty="0"/>
              <a:t> / </a:t>
            </a:r>
            <a:r>
              <a:rPr lang="zh-TW" altLang="zh-HK" dirty="0"/>
              <a:t>補救方法</a:t>
            </a:r>
            <a:r>
              <a:rPr lang="en-US" altLang="zh-HK" dirty="0"/>
              <a:t>)</a:t>
            </a:r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  <a:p>
            <a:pPr marL="0" lvl="0" indent="0">
              <a:buNone/>
            </a:pPr>
            <a:r>
              <a:rPr lang="en-US" altLang="zh-TW" b="1" dirty="0" smtClean="0"/>
              <a:t>3. </a:t>
            </a:r>
            <a:r>
              <a:rPr lang="zh-TW" altLang="zh-HK" b="1" dirty="0" smtClean="0">
                <a:solidFill>
                  <a:srgbClr val="FF0000"/>
                </a:solidFill>
              </a:rPr>
              <a:t>時間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r>
              <a:rPr lang="zh-TW" altLang="zh-HK" dirty="0"/>
              <a:t>長期</a:t>
            </a:r>
            <a:r>
              <a:rPr lang="en-US" altLang="zh-HK" dirty="0"/>
              <a:t>vs</a:t>
            </a:r>
            <a:r>
              <a:rPr lang="zh-TW" altLang="zh-HK" dirty="0"/>
              <a:t>短期</a:t>
            </a:r>
            <a:r>
              <a:rPr lang="en-US" altLang="zh-HK" dirty="0"/>
              <a:t>vs</a:t>
            </a:r>
            <a:r>
              <a:rPr lang="zh-TW" altLang="zh-HK" dirty="0"/>
              <a:t>即時、循序漸進</a:t>
            </a:r>
            <a:r>
              <a:rPr lang="en-US" altLang="zh-HK" dirty="0"/>
              <a:t>/</a:t>
            </a:r>
            <a:r>
              <a:rPr lang="zh-TW" altLang="zh-HK" dirty="0"/>
              <a:t>、分階段、遠因</a:t>
            </a:r>
            <a:r>
              <a:rPr lang="en-US" altLang="zh-HK" dirty="0"/>
              <a:t>vs</a:t>
            </a:r>
            <a:r>
              <a:rPr lang="zh-TW" altLang="zh-HK" dirty="0"/>
              <a:t>近因</a:t>
            </a:r>
          </a:p>
          <a:p>
            <a:pPr marL="0" lvl="0" indent="0">
              <a:buNone/>
            </a:pPr>
            <a:r>
              <a:rPr lang="en-US" altLang="zh-TW" b="1" dirty="0" smtClean="0"/>
              <a:t>4. </a:t>
            </a:r>
            <a:r>
              <a:rPr lang="zh-TW" altLang="zh-HK" b="1" dirty="0" smtClean="0">
                <a:solidFill>
                  <a:srgbClr val="FF0000"/>
                </a:solidFill>
              </a:rPr>
              <a:t>地域</a:t>
            </a:r>
            <a:r>
              <a:rPr lang="zh-TW" altLang="zh-HK" b="1" dirty="0">
                <a:solidFill>
                  <a:srgbClr val="FF0000"/>
                </a:solidFill>
              </a:rPr>
              <a:t>角度</a:t>
            </a:r>
            <a:r>
              <a:rPr lang="zh-TW" altLang="zh-HK" b="1" dirty="0"/>
              <a:t>：</a:t>
            </a:r>
            <a:r>
              <a:rPr lang="zh-TW" altLang="zh-HK" dirty="0"/>
              <a:t>中央</a:t>
            </a:r>
            <a:r>
              <a:rPr lang="en-US" altLang="zh-HK" dirty="0"/>
              <a:t>vs</a:t>
            </a:r>
            <a:r>
              <a:rPr lang="zh-TW" altLang="zh-HK" dirty="0"/>
              <a:t>地方、本土</a:t>
            </a:r>
            <a:r>
              <a:rPr lang="en-US" altLang="zh-HK" dirty="0"/>
              <a:t>vs</a:t>
            </a:r>
            <a:r>
              <a:rPr lang="zh-TW" altLang="zh-HK" dirty="0"/>
              <a:t>全球、已發展國家</a:t>
            </a:r>
            <a:r>
              <a:rPr lang="en-US" altLang="zh-HK" dirty="0"/>
              <a:t>vs </a:t>
            </a:r>
            <a:r>
              <a:rPr lang="zh-TW" altLang="zh-HK" dirty="0"/>
              <a:t>發展中國家；東方</a:t>
            </a:r>
            <a:r>
              <a:rPr lang="en-US" altLang="zh-HK" dirty="0"/>
              <a:t>(</a:t>
            </a:r>
            <a:r>
              <a:rPr lang="zh-TW" altLang="zh-HK" dirty="0"/>
              <a:t>亞洲</a:t>
            </a:r>
            <a:r>
              <a:rPr lang="en-US" altLang="zh-HK" dirty="0"/>
              <a:t>)vs</a:t>
            </a:r>
            <a:r>
              <a:rPr lang="zh-TW" altLang="zh-HK" dirty="0"/>
              <a:t>西方</a:t>
            </a:r>
            <a:r>
              <a:rPr lang="en-US" altLang="zh-HK" dirty="0"/>
              <a:t>(</a:t>
            </a:r>
            <a:r>
              <a:rPr lang="zh-TW" altLang="zh-HK" dirty="0"/>
              <a:t>歐洲</a:t>
            </a:r>
            <a:r>
              <a:rPr lang="en-US" altLang="zh-HK" dirty="0"/>
              <a:t>)</a:t>
            </a:r>
            <a:r>
              <a:rPr lang="zh-TW" altLang="zh-HK" dirty="0"/>
              <a:t>；香港 </a:t>
            </a:r>
            <a:r>
              <a:rPr lang="en-US" altLang="zh-HK" dirty="0"/>
              <a:t>vs </a:t>
            </a:r>
            <a:r>
              <a:rPr lang="zh-TW" altLang="zh-HK" dirty="0"/>
              <a:t>內地</a:t>
            </a:r>
          </a:p>
          <a:p>
            <a:pPr marL="0" lvl="0" indent="0">
              <a:buNone/>
            </a:pPr>
            <a:r>
              <a:rPr lang="en-US" altLang="zh-TW" b="1" dirty="0" smtClean="0"/>
              <a:t>5. </a:t>
            </a:r>
            <a:r>
              <a:rPr lang="zh-TW" altLang="zh-HK" b="1" dirty="0" smtClean="0">
                <a:solidFill>
                  <a:srgbClr val="FF0000"/>
                </a:solidFill>
              </a:rPr>
              <a:t>人數</a:t>
            </a:r>
            <a:r>
              <a:rPr lang="en-US" altLang="zh-HK" b="1" dirty="0">
                <a:solidFill>
                  <a:srgbClr val="FF0000"/>
                </a:solidFill>
              </a:rPr>
              <a:t>/</a:t>
            </a:r>
            <a:r>
              <a:rPr lang="zh-TW" altLang="zh-HK" b="1" dirty="0">
                <a:solidFill>
                  <a:srgbClr val="FF0000"/>
                </a:solidFill>
              </a:rPr>
              <a:t>幅度</a:t>
            </a:r>
            <a:r>
              <a:rPr lang="zh-TW" altLang="zh-HK" b="1" dirty="0"/>
              <a:t>：</a:t>
            </a:r>
            <a:r>
              <a:rPr lang="zh-TW" altLang="zh-HK" dirty="0"/>
              <a:t>個人</a:t>
            </a:r>
            <a:r>
              <a:rPr lang="en-US" altLang="zh-HK" dirty="0"/>
              <a:t>vs</a:t>
            </a:r>
            <a:r>
              <a:rPr lang="zh-TW" altLang="zh-HK" dirty="0"/>
              <a:t>他人</a:t>
            </a:r>
            <a:r>
              <a:rPr lang="en-US" altLang="zh-HK" dirty="0"/>
              <a:t>(</a:t>
            </a:r>
            <a:r>
              <a:rPr lang="zh-TW" altLang="zh-HK" dirty="0"/>
              <a:t>利己</a:t>
            </a:r>
            <a:r>
              <a:rPr lang="en-US" altLang="zh-HK" dirty="0"/>
              <a:t>vs</a:t>
            </a:r>
            <a:r>
              <a:rPr lang="zh-TW" altLang="zh-HK" dirty="0"/>
              <a:t>利他</a:t>
            </a:r>
            <a:r>
              <a:rPr lang="en-US" altLang="zh-HK" dirty="0"/>
              <a:t>)</a:t>
            </a:r>
            <a:r>
              <a:rPr lang="zh-TW" altLang="zh-HK" dirty="0"/>
              <a:t>、小眾</a:t>
            </a:r>
            <a:r>
              <a:rPr lang="en-US" altLang="zh-HK" dirty="0"/>
              <a:t>vs </a:t>
            </a:r>
            <a:r>
              <a:rPr lang="zh-TW" altLang="zh-HK" dirty="0"/>
              <a:t>大眾</a:t>
            </a:r>
            <a:r>
              <a:rPr lang="en-US" altLang="zh-HK" dirty="0"/>
              <a:t>/</a:t>
            </a:r>
            <a:r>
              <a:rPr lang="zh-TW" altLang="zh-HK" dirty="0"/>
              <a:t>普及、個人</a:t>
            </a:r>
            <a:r>
              <a:rPr lang="en-US" altLang="zh-HK" dirty="0"/>
              <a:t>vs</a:t>
            </a:r>
            <a:r>
              <a:rPr lang="zh-TW" altLang="zh-HK" dirty="0"/>
              <a:t>家庭、個別</a:t>
            </a:r>
            <a:r>
              <a:rPr lang="en-US" altLang="zh-HK" dirty="0"/>
              <a:t>vs</a:t>
            </a:r>
            <a:r>
              <a:rPr lang="zh-TW" altLang="zh-HK" dirty="0"/>
              <a:t>地區</a:t>
            </a:r>
            <a:r>
              <a:rPr lang="en-US" altLang="zh-HK" dirty="0"/>
              <a:t>vs</a:t>
            </a:r>
            <a:r>
              <a:rPr lang="zh-TW" altLang="zh-HK" dirty="0"/>
              <a:t>整體、國家</a:t>
            </a:r>
            <a:r>
              <a:rPr lang="en-US" altLang="zh-HK" dirty="0"/>
              <a:t>vs</a:t>
            </a:r>
            <a:r>
              <a:rPr lang="zh-TW" altLang="zh-HK" dirty="0"/>
              <a:t>全球</a:t>
            </a:r>
            <a:r>
              <a:rPr lang="en-US" altLang="zh-HK" dirty="0"/>
              <a:t>/</a:t>
            </a:r>
            <a:r>
              <a:rPr lang="zh-TW" altLang="zh-HK" dirty="0"/>
              <a:t>世界、覆蓋</a:t>
            </a:r>
            <a:r>
              <a:rPr lang="zh-TW" altLang="zh-HK" dirty="0" smtClean="0"/>
              <a:t>面</a:t>
            </a:r>
            <a:endParaRPr lang="en-US" altLang="zh-TW" dirty="0" smtClean="0"/>
          </a:p>
          <a:p>
            <a:pPr marL="0" lvl="0" indent="0">
              <a:buNone/>
            </a:pPr>
            <a:r>
              <a:rPr lang="en-US" altLang="zh-TW" b="1" dirty="0" smtClean="0"/>
              <a:t>6. </a:t>
            </a:r>
            <a:r>
              <a:rPr lang="zh-TW" altLang="zh-HK" b="1" dirty="0" smtClean="0">
                <a:solidFill>
                  <a:srgbClr val="FF0000"/>
                </a:solidFill>
              </a:rPr>
              <a:t>不同</a:t>
            </a:r>
            <a:r>
              <a:rPr lang="zh-TW" altLang="zh-HK" b="1" dirty="0">
                <a:solidFill>
                  <a:srgbClr val="FF0000"/>
                </a:solidFill>
              </a:rPr>
              <a:t>手段：</a:t>
            </a:r>
            <a:r>
              <a:rPr lang="zh-TW" altLang="zh-HK" dirty="0"/>
              <a:t>硬性</a:t>
            </a:r>
            <a:r>
              <a:rPr lang="en-US" altLang="zh-HK" dirty="0"/>
              <a:t>vs</a:t>
            </a:r>
            <a:r>
              <a:rPr lang="zh-TW" altLang="zh-HK" dirty="0"/>
              <a:t>軟性</a:t>
            </a:r>
            <a:r>
              <a:rPr lang="en-US" altLang="zh-HK" dirty="0"/>
              <a:t>(</a:t>
            </a:r>
            <a:r>
              <a:rPr lang="zh-TW" altLang="zh-HK" dirty="0"/>
              <a:t>他律</a:t>
            </a:r>
            <a:r>
              <a:rPr lang="en-US" altLang="zh-HK" dirty="0"/>
              <a:t>vs</a:t>
            </a:r>
            <a:r>
              <a:rPr lang="zh-TW" altLang="zh-HK" dirty="0"/>
              <a:t>自律</a:t>
            </a:r>
            <a:r>
              <a:rPr lang="en-US" altLang="zh-HK" dirty="0"/>
              <a:t>)</a:t>
            </a:r>
            <a:r>
              <a:rPr lang="zh-TW" altLang="zh-HK" dirty="0"/>
              <a:t>、預防性</a:t>
            </a:r>
            <a:r>
              <a:rPr lang="en-US" altLang="zh-HK" dirty="0"/>
              <a:t> / </a:t>
            </a:r>
            <a:r>
              <a:rPr lang="zh-TW" altLang="zh-HK" dirty="0"/>
              <a:t>防範性</a:t>
            </a:r>
            <a:r>
              <a:rPr lang="en-US" altLang="zh-HK" dirty="0"/>
              <a:t>vs</a:t>
            </a:r>
            <a:r>
              <a:rPr lang="zh-TW" altLang="zh-HK" dirty="0"/>
              <a:t>補救性</a:t>
            </a:r>
            <a:r>
              <a:rPr lang="en-US" altLang="zh-HK" dirty="0"/>
              <a:t> (</a:t>
            </a:r>
            <a:r>
              <a:rPr lang="zh-TW" altLang="zh-HK" dirty="0"/>
              <a:t>防範未然</a:t>
            </a:r>
            <a:r>
              <a:rPr lang="en-US" altLang="zh-HK" dirty="0"/>
              <a:t>vs</a:t>
            </a:r>
            <a:r>
              <a:rPr lang="zh-TW" altLang="zh-HK" dirty="0"/>
              <a:t>補償方案</a:t>
            </a:r>
            <a:r>
              <a:rPr lang="en-US" altLang="zh-HK" dirty="0"/>
              <a:t>)</a:t>
            </a:r>
            <a:endParaRPr lang="zh-TW" altLang="zh-HK" dirty="0"/>
          </a:p>
          <a:p>
            <a:pPr marL="0" indent="0">
              <a:buNone/>
            </a:pPr>
            <a:r>
              <a:rPr lang="en-US" altLang="zh-TW" b="1" dirty="0" smtClean="0"/>
              <a:t>7. </a:t>
            </a:r>
            <a:r>
              <a:rPr lang="zh-TW" altLang="zh-HK" b="1" dirty="0" smtClean="0">
                <a:solidFill>
                  <a:srgbClr val="FF0000"/>
                </a:solidFill>
              </a:rPr>
              <a:t>因果關係</a:t>
            </a:r>
            <a:r>
              <a:rPr lang="en-US" altLang="zh-HK" b="1" dirty="0"/>
              <a:t>(A</a:t>
            </a:r>
            <a:r>
              <a:rPr lang="zh-TW" altLang="zh-HK" b="1" dirty="0"/>
              <a:t>先要發展才能令</a:t>
            </a:r>
            <a:r>
              <a:rPr lang="en-US" altLang="zh-HK" b="1" dirty="0"/>
              <a:t>B</a:t>
            </a:r>
            <a:r>
              <a:rPr lang="zh-TW" altLang="zh-HK" b="1" dirty="0"/>
              <a:t>成功</a:t>
            </a:r>
            <a:r>
              <a:rPr lang="en-US" altLang="zh-HK" b="1" dirty="0"/>
              <a:t>)</a:t>
            </a:r>
            <a:r>
              <a:rPr lang="zh-TW" altLang="zh-HK" b="1" dirty="0"/>
              <a:t>：</a:t>
            </a:r>
            <a:r>
              <a:rPr lang="zh-TW" altLang="zh-HK" dirty="0"/>
              <a:t>經濟要上、環境要讓</a:t>
            </a:r>
            <a:r>
              <a:rPr lang="en-US" altLang="zh-HK" dirty="0"/>
              <a:t> (</a:t>
            </a:r>
            <a:r>
              <a:rPr lang="zh-TW" altLang="zh-HK" dirty="0"/>
              <a:t>先決條件、建立基礎</a:t>
            </a:r>
            <a:r>
              <a:rPr lang="en-US" altLang="zh-HK" dirty="0"/>
              <a:t>)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4065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1371" y="0"/>
            <a:ext cx="10515600" cy="1113905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</a:rPr>
              <a:t>A</a:t>
            </a:r>
            <a:r>
              <a:rPr lang="zh-TW" altLang="en-US" b="1" dirty="0" smtClean="0">
                <a:solidFill>
                  <a:srgbClr val="C00000"/>
                </a:solidFill>
              </a:rPr>
              <a:t>應優先</a:t>
            </a:r>
            <a:r>
              <a:rPr lang="en-US" altLang="zh-TW" b="1" dirty="0" smtClean="0">
                <a:solidFill>
                  <a:srgbClr val="C00000"/>
                </a:solidFill>
              </a:rPr>
              <a:t>B/A</a:t>
            </a:r>
            <a:r>
              <a:rPr lang="zh-TW" altLang="en-US" b="1" dirty="0" smtClean="0">
                <a:solidFill>
                  <a:srgbClr val="C00000"/>
                </a:solidFill>
              </a:rPr>
              <a:t>比</a:t>
            </a:r>
            <a:r>
              <a:rPr lang="en-US" altLang="zh-TW" b="1" dirty="0" smtClean="0">
                <a:solidFill>
                  <a:srgbClr val="C00000"/>
                </a:solidFill>
              </a:rPr>
              <a:t>B</a:t>
            </a:r>
            <a:r>
              <a:rPr lang="zh-TW" altLang="en-US" b="1" dirty="0" smtClean="0">
                <a:solidFill>
                  <a:srgbClr val="C00000"/>
                </a:solidFill>
              </a:rPr>
              <a:t>更重要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1371" y="931025"/>
            <a:ext cx="11122429" cy="5802283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I) </a:t>
            </a:r>
            <a:r>
              <a:rPr lang="zh-TW" altLang="en-US" dirty="0" smtClean="0"/>
              <a:t>立場</a:t>
            </a:r>
            <a:endParaRPr lang="en-US" altLang="zh-TW" dirty="0" smtClean="0"/>
          </a:p>
          <a:p>
            <a:r>
              <a:rPr lang="en-US" altLang="zh-TW" dirty="0" smtClean="0"/>
              <a:t>II) </a:t>
            </a:r>
            <a:r>
              <a:rPr lang="zh-TW" altLang="en-US" dirty="0" smtClean="0"/>
              <a:t>贊成：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1</a:t>
            </a:r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2</a:t>
            </a:r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 </a:t>
            </a:r>
            <a:r>
              <a:rPr lang="en-US" altLang="zh-TW" dirty="0" smtClean="0"/>
              <a:t>A</a:t>
            </a:r>
            <a:r>
              <a:rPr lang="zh-TW" altLang="en-US" dirty="0" smtClean="0"/>
              <a:t>應優先的理據</a:t>
            </a:r>
            <a:r>
              <a:rPr lang="en-US" altLang="zh-TW" dirty="0" smtClean="0"/>
              <a:t>3</a:t>
            </a:r>
          </a:p>
          <a:p>
            <a:r>
              <a:rPr lang="en-US" altLang="zh-HK" dirty="0" smtClean="0"/>
              <a:t>                  </a:t>
            </a:r>
            <a:r>
              <a:rPr lang="zh-TW" altLang="en-US" dirty="0" smtClean="0"/>
              <a:t>有意見應為</a:t>
            </a:r>
            <a:r>
              <a:rPr lang="en-US" altLang="zh-TW" dirty="0" smtClean="0"/>
              <a:t>B</a:t>
            </a:r>
            <a:r>
              <a:rPr lang="zh-TW" altLang="en-US" dirty="0" smtClean="0"/>
              <a:t>應優先的理據</a:t>
            </a:r>
            <a:endParaRPr lang="en-US" altLang="zh-TW" dirty="0" smtClean="0"/>
          </a:p>
          <a:p>
            <a:r>
              <a:rPr lang="en-US" altLang="zh-HK" dirty="0"/>
              <a:t> </a:t>
            </a:r>
            <a:r>
              <a:rPr lang="en-US" altLang="zh-HK" dirty="0" smtClean="0"/>
              <a:t>                  </a:t>
            </a:r>
            <a:r>
              <a:rPr lang="zh-TW" altLang="en-US" dirty="0" smtClean="0"/>
              <a:t>反駁</a:t>
            </a:r>
            <a:r>
              <a:rPr lang="en-US" altLang="zh-HK" dirty="0" smtClean="0"/>
              <a:t> 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根本性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如要經濟持續發展，必須建立廉潔的政府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迫切性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即使動用龐大資源也要優先處理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整體社會需要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公眾對事情的看法和期望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可行性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可動用的資源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可逆轉性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有些情況一旦破壞便難以修補或復原，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開發郊野公園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時效性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香港政府曾派六千元予巿民，但不符合可持續發展原則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廣泛性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軟實力並不能全面提升政府在世界上的影響力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1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428" y="0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solidFill>
                  <a:srgbClr val="C00000"/>
                </a:solidFill>
              </a:rPr>
              <a:t>A</a:t>
            </a:r>
            <a:r>
              <a:rPr lang="zh-TW" altLang="en-US" b="1" dirty="0" smtClean="0">
                <a:solidFill>
                  <a:srgbClr val="C00000"/>
                </a:solidFill>
              </a:rPr>
              <a:t>最有效</a:t>
            </a:r>
            <a:r>
              <a:rPr lang="en-US" altLang="zh-TW" b="1" dirty="0" smtClean="0">
                <a:solidFill>
                  <a:srgbClr val="C00000"/>
                </a:solidFill>
              </a:rPr>
              <a:t>/</a:t>
            </a:r>
            <a:r>
              <a:rPr lang="zh-TW" altLang="en-US" b="1" dirty="0" smtClean="0">
                <a:solidFill>
                  <a:srgbClr val="C00000"/>
                </a:solidFill>
              </a:rPr>
              <a:t>最佳</a:t>
            </a:r>
            <a:endParaRPr lang="zh-HK" altLang="en-US" b="1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9629" y="1166986"/>
            <a:ext cx="12042371" cy="5582949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b="1" dirty="0" smtClean="0"/>
              <a:t>I) </a:t>
            </a:r>
            <a:r>
              <a:rPr lang="zh-TW" altLang="en-US" b="1" dirty="0" smtClean="0"/>
              <a:t>立場</a:t>
            </a:r>
            <a:endParaRPr lang="en-US" altLang="zh-TW" b="1" dirty="0" smtClean="0"/>
          </a:p>
          <a:p>
            <a:r>
              <a:rPr lang="en-US" altLang="zh-TW" b="1" dirty="0" smtClean="0"/>
              <a:t>II) </a:t>
            </a:r>
            <a:r>
              <a:rPr lang="zh-TW" altLang="en-US" b="1" dirty="0" smtClean="0"/>
              <a:t>引言：列出其他方法</a:t>
            </a:r>
            <a:r>
              <a:rPr lang="en-US" altLang="zh-TW" b="1" dirty="0" smtClean="0"/>
              <a:t>B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C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D</a:t>
            </a:r>
          </a:p>
          <a:p>
            <a:r>
              <a:rPr lang="en-US" altLang="zh-TW" b="1" dirty="0" smtClean="0"/>
              <a:t>II) </a:t>
            </a:r>
            <a:r>
              <a:rPr lang="zh-TW" altLang="en-US" b="1" dirty="0" smtClean="0"/>
              <a:t>贊成：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HK" b="1" dirty="0"/>
              <a:t> </a:t>
            </a:r>
            <a:r>
              <a:rPr lang="en-US" altLang="zh-HK" b="1" dirty="0" smtClean="0"/>
              <a:t>                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HK" b="1" dirty="0"/>
              <a:t> </a:t>
            </a:r>
            <a:r>
              <a:rPr lang="en-US" altLang="zh-HK" b="1" dirty="0" smtClean="0"/>
              <a:t>                </a:t>
            </a:r>
            <a:r>
              <a:rPr lang="en-US" altLang="zh-TW" b="1" dirty="0" smtClean="0"/>
              <a:t>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TW" b="1" dirty="0"/>
              <a:t> </a:t>
            </a:r>
            <a:r>
              <a:rPr lang="en-US" altLang="zh-TW" b="1" dirty="0" smtClean="0"/>
              <a:t>                A</a:t>
            </a:r>
            <a:r>
              <a:rPr lang="zh-TW" altLang="en-US" b="1" dirty="0" smtClean="0"/>
              <a:t>比</a:t>
            </a:r>
            <a:r>
              <a:rPr lang="en-US" altLang="zh-TW" b="1" dirty="0" smtClean="0"/>
              <a:t>BCD---A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根本性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如要經濟持續發展，必須建立廉潔的政府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迫切性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即使動用龐大資源也要優先處理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整體社會需要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公眾對事情的看法和期望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可行性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可動用的資源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可逆轉性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有些情況一旦破壞便難以修補或復原，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開發郊野公園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時效性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香港政府曾派六千元予巿民，但不符合可持續發展原則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---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廣泛性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軟實力並不能全面提升政府在世界上的影響力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6857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872</Words>
  <Application>Microsoft Office PowerPoint</Application>
  <PresentationFormat>寬螢幕</PresentationFormat>
  <Paragraphs>67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Times New Roman</vt:lpstr>
      <vt:lpstr>Office 佈景主題</vt:lpstr>
      <vt:lpstr>比較題</vt:lpstr>
      <vt:lpstr>比較題：即使有立場，也須比較所有項目</vt:lpstr>
      <vt:lpstr>常見的比較點及相關的詞彙: </vt:lpstr>
      <vt:lpstr>PowerPoint 簡報</vt:lpstr>
      <vt:lpstr>A應優先B/A比B更重要</vt:lpstr>
      <vt:lpstr>A最有效/最佳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比較題</dc:title>
  <dc:creator>WongChuenFung</dc:creator>
  <cp:lastModifiedBy>WongChuenFung</cp:lastModifiedBy>
  <cp:revision>21</cp:revision>
  <cp:lastPrinted>2016-04-07T02:43:34Z</cp:lastPrinted>
  <dcterms:created xsi:type="dcterms:W3CDTF">2016-04-07T02:16:51Z</dcterms:created>
  <dcterms:modified xsi:type="dcterms:W3CDTF">2022-11-21T01:00:09Z</dcterms:modified>
</cp:coreProperties>
</file>