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7" r:id="rId7"/>
    <p:sldId id="259" r:id="rId8"/>
    <p:sldId id="290" r:id="rId9"/>
    <p:sldId id="291" r:id="rId10"/>
    <p:sldId id="292" r:id="rId11"/>
    <p:sldId id="257" r:id="rId12"/>
    <p:sldId id="287" r:id="rId13"/>
    <p:sldId id="266" r:id="rId14"/>
    <p:sldId id="268" r:id="rId15"/>
    <p:sldId id="269" r:id="rId16"/>
    <p:sldId id="279" r:id="rId17"/>
    <p:sldId id="277" r:id="rId18"/>
    <p:sldId id="283" r:id="rId19"/>
    <p:sldId id="284" r:id="rId20"/>
    <p:sldId id="289" r:id="rId21"/>
    <p:sldId id="293" r:id="rId22"/>
    <p:sldId id="263" r:id="rId23"/>
    <p:sldId id="264" r:id="rId24"/>
    <p:sldId id="265" r:id="rId25"/>
    <p:sldId id="286" r:id="rId26"/>
    <p:sldId id="288" r:id="rId27"/>
    <p:sldId id="278" r:id="rId28"/>
    <p:sldId id="285" r:id="rId29"/>
    <p:sldId id="272" r:id="rId30"/>
    <p:sldId id="281" r:id="rId31"/>
    <p:sldId id="271" r:id="rId32"/>
    <p:sldId id="294" r:id="rId33"/>
    <p:sldId id="282" r:id="rId34"/>
    <p:sldId id="270" r:id="rId35"/>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4660"/>
  </p:normalViewPr>
  <p:slideViewPr>
    <p:cSldViewPr snapToGrid="0">
      <p:cViewPr varScale="1">
        <p:scale>
          <a:sx n="115" d="100"/>
          <a:sy n="115" d="100"/>
        </p:scale>
        <p:origin x="2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48056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107671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175356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279545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244327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406071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213124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269082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425122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79800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96FED814-B792-43A1-9376-BABB3E5CC06C}" type="datetimeFigureOut">
              <a:rPr lang="zh-HK" altLang="en-US" smtClean="0"/>
              <a:t>20/4/2022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271104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D814-B792-43A1-9376-BABB3E5CC06C}" type="datetimeFigureOut">
              <a:rPr lang="zh-HK" altLang="en-US" smtClean="0"/>
              <a:t>20/4/2022</a:t>
            </a:fld>
            <a:endParaRPr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51176-E449-400F-B776-1C352CB87A3C}" type="slidenum">
              <a:rPr lang="zh-HK" altLang="en-US" smtClean="0"/>
              <a:t>‹#›</a:t>
            </a:fld>
            <a:endParaRPr lang="zh-HK" altLang="en-US"/>
          </a:p>
        </p:txBody>
      </p:sp>
    </p:spTree>
    <p:extLst>
      <p:ext uri="{BB962C8B-B14F-4D97-AF65-F5344CB8AC3E}">
        <p14:creationId xmlns:p14="http://schemas.microsoft.com/office/powerpoint/2010/main" val="63240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know.stpi.narl.org.tw/Post/Read.aspx?PostID=1652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ytimes.com/2021/01/28/business/gm-zero-emission-vehicle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news.hket.com/article/2866279/%E4%B8%AD%E5%9C%8B%E9%9B%BB%E5%8B%95%E8%BB%8A%E5%8A%A0%E9%80%9F%E7%99%BC%E5%B1%95%E3%80%80%E5%8F%AF%E6%8C%81%E7%BA%8C%E7%99%BC%E5%B1%95%E7%8D%B2%E9%97%9C%E6%B3%A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artc.org.tw/chinese/03_service/03_02detail.aspx?pid=13376"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1gMfRJMwLgc"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YjqnzARjsh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know.stpi.narl.org.tw/Post/Read.aspx?PostID=15734"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pskqddBNu2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ytimes.com/2021/01/28/business/gm-zero-emission-vehicle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martairfilters.com/zh/blog/did-chinas-air-quality-improve-in-2019/"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money.tw/notes/note-detail.aspx?nid=17629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58H_pdHFwAw"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51295" y="2664560"/>
            <a:ext cx="9144000" cy="2387600"/>
          </a:xfrm>
        </p:spPr>
        <p:txBody>
          <a:bodyPr>
            <a:normAutofit fontScale="90000"/>
          </a:bodyPr>
          <a:lstStyle/>
          <a:p>
            <a:r>
              <a:rPr lang="zh-TW" altLang="en-US" b="1" dirty="0" smtClean="0"/>
              <a:t>議題探究</a:t>
            </a:r>
            <a:r>
              <a:rPr lang="en-US" altLang="zh-TW" b="1" dirty="0" smtClean="0"/>
              <a:t>: </a:t>
            </a:r>
            <a:br>
              <a:rPr lang="en-US" altLang="zh-TW" b="1" dirty="0" smtClean="0"/>
            </a:br>
            <a:r>
              <a:rPr lang="zh-TW" altLang="zh-TW" b="1" dirty="0" smtClean="0">
                <a:solidFill>
                  <a:srgbClr val="FF0000"/>
                </a:solidFill>
              </a:rPr>
              <a:t>推行</a:t>
            </a:r>
            <a:r>
              <a:rPr lang="zh-TW" altLang="zh-TW" b="1" dirty="0">
                <a:solidFill>
                  <a:srgbClr val="FF0000"/>
                </a:solidFill>
              </a:rPr>
              <a:t>電動車</a:t>
            </a:r>
            <a:r>
              <a:rPr lang="zh-TW" altLang="zh-TW" b="1" dirty="0"/>
              <a:t>能否</a:t>
            </a:r>
            <a:r>
              <a:rPr lang="zh-TW" altLang="zh-TW" b="1" dirty="0" smtClean="0"/>
              <a:t>解決</a:t>
            </a:r>
            <a:r>
              <a:rPr lang="zh-TW" altLang="en-US" b="1" dirty="0" smtClean="0"/>
              <a:t>中國</a:t>
            </a:r>
            <a:r>
              <a:rPr lang="zh-TW" altLang="zh-TW" b="1" dirty="0" smtClean="0"/>
              <a:t>空氣</a:t>
            </a:r>
            <a:r>
              <a:rPr lang="zh-TW" altLang="zh-TW" b="1" dirty="0"/>
              <a:t>污染問題</a:t>
            </a:r>
            <a:r>
              <a:rPr lang="en-US" altLang="zh-TW" b="1" dirty="0"/>
              <a:t>?</a:t>
            </a:r>
            <a:endParaRPr lang="zh-TW" altLang="en-US" dirty="0"/>
          </a:p>
        </p:txBody>
      </p:sp>
    </p:spTree>
    <p:extLst>
      <p:ext uri="{BB962C8B-B14F-4D97-AF65-F5344CB8AC3E}">
        <p14:creationId xmlns:p14="http://schemas.microsoft.com/office/powerpoint/2010/main" val="354387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sv.cmoney.tw/cmstatic/notes/capture/1576683/201909041606147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5370" y="122830"/>
            <a:ext cx="7069540" cy="706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20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新聞摘錄</a:t>
            </a:r>
            <a:r>
              <a:rPr lang="en-US" altLang="zh-TW" b="1" dirty="0" smtClean="0"/>
              <a:t>︰</a:t>
            </a:r>
            <a:r>
              <a:rPr lang="zh-TW" altLang="en-US" b="1" dirty="0" smtClean="0"/>
              <a:t>新能源車</a:t>
            </a:r>
            <a:r>
              <a:rPr lang="en-US" altLang="zh-TW" b="1" dirty="0" smtClean="0"/>
              <a:t>2025</a:t>
            </a:r>
            <a:r>
              <a:rPr lang="zh-TW" altLang="en-US" b="1" dirty="0" smtClean="0"/>
              <a:t>銷售佔</a:t>
            </a:r>
            <a:r>
              <a:rPr lang="en-US" altLang="zh-TW" b="1" dirty="0" smtClean="0"/>
              <a:t>25%</a:t>
            </a:r>
            <a:endParaRPr lang="zh-HK" altLang="en-US" dirty="0"/>
          </a:p>
        </p:txBody>
      </p:sp>
      <p:sp>
        <p:nvSpPr>
          <p:cNvPr id="3" name="內容版面配置區 2"/>
          <p:cNvSpPr>
            <a:spLocks noGrp="1"/>
          </p:cNvSpPr>
          <p:nvPr>
            <p:ph idx="1"/>
          </p:nvPr>
        </p:nvSpPr>
        <p:spPr>
          <a:xfrm>
            <a:off x="537949" y="1579964"/>
            <a:ext cx="10912522" cy="4930017"/>
          </a:xfrm>
        </p:spPr>
        <p:txBody>
          <a:bodyPr>
            <a:normAutofit lnSpcReduction="10000"/>
          </a:bodyPr>
          <a:lstStyle/>
          <a:p>
            <a:r>
              <a:rPr lang="zh-TW" altLang="en-US" dirty="0" smtClean="0"/>
              <a:t>中國</a:t>
            </a:r>
            <a:r>
              <a:rPr lang="zh-TW" altLang="en-US" dirty="0"/>
              <a:t>工業和信息化部就</a:t>
            </a:r>
            <a:r>
              <a:rPr lang="en-US" altLang="zh-TW" dirty="0"/>
              <a:t>《</a:t>
            </a:r>
            <a:r>
              <a:rPr lang="zh-TW" altLang="en-US" dirty="0"/>
              <a:t>新能源汽車產業發展規劃（</a:t>
            </a:r>
            <a:r>
              <a:rPr lang="en-US" altLang="zh-TW" dirty="0"/>
              <a:t>2021-2035</a:t>
            </a:r>
            <a:r>
              <a:rPr lang="zh-TW" altLang="en-US" dirty="0"/>
              <a:t>年）</a:t>
            </a:r>
            <a:r>
              <a:rPr lang="en-US" altLang="zh-TW" dirty="0"/>
              <a:t>》</a:t>
            </a:r>
            <a:r>
              <a:rPr lang="zh-TW" altLang="en-US" dirty="0"/>
              <a:t>公開徵求意見，</a:t>
            </a:r>
            <a:r>
              <a:rPr lang="zh-TW" altLang="en-US" dirty="0">
                <a:solidFill>
                  <a:srgbClr val="FF0000"/>
                </a:solidFill>
              </a:rPr>
              <a:t>當中提到</a:t>
            </a:r>
            <a:r>
              <a:rPr lang="en-US" altLang="zh-TW" dirty="0">
                <a:solidFill>
                  <a:srgbClr val="FF0000"/>
                </a:solidFill>
              </a:rPr>
              <a:t>2025</a:t>
            </a:r>
            <a:r>
              <a:rPr lang="zh-TW" altLang="en-US" dirty="0">
                <a:solidFill>
                  <a:srgbClr val="FF0000"/>
                </a:solidFill>
              </a:rPr>
              <a:t>年新能源汽車銷售佔比達到</a:t>
            </a:r>
            <a:r>
              <a:rPr lang="en-US" altLang="zh-TW" dirty="0">
                <a:solidFill>
                  <a:srgbClr val="FF0000"/>
                </a:solidFill>
              </a:rPr>
              <a:t>25%</a:t>
            </a:r>
            <a:r>
              <a:rPr lang="zh-TW" altLang="en-US" dirty="0">
                <a:solidFill>
                  <a:srgbClr val="FF0000"/>
                </a:solidFill>
              </a:rPr>
              <a:t>，較</a:t>
            </a:r>
            <a:r>
              <a:rPr lang="en-US" altLang="zh-TW" dirty="0">
                <a:solidFill>
                  <a:srgbClr val="FF0000"/>
                </a:solidFill>
              </a:rPr>
              <a:t>2017</a:t>
            </a:r>
            <a:r>
              <a:rPr lang="zh-TW" altLang="en-US" dirty="0">
                <a:solidFill>
                  <a:srgbClr val="FF0000"/>
                </a:solidFill>
              </a:rPr>
              <a:t>年提出的目標高</a:t>
            </a:r>
            <a:r>
              <a:rPr lang="en-US" altLang="zh-TW" dirty="0">
                <a:solidFill>
                  <a:srgbClr val="FF0000"/>
                </a:solidFill>
              </a:rPr>
              <a:t>5</a:t>
            </a:r>
            <a:r>
              <a:rPr lang="zh-TW" altLang="en-US" dirty="0">
                <a:solidFill>
                  <a:srgbClr val="FF0000"/>
                </a:solidFill>
              </a:rPr>
              <a:t>個百分點</a:t>
            </a:r>
            <a:r>
              <a:rPr lang="zh-TW" altLang="en-US" dirty="0"/>
              <a:t>，並會完善新能源汽車購置稅等稅收優惠政策。</a:t>
            </a:r>
          </a:p>
          <a:p>
            <a:r>
              <a:rPr lang="zh-TW" altLang="en-US" dirty="0"/>
              <a:t>中央亦鼓勵</a:t>
            </a:r>
            <a:r>
              <a:rPr lang="zh-TW" altLang="en-US" dirty="0">
                <a:solidFill>
                  <a:srgbClr val="00B050"/>
                </a:solidFill>
              </a:rPr>
              <a:t>地方政府加大公共服務、共享出行</a:t>
            </a:r>
            <a:r>
              <a:rPr lang="zh-TW" altLang="en-US" dirty="0"/>
              <a:t>等領域車輛運營支持力度，給予新能源汽車通行、使用等優惠政策。此外，</a:t>
            </a:r>
            <a:r>
              <a:rPr lang="en-US" altLang="zh-TW" dirty="0"/>
              <a:t>2021</a:t>
            </a:r>
            <a:r>
              <a:rPr lang="zh-TW" altLang="en-US" dirty="0"/>
              <a:t>年起，</a:t>
            </a:r>
            <a:r>
              <a:rPr lang="zh-TW" altLang="en-US" dirty="0">
                <a:solidFill>
                  <a:srgbClr val="00B050"/>
                </a:solidFill>
              </a:rPr>
              <a:t>國家生態文明試驗區、大氣污染防治重點區域公共領域，新增或更新用車全部使用</a:t>
            </a:r>
            <a:r>
              <a:rPr lang="zh-TW" altLang="en-US" dirty="0">
                <a:solidFill>
                  <a:srgbClr val="FF0000"/>
                </a:solidFill>
              </a:rPr>
              <a:t>新能源汽車</a:t>
            </a:r>
            <a:r>
              <a:rPr lang="zh-TW" altLang="en-US" dirty="0">
                <a:solidFill>
                  <a:srgbClr val="00B050"/>
                </a:solidFill>
              </a:rPr>
              <a:t>等</a:t>
            </a:r>
            <a:r>
              <a:rPr lang="zh-TW" altLang="en-US" dirty="0"/>
              <a:t>。</a:t>
            </a:r>
          </a:p>
          <a:p>
            <a:r>
              <a:rPr lang="zh-TW" altLang="en-US" dirty="0"/>
              <a:t>內地於</a:t>
            </a:r>
            <a:r>
              <a:rPr lang="en-US" altLang="zh-TW" dirty="0"/>
              <a:t>2017</a:t>
            </a:r>
            <a:r>
              <a:rPr lang="zh-TW" altLang="en-US" dirty="0"/>
              <a:t>年曾經出台</a:t>
            </a:r>
            <a:r>
              <a:rPr lang="en-US" altLang="zh-TW" dirty="0"/>
              <a:t>《</a:t>
            </a:r>
            <a:r>
              <a:rPr lang="zh-TW" altLang="en-US" dirty="0"/>
              <a:t>汽車產業中長期發展規劃</a:t>
            </a:r>
            <a:r>
              <a:rPr lang="en-US" altLang="zh-TW" dirty="0"/>
              <a:t>》</a:t>
            </a:r>
            <a:r>
              <a:rPr lang="zh-TW" altLang="en-US" dirty="0"/>
              <a:t>，提出包括純電動、插電式混合動力及燃料電池在內的新能源汽車，而且於</a:t>
            </a:r>
            <a:r>
              <a:rPr lang="en-US" altLang="zh-TW" dirty="0"/>
              <a:t>2020</a:t>
            </a:r>
            <a:r>
              <a:rPr lang="zh-TW" altLang="en-US" dirty="0"/>
              <a:t>年產銷要達到</a:t>
            </a:r>
            <a:r>
              <a:rPr lang="en-US" altLang="zh-TW" dirty="0"/>
              <a:t>200</a:t>
            </a:r>
            <a:r>
              <a:rPr lang="zh-TW" altLang="en-US" dirty="0"/>
              <a:t>萬輛，</a:t>
            </a:r>
            <a:r>
              <a:rPr lang="en-US" altLang="zh-TW" dirty="0"/>
              <a:t>2025</a:t>
            </a:r>
            <a:r>
              <a:rPr lang="zh-TW" altLang="en-US" dirty="0"/>
              <a:t>年新能源汽車產銷佔比將須達到</a:t>
            </a:r>
            <a:r>
              <a:rPr lang="en-US" altLang="zh-TW" dirty="0"/>
              <a:t>20%</a:t>
            </a:r>
            <a:r>
              <a:rPr lang="zh-TW" altLang="en-US" dirty="0"/>
              <a:t>以上。</a:t>
            </a:r>
          </a:p>
          <a:p>
            <a:r>
              <a:rPr lang="zh-TW" altLang="en-US" i="1" dirty="0"/>
              <a:t>摘錄自</a:t>
            </a:r>
            <a:r>
              <a:rPr lang="en-US" altLang="zh-TW" i="1" dirty="0"/>
              <a:t>2019</a:t>
            </a:r>
            <a:r>
              <a:rPr lang="zh-TW" altLang="en-US" i="1" dirty="0"/>
              <a:t>年</a:t>
            </a:r>
            <a:r>
              <a:rPr lang="en-US" altLang="zh-TW" i="1" dirty="0"/>
              <a:t>12</a:t>
            </a:r>
            <a:r>
              <a:rPr lang="zh-TW" altLang="en-US" i="1" dirty="0"/>
              <a:t>月</a:t>
            </a:r>
            <a:r>
              <a:rPr lang="en-US" altLang="zh-TW" i="1" dirty="0"/>
              <a:t>4</a:t>
            </a:r>
            <a:r>
              <a:rPr lang="zh-TW" altLang="en-US" i="1" dirty="0"/>
              <a:t>日</a:t>
            </a:r>
            <a:r>
              <a:rPr lang="en-US" altLang="zh-TW" i="1" dirty="0"/>
              <a:t>《</a:t>
            </a:r>
            <a:r>
              <a:rPr lang="zh-TW" altLang="en-US" i="1" dirty="0"/>
              <a:t>信報</a:t>
            </a:r>
            <a:r>
              <a:rPr lang="en-US" altLang="zh-TW" i="1" dirty="0"/>
              <a:t>》</a:t>
            </a:r>
            <a:endParaRPr lang="zh-TW" altLang="en-US" dirty="0"/>
          </a:p>
          <a:p>
            <a:endParaRPr lang="zh-HK" altLang="en-US" dirty="0"/>
          </a:p>
        </p:txBody>
      </p:sp>
    </p:spTree>
    <p:extLst>
      <p:ext uri="{BB962C8B-B14F-4D97-AF65-F5344CB8AC3E}">
        <p14:creationId xmlns:p14="http://schemas.microsoft.com/office/powerpoint/2010/main" val="82939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199" y="313900"/>
            <a:ext cx="10803341" cy="6769288"/>
          </a:xfrm>
        </p:spPr>
        <p:txBody>
          <a:bodyPr>
            <a:normAutofit/>
          </a:bodyPr>
          <a:lstStyle/>
          <a:p>
            <a:r>
              <a:rPr lang="zh-TW" altLang="en-US" dirty="0" smtClean="0">
                <a:solidFill>
                  <a:srgbClr val="FF0000"/>
                </a:solidFill>
              </a:rPr>
              <a:t>中</a:t>
            </a:r>
            <a:r>
              <a:rPr lang="zh-TW" altLang="en-US" dirty="0">
                <a:solidFill>
                  <a:srgbClr val="FF0000"/>
                </a:solidFill>
              </a:rPr>
              <a:t>國</a:t>
            </a:r>
            <a:r>
              <a:rPr lang="zh-TW" altLang="en-US" dirty="0"/>
              <a:t>是另一個電動車發展大國，充電設施數量位列世界第一，截至</a:t>
            </a:r>
            <a:r>
              <a:rPr lang="en-US" altLang="zh-TW" dirty="0"/>
              <a:t>2017</a:t>
            </a:r>
            <a:r>
              <a:rPr lang="zh-TW" altLang="en-US" dirty="0"/>
              <a:t>年底，</a:t>
            </a:r>
            <a:r>
              <a:rPr lang="zh-TW" altLang="en-US" dirty="0">
                <a:solidFill>
                  <a:srgbClr val="FF0000"/>
                </a:solidFill>
              </a:rPr>
              <a:t>累計公共充電樁約</a:t>
            </a:r>
            <a:r>
              <a:rPr lang="en-US" altLang="zh-TW" dirty="0">
                <a:solidFill>
                  <a:srgbClr val="FF0000"/>
                </a:solidFill>
              </a:rPr>
              <a:t>21</a:t>
            </a:r>
            <a:r>
              <a:rPr lang="zh-TW" altLang="en-US" dirty="0">
                <a:solidFill>
                  <a:srgbClr val="FF0000"/>
                </a:solidFill>
              </a:rPr>
              <a:t>萬個，私人充電樁約</a:t>
            </a:r>
            <a:r>
              <a:rPr lang="en-US" altLang="zh-TW" dirty="0">
                <a:solidFill>
                  <a:srgbClr val="FF0000"/>
                </a:solidFill>
              </a:rPr>
              <a:t>19</a:t>
            </a:r>
            <a:r>
              <a:rPr lang="zh-TW" altLang="en-US" dirty="0">
                <a:solidFill>
                  <a:srgbClr val="FF0000"/>
                </a:solidFill>
              </a:rPr>
              <a:t>萬個</a:t>
            </a:r>
            <a:r>
              <a:rPr lang="zh-TW" altLang="en-US" dirty="0"/>
              <a:t>，當中以</a:t>
            </a:r>
            <a:r>
              <a:rPr lang="zh-TW" altLang="en-US" dirty="0">
                <a:solidFill>
                  <a:srgbClr val="FF0000"/>
                </a:solidFill>
              </a:rPr>
              <a:t>北京市擁有充電站數量最多</a:t>
            </a:r>
            <a:r>
              <a:rPr lang="zh-TW" altLang="en-US" dirty="0"/>
              <a:t>。</a:t>
            </a:r>
          </a:p>
          <a:p>
            <a:r>
              <a:rPr lang="zh-TW" altLang="en-US" dirty="0"/>
              <a:t>充電設施是影響電動車普及一大關鍵，</a:t>
            </a:r>
            <a:r>
              <a:rPr lang="zh-TW" altLang="en-US" dirty="0">
                <a:solidFill>
                  <a:srgbClr val="FF0000"/>
                </a:solidFill>
              </a:rPr>
              <a:t>內地成功，同樣有賴政府大力投放資源，以及對企業提供優惠政策</a:t>
            </a:r>
            <a:r>
              <a:rPr lang="zh-TW" altLang="en-US" dirty="0"/>
              <a:t>，鼓勵研發及生產充電樁。根據</a:t>
            </a:r>
            <a:r>
              <a:rPr lang="en-US" altLang="zh-TW" dirty="0"/>
              <a:t>《</a:t>
            </a:r>
            <a:r>
              <a:rPr lang="zh-TW" altLang="en-US" dirty="0"/>
              <a:t>電動汽車充電基礎設施發展指南（</a:t>
            </a:r>
            <a:r>
              <a:rPr lang="en-US" altLang="zh-TW" dirty="0"/>
              <a:t>2015-2020</a:t>
            </a:r>
            <a:r>
              <a:rPr lang="zh-TW" altLang="en-US" dirty="0"/>
              <a:t>年）</a:t>
            </a:r>
            <a:r>
              <a:rPr lang="en-US" altLang="zh-TW" dirty="0"/>
              <a:t>》</a:t>
            </a:r>
            <a:r>
              <a:rPr lang="zh-TW" altLang="en-US" dirty="0"/>
              <a:t>，中央政府具體措施包括：</a:t>
            </a:r>
            <a:r>
              <a:rPr lang="zh-TW" altLang="en-US" dirty="0">
                <a:solidFill>
                  <a:srgbClr val="FF0000"/>
                </a:solidFill>
              </a:rPr>
              <a:t>一、獎勵滿足條件（</a:t>
            </a:r>
            <a:r>
              <a:rPr lang="zh-TW" altLang="en-US" dirty="0"/>
              <a:t>包括安裝足夠充電設施）的地區給予</a:t>
            </a:r>
            <a:r>
              <a:rPr lang="en-US" altLang="zh-TW" dirty="0"/>
              <a:t>9,000</a:t>
            </a:r>
            <a:r>
              <a:rPr lang="zh-TW" altLang="en-US" dirty="0"/>
              <a:t>萬元人民幣（約</a:t>
            </a:r>
            <a:r>
              <a:rPr lang="en-US" altLang="zh-TW" dirty="0"/>
              <a:t>1.11</a:t>
            </a:r>
            <a:r>
              <a:rPr lang="zh-TW" altLang="en-US" dirty="0"/>
              <a:t>億港元）奬勵；</a:t>
            </a:r>
            <a:r>
              <a:rPr lang="zh-TW" altLang="en-US" dirty="0">
                <a:solidFill>
                  <a:srgbClr val="FF0000"/>
                </a:solidFill>
              </a:rPr>
              <a:t>二、提供優惠電價政策</a:t>
            </a:r>
            <a:r>
              <a:rPr lang="zh-TW" altLang="en-US" dirty="0"/>
              <a:t>；三、</a:t>
            </a:r>
            <a:r>
              <a:rPr lang="zh-TW" altLang="en-US" dirty="0">
                <a:solidFill>
                  <a:srgbClr val="FF0000"/>
                </a:solidFill>
              </a:rPr>
              <a:t>土地政策方面：</a:t>
            </a:r>
            <a:r>
              <a:rPr lang="zh-TW" altLang="en-US" dirty="0"/>
              <a:t>明確要求社會公共停車場預留不低於</a:t>
            </a:r>
            <a:r>
              <a:rPr lang="en-US" altLang="zh-TW" dirty="0"/>
              <a:t>10%</a:t>
            </a:r>
            <a:r>
              <a:rPr lang="zh-TW" altLang="en-US" dirty="0"/>
              <a:t>車位安裝充電設施、新建小區停車位的充電設施或預留安裝相關設施條件比例達</a:t>
            </a:r>
            <a:r>
              <a:rPr lang="en-US" altLang="zh-TW" dirty="0"/>
              <a:t>100%</a:t>
            </a:r>
            <a:r>
              <a:rPr lang="zh-TW" altLang="en-US" dirty="0"/>
              <a:t>。</a:t>
            </a:r>
          </a:p>
          <a:p>
            <a:r>
              <a:rPr lang="zh-TW" altLang="en-US" dirty="0"/>
              <a:t>在內地芸芸城市中，</a:t>
            </a:r>
            <a:r>
              <a:rPr lang="zh-TW" altLang="en-US" dirty="0">
                <a:solidFill>
                  <a:srgbClr val="FF0000"/>
                </a:solidFill>
              </a:rPr>
              <a:t>山西省會太原市</a:t>
            </a:r>
            <a:r>
              <a:rPr lang="zh-TW" altLang="en-US" dirty="0"/>
              <a:t>是其中一個推動電動車最成功的地方。</a:t>
            </a:r>
            <a:r>
              <a:rPr lang="en-US" altLang="zh-TW" dirty="0"/>
              <a:t>2013 </a:t>
            </a:r>
            <a:r>
              <a:rPr lang="zh-TW" altLang="en-US" dirty="0"/>
              <a:t>年及</a:t>
            </a:r>
            <a:r>
              <a:rPr lang="en-US" altLang="zh-TW" dirty="0"/>
              <a:t>2014 </a:t>
            </a:r>
            <a:r>
              <a:rPr lang="zh-TW" altLang="en-US" dirty="0"/>
              <a:t>年，太原市先後列入「新能源汽車示範城市」及「新能源汽車試點城市」，其後市政府於</a:t>
            </a:r>
            <a:r>
              <a:rPr lang="en-US" altLang="zh-TW" dirty="0"/>
              <a:t>2014 </a:t>
            </a:r>
            <a:r>
              <a:rPr lang="zh-TW" altLang="en-US" dirty="0"/>
              <a:t>年 </a:t>
            </a:r>
            <a:r>
              <a:rPr lang="en-US" altLang="zh-TW" dirty="0"/>
              <a:t>9 </a:t>
            </a:r>
            <a:r>
              <a:rPr lang="zh-TW" altLang="en-US" dirty="0"/>
              <a:t>月發布</a:t>
            </a:r>
            <a:r>
              <a:rPr lang="en-US" altLang="zh-TW" dirty="0"/>
              <a:t>《</a:t>
            </a:r>
            <a:r>
              <a:rPr lang="zh-TW" altLang="en-US" dirty="0"/>
              <a:t>太原市新能源汽車推廣應用實施方案</a:t>
            </a:r>
            <a:r>
              <a:rPr lang="en-US" altLang="zh-TW" dirty="0"/>
              <a:t>》</a:t>
            </a:r>
            <a:r>
              <a:rPr lang="zh-TW" altLang="en-US" dirty="0"/>
              <a:t>，設定目標至</a:t>
            </a:r>
            <a:r>
              <a:rPr lang="en-US" altLang="zh-TW" dirty="0"/>
              <a:t>2015</a:t>
            </a:r>
            <a:r>
              <a:rPr lang="zh-TW" altLang="en-US" dirty="0"/>
              <a:t>年，全市推廣應用新能源汽車</a:t>
            </a:r>
            <a:r>
              <a:rPr lang="en-US" altLang="zh-TW" dirty="0"/>
              <a:t>5,000</a:t>
            </a:r>
            <a:r>
              <a:rPr lang="zh-TW" altLang="en-US" dirty="0"/>
              <a:t>輛。</a:t>
            </a:r>
          </a:p>
          <a:p>
            <a:endParaRPr lang="zh-HK" altLang="en-US" dirty="0"/>
          </a:p>
        </p:txBody>
      </p:sp>
    </p:spTree>
    <p:extLst>
      <p:ext uri="{BB962C8B-B14F-4D97-AF65-F5344CB8AC3E}">
        <p14:creationId xmlns:p14="http://schemas.microsoft.com/office/powerpoint/2010/main" val="104946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中國情況</a:t>
            </a:r>
            <a:r>
              <a:rPr lang="en-US" altLang="zh-TW" dirty="0" smtClean="0"/>
              <a:t>: </a:t>
            </a:r>
            <a:endParaRPr lang="zh-HK" altLang="en-US" dirty="0"/>
          </a:p>
        </p:txBody>
      </p:sp>
      <p:pic>
        <p:nvPicPr>
          <p:cNvPr id="4" name="內容版面配置區 3"/>
          <p:cNvPicPr>
            <a:picLocks noGrp="1" noChangeAspect="1"/>
          </p:cNvPicPr>
          <p:nvPr>
            <p:ph idx="1"/>
          </p:nvPr>
        </p:nvPicPr>
        <p:blipFill>
          <a:blip r:embed="rId2"/>
          <a:stretch>
            <a:fillRect/>
          </a:stretch>
        </p:blipFill>
        <p:spPr>
          <a:xfrm>
            <a:off x="838200" y="1417732"/>
            <a:ext cx="8601147" cy="5027527"/>
          </a:xfrm>
          <a:prstGeom prst="rect">
            <a:avLst/>
          </a:prstGeom>
        </p:spPr>
      </p:pic>
      <p:sp>
        <p:nvSpPr>
          <p:cNvPr id="5" name="矩形 4"/>
          <p:cNvSpPr/>
          <p:nvPr/>
        </p:nvSpPr>
        <p:spPr>
          <a:xfrm>
            <a:off x="5484629" y="6445259"/>
            <a:ext cx="5869171" cy="369332"/>
          </a:xfrm>
          <a:prstGeom prst="rect">
            <a:avLst/>
          </a:prstGeom>
        </p:spPr>
        <p:txBody>
          <a:bodyPr wrap="none">
            <a:spAutoFit/>
          </a:bodyPr>
          <a:lstStyle/>
          <a:p>
            <a:r>
              <a:rPr lang="zh-HK" altLang="en-US" dirty="0" smtClean="0">
                <a:hlinkClick r:id="rId3"/>
              </a:rPr>
              <a:t>https://iknow.stpi.narl.org.tw/Post/Read.aspx?PostID=16520</a:t>
            </a:r>
            <a:r>
              <a:rPr lang="zh-HK" altLang="en-US" dirty="0" smtClean="0"/>
              <a:t> </a:t>
            </a:r>
            <a:endParaRPr lang="zh-HK" altLang="en-US" dirty="0"/>
          </a:p>
        </p:txBody>
      </p:sp>
    </p:spTree>
    <p:extLst>
      <p:ext uri="{BB962C8B-B14F-4D97-AF65-F5344CB8AC3E}">
        <p14:creationId xmlns:p14="http://schemas.microsoft.com/office/powerpoint/2010/main" val="64377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5370" y="245659"/>
            <a:ext cx="10939818" cy="6475864"/>
          </a:xfrm>
        </p:spPr>
        <p:txBody>
          <a:bodyPr>
            <a:normAutofit/>
          </a:bodyPr>
          <a:lstStyle/>
          <a:p>
            <a:r>
              <a:rPr lang="zh-TW" altLang="en-US" dirty="0" smtClean="0"/>
              <a:t>中國政府決定將其</a:t>
            </a:r>
            <a:r>
              <a:rPr lang="zh-TW" altLang="en-US" dirty="0" smtClean="0">
                <a:solidFill>
                  <a:srgbClr val="FF0000"/>
                </a:solidFill>
              </a:rPr>
              <a:t>電動車補貼延長至</a:t>
            </a:r>
            <a:r>
              <a:rPr lang="en-US" altLang="zh-TW" dirty="0" smtClean="0">
                <a:solidFill>
                  <a:srgbClr val="FF0000"/>
                </a:solidFill>
              </a:rPr>
              <a:t>2022</a:t>
            </a:r>
            <a:r>
              <a:rPr lang="zh-TW" altLang="en-US" dirty="0" smtClean="0">
                <a:solidFill>
                  <a:srgbClr val="FF0000"/>
                </a:solidFill>
              </a:rPr>
              <a:t>年底</a:t>
            </a:r>
            <a:r>
              <a:rPr lang="zh-TW" altLang="en-US" dirty="0" smtClean="0"/>
              <a:t>。隨著該補貼範圍擴及到電動車配備非中國製電池，所有其他國家生產電動汽車電池商因而有望從中受益。</a:t>
            </a:r>
          </a:p>
          <a:p>
            <a:pPr marL="0" indent="0">
              <a:buNone/>
            </a:pPr>
            <a:endParaRPr lang="zh-TW" altLang="en-US" dirty="0" smtClean="0"/>
          </a:p>
          <a:p>
            <a:r>
              <a:rPr lang="zh-TW" altLang="en-US" dirty="0" smtClean="0"/>
              <a:t>現在，隨著非中國公司的車輛也得到補貼，從去年</a:t>
            </a:r>
            <a:r>
              <a:rPr lang="en-US" altLang="zh-TW" dirty="0" smtClean="0"/>
              <a:t>12</a:t>
            </a:r>
            <a:r>
              <a:rPr lang="zh-TW" altLang="en-US" dirty="0" smtClean="0"/>
              <a:t>月特斯拉和</a:t>
            </a:r>
            <a:r>
              <a:rPr lang="en-US" altLang="zh-TW" dirty="0" smtClean="0"/>
              <a:t>Mercedes-Benz</a:t>
            </a:r>
            <a:r>
              <a:rPr lang="zh-TW" altLang="en-US" dirty="0" smtClean="0"/>
              <a:t>汽車被列入補貼名單，他們分別搭配</a:t>
            </a:r>
            <a:r>
              <a:rPr lang="en-US" altLang="zh-TW" dirty="0" smtClean="0"/>
              <a:t>LG </a:t>
            </a:r>
            <a:r>
              <a:rPr lang="en-US" altLang="zh-TW" dirty="0" err="1" smtClean="0"/>
              <a:t>Chem</a:t>
            </a:r>
            <a:r>
              <a:rPr lang="zh-TW" altLang="en-US" dirty="0" smtClean="0"/>
              <a:t>和</a:t>
            </a:r>
            <a:r>
              <a:rPr lang="en-US" altLang="zh-TW" dirty="0" smtClean="0"/>
              <a:t>SK Innovation</a:t>
            </a:r>
            <a:r>
              <a:rPr lang="zh-TW" altLang="en-US" dirty="0" smtClean="0"/>
              <a:t>的電池。現在，使用</a:t>
            </a:r>
            <a:r>
              <a:rPr lang="en-US" altLang="zh-TW" dirty="0" smtClean="0"/>
              <a:t>LG </a:t>
            </a:r>
            <a:r>
              <a:rPr lang="en-US" altLang="zh-TW" dirty="0" err="1" smtClean="0"/>
              <a:t>Chem</a:t>
            </a:r>
            <a:r>
              <a:rPr lang="zh-TW" altLang="en-US" dirty="0" smtClean="0"/>
              <a:t>和</a:t>
            </a:r>
            <a:r>
              <a:rPr lang="en-US" altLang="zh-TW" dirty="0" smtClean="0"/>
              <a:t>Samsung SDI</a:t>
            </a:r>
            <a:r>
              <a:rPr lang="zh-TW" altLang="en-US" dirty="0" smtClean="0"/>
              <a:t>電池的電動車也在一併列入補貼名單。</a:t>
            </a:r>
          </a:p>
          <a:p>
            <a:endParaRPr lang="zh-TW" altLang="en-US" dirty="0" smtClean="0"/>
          </a:p>
          <a:p>
            <a:r>
              <a:rPr lang="zh-TW" altLang="en-US" dirty="0" smtClean="0"/>
              <a:t>目前韓國製造商正在積極擴展其全球市佔率。根據市場研究公司</a:t>
            </a:r>
            <a:r>
              <a:rPr lang="en-US" altLang="zh-TW" dirty="0" smtClean="0"/>
              <a:t>SNE Research</a:t>
            </a:r>
            <a:r>
              <a:rPr lang="zh-TW" altLang="en-US" dirty="0" smtClean="0"/>
              <a:t>，</a:t>
            </a:r>
            <a:r>
              <a:rPr lang="en-US" altLang="zh-TW" dirty="0" smtClean="0"/>
              <a:t>2019</a:t>
            </a:r>
            <a:r>
              <a:rPr lang="zh-TW" altLang="en-US" dirty="0" smtClean="0"/>
              <a:t>年全球各國註冊的電動汽車電池能量總量為</a:t>
            </a:r>
            <a:r>
              <a:rPr lang="en-US" altLang="zh-TW" dirty="0" smtClean="0"/>
              <a:t>116.7 </a:t>
            </a:r>
            <a:r>
              <a:rPr lang="en-US" altLang="zh-TW" dirty="0" err="1" smtClean="0"/>
              <a:t>GWh</a:t>
            </a:r>
            <a:r>
              <a:rPr lang="en-US" altLang="zh-TW" dirty="0" smtClean="0"/>
              <a:t> (</a:t>
            </a:r>
            <a:r>
              <a:rPr lang="zh-TW" altLang="en-US" dirty="0" smtClean="0"/>
              <a:t>百萬度</a:t>
            </a:r>
            <a:r>
              <a:rPr lang="en-US" altLang="zh-TW" dirty="0" smtClean="0"/>
              <a:t>)</a:t>
            </a:r>
            <a:r>
              <a:rPr lang="zh-TW" altLang="en-US" dirty="0" smtClean="0"/>
              <a:t>，比上年增長</a:t>
            </a:r>
            <a:r>
              <a:rPr lang="en-US" altLang="zh-TW" dirty="0" smtClean="0"/>
              <a:t>16.7</a:t>
            </a:r>
            <a:r>
              <a:rPr lang="zh-TW" altLang="en-US" dirty="0" smtClean="0"/>
              <a:t>％。</a:t>
            </a:r>
            <a:r>
              <a:rPr lang="zh-TW" altLang="en-US" dirty="0" smtClean="0">
                <a:solidFill>
                  <a:srgbClr val="FF0000"/>
                </a:solidFill>
              </a:rPr>
              <a:t>寧德時代</a:t>
            </a:r>
            <a:r>
              <a:rPr lang="en-US" altLang="zh-TW" dirty="0" smtClean="0">
                <a:solidFill>
                  <a:srgbClr val="FF0000"/>
                </a:solidFill>
              </a:rPr>
              <a:t>(CATL)</a:t>
            </a:r>
            <a:r>
              <a:rPr lang="zh-TW" altLang="en-US" dirty="0" smtClean="0">
                <a:solidFill>
                  <a:srgbClr val="FF0000"/>
                </a:solidFill>
              </a:rPr>
              <a:t>和</a:t>
            </a:r>
            <a:r>
              <a:rPr lang="en-US" altLang="zh-TW" dirty="0" smtClean="0">
                <a:solidFill>
                  <a:srgbClr val="FF0000"/>
                </a:solidFill>
              </a:rPr>
              <a:t>Panasonic</a:t>
            </a:r>
            <a:r>
              <a:rPr lang="zh-TW" altLang="en-US" dirty="0" smtClean="0">
                <a:solidFill>
                  <a:srgbClr val="FF0000"/>
                </a:solidFill>
              </a:rPr>
              <a:t>持續以高於平均的速度增長，佔據了全球電動車電池市場銷售的一半以上</a:t>
            </a:r>
            <a:r>
              <a:rPr lang="zh-TW" altLang="en-US" dirty="0" smtClean="0"/>
              <a:t>。然而其餘中國和日本製造商的消售量卻下降或以小於市場平均的速度成長。</a:t>
            </a:r>
            <a:endParaRPr lang="zh-HK" altLang="en-US" dirty="0"/>
          </a:p>
        </p:txBody>
      </p:sp>
    </p:spTree>
    <p:extLst>
      <p:ext uri="{BB962C8B-B14F-4D97-AF65-F5344CB8AC3E}">
        <p14:creationId xmlns:p14="http://schemas.microsoft.com/office/powerpoint/2010/main" val="332218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rotWithShape="1">
          <a:blip r:embed="rId2"/>
          <a:srcRect l="25762" t="32065" r="41921" b="19973"/>
          <a:stretch/>
        </p:blipFill>
        <p:spPr>
          <a:xfrm>
            <a:off x="600502" y="0"/>
            <a:ext cx="8383562" cy="6673755"/>
          </a:xfrm>
          <a:prstGeom prst="rect">
            <a:avLst/>
          </a:prstGeom>
        </p:spPr>
      </p:pic>
      <p:sp>
        <p:nvSpPr>
          <p:cNvPr id="5" name="矩形 4"/>
          <p:cNvSpPr/>
          <p:nvPr/>
        </p:nvSpPr>
        <p:spPr>
          <a:xfrm>
            <a:off x="4194412" y="6489089"/>
            <a:ext cx="7597254" cy="369332"/>
          </a:xfrm>
          <a:prstGeom prst="rect">
            <a:avLst/>
          </a:prstGeom>
        </p:spPr>
        <p:txBody>
          <a:bodyPr wrap="square">
            <a:spAutoFit/>
          </a:bodyPr>
          <a:lstStyle/>
          <a:p>
            <a:r>
              <a:rPr lang="zh-TW" altLang="en-US" b="0" i="0" dirty="0" smtClean="0">
                <a:solidFill>
                  <a:srgbClr val="000000"/>
                </a:solidFill>
                <a:effectLst/>
                <a:latin typeface="Microsoft JhengHei" panose="020B0604030504040204" pitchFamily="34" charset="-120"/>
                <a:ea typeface="Microsoft JhengHei" panose="020B0604030504040204" pitchFamily="34" charset="-120"/>
              </a:rPr>
              <a:t>大陸電池製造龍頭寧德時代近期</a:t>
            </a:r>
            <a:r>
              <a:rPr lang="zh-TW" altLang="en-US" b="0" i="0" dirty="0" smtClean="0">
                <a:solidFill>
                  <a:srgbClr val="FF0000"/>
                </a:solidFill>
                <a:effectLst/>
                <a:latin typeface="Microsoft JhengHei" panose="020B0604030504040204" pitchFamily="34" charset="-120"/>
                <a:ea typeface="Microsoft JhengHei" panose="020B0604030504040204" pitchFamily="34" charset="-120"/>
              </a:rPr>
              <a:t>與全球電動車巨頭特斯拉（</a:t>
            </a:r>
            <a:r>
              <a:rPr lang="en-US" altLang="zh-TW" b="0" i="0" dirty="0" smtClean="0">
                <a:solidFill>
                  <a:srgbClr val="FF0000"/>
                </a:solidFill>
                <a:effectLst/>
                <a:latin typeface="Microsoft JhengHei" panose="020B0604030504040204" pitchFamily="34" charset="-120"/>
                <a:ea typeface="Microsoft JhengHei" panose="020B0604030504040204" pitchFamily="34" charset="-120"/>
              </a:rPr>
              <a:t>Tesla</a:t>
            </a:r>
            <a:r>
              <a:rPr lang="zh-TW" altLang="en-US" b="0" i="0" dirty="0" smtClean="0">
                <a:solidFill>
                  <a:srgbClr val="FF0000"/>
                </a:solidFill>
                <a:effectLst/>
                <a:latin typeface="Microsoft JhengHei" panose="020B0604030504040204" pitchFamily="34" charset="-120"/>
                <a:ea typeface="Microsoft JhengHei" panose="020B0604030504040204" pitchFamily="34" charset="-120"/>
              </a:rPr>
              <a:t>）合作</a:t>
            </a:r>
            <a:r>
              <a:rPr lang="zh-TW" altLang="en-US" b="0" i="0" dirty="0" smtClean="0">
                <a:solidFill>
                  <a:srgbClr val="000000"/>
                </a:solidFill>
                <a:effectLst/>
                <a:latin typeface="Microsoft JhengHei" panose="020B0604030504040204" pitchFamily="34" charset="-120"/>
                <a:ea typeface="Microsoft JhengHei" panose="020B0604030504040204" pitchFamily="34" charset="-120"/>
              </a:rPr>
              <a:t>。 </a:t>
            </a:r>
            <a:endParaRPr lang="zh-HK" altLang="en-US" dirty="0"/>
          </a:p>
        </p:txBody>
      </p:sp>
    </p:spTree>
    <p:extLst>
      <p:ext uri="{BB962C8B-B14F-4D97-AF65-F5344CB8AC3E}">
        <p14:creationId xmlns:p14="http://schemas.microsoft.com/office/powerpoint/2010/main" val="403326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6146" name="Picture 2" descr="https://i1.kknews.cc/SIG=36jab41/ctp-vzntr/EYCZYyY6vK7es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1213" y="365124"/>
            <a:ext cx="9262029" cy="667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5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5122" name="Picture 2" descr="https://i1.kknews.cc/SIG=4f4ocg/ctp-vzntr/EYCZYxIRF13vh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3099" y="68478"/>
            <a:ext cx="9425801" cy="678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77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上海情況</a:t>
            </a:r>
            <a:r>
              <a:rPr lang="en-US" altLang="zh-TW" dirty="0" smtClean="0"/>
              <a:t>: </a:t>
            </a:r>
            <a:endParaRPr lang="zh-HK" altLang="en-US" dirty="0"/>
          </a:p>
        </p:txBody>
      </p:sp>
      <p:sp>
        <p:nvSpPr>
          <p:cNvPr id="3" name="內容版面配置區 2"/>
          <p:cNvSpPr>
            <a:spLocks noGrp="1"/>
          </p:cNvSpPr>
          <p:nvPr>
            <p:ph idx="1"/>
          </p:nvPr>
        </p:nvSpPr>
        <p:spPr/>
        <p:txBody>
          <a:bodyPr/>
          <a:lstStyle/>
          <a:p>
            <a:r>
              <a:rPr lang="zh-TW" altLang="en-US" dirty="0"/>
              <a:t>通用汽車</a:t>
            </a:r>
            <a:r>
              <a:rPr lang="en-US" altLang="zh-TW" dirty="0"/>
              <a:t>(General Motors)</a:t>
            </a:r>
            <a:r>
              <a:rPr lang="zh-TW" altLang="en-US" dirty="0"/>
              <a:t>週四出人意料地宣布，</a:t>
            </a:r>
            <a:r>
              <a:rPr lang="zh-TW" altLang="en-US" dirty="0">
                <a:solidFill>
                  <a:srgbClr val="FF0000"/>
                </a:solidFill>
              </a:rPr>
              <a:t>希望在</a:t>
            </a:r>
            <a:r>
              <a:rPr lang="en-US" altLang="zh-TW" u="sng" dirty="0">
                <a:solidFill>
                  <a:srgbClr val="FF0000"/>
                </a:solidFill>
                <a:hlinkClick r:id="rId2"/>
              </a:rPr>
              <a:t>2035</a:t>
            </a:r>
            <a:r>
              <a:rPr lang="zh-TW" altLang="en-US" u="sng" dirty="0">
                <a:solidFill>
                  <a:srgbClr val="FF0000"/>
                </a:solidFill>
                <a:hlinkClick r:id="rId2"/>
              </a:rPr>
              <a:t>年</a:t>
            </a:r>
            <a:r>
              <a:rPr lang="zh-TW" altLang="en-US" dirty="0">
                <a:solidFill>
                  <a:srgbClr val="FF0000"/>
                </a:solidFill>
              </a:rPr>
              <a:t>之前停止生產汽油和柴油汽車，轉向電動汽車</a:t>
            </a:r>
            <a:r>
              <a:rPr lang="zh-TW" altLang="en-US" dirty="0"/>
              <a:t>，這與中國政府已成功制定的路線圖相符。為了實現這一目標，作為底特律中堅力量和美國工業實力象徵的通用汽車可能別無選擇，只能接受由中國企業起主導作用的汽車和電池技術。</a:t>
            </a:r>
          </a:p>
          <a:p>
            <a:r>
              <a:rPr lang="zh-TW" altLang="en-US" dirty="0"/>
              <a:t>即使在設定這個時間框架上，通用汽車似乎也與北京的速度保持了一致。就在三個月前，</a:t>
            </a:r>
            <a:r>
              <a:rPr lang="zh-TW" altLang="en-US" dirty="0">
                <a:solidFill>
                  <a:srgbClr val="FF0000"/>
                </a:solidFill>
              </a:rPr>
              <a:t>中國的政策制定者頒佈命令，到</a:t>
            </a:r>
            <a:r>
              <a:rPr lang="en-US" altLang="zh-TW" dirty="0">
                <a:solidFill>
                  <a:srgbClr val="FF0000"/>
                </a:solidFill>
              </a:rPr>
              <a:t>2035</a:t>
            </a:r>
            <a:r>
              <a:rPr lang="zh-TW" altLang="en-US" dirty="0">
                <a:solidFill>
                  <a:srgbClr val="FF0000"/>
                </a:solidFill>
              </a:rPr>
              <a:t>年，在中國銷售的大部分汽車必須是電動汽車。</a:t>
            </a:r>
          </a:p>
          <a:p>
            <a:endParaRPr lang="zh-HK" altLang="en-US" dirty="0"/>
          </a:p>
        </p:txBody>
      </p:sp>
    </p:spTree>
    <p:extLst>
      <p:ext uri="{BB962C8B-B14F-4D97-AF65-F5344CB8AC3E}">
        <p14:creationId xmlns:p14="http://schemas.microsoft.com/office/powerpoint/2010/main" val="222721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本土車廠主導　佔中國市場</a:t>
            </a:r>
            <a:r>
              <a:rPr lang="en-US" altLang="zh-TW" b="1" dirty="0" smtClean="0"/>
              <a:t>8</a:t>
            </a:r>
            <a:r>
              <a:rPr lang="zh-TW" altLang="en-US" b="1" dirty="0" smtClean="0"/>
              <a:t>成份額</a:t>
            </a:r>
            <a:r>
              <a:rPr lang="en-US" altLang="zh-TW" b="1" dirty="0" smtClean="0"/>
              <a:t>: </a:t>
            </a:r>
            <a:endParaRPr lang="zh-HK" altLang="en-US" dirty="0"/>
          </a:p>
        </p:txBody>
      </p:sp>
      <p:sp>
        <p:nvSpPr>
          <p:cNvPr id="3" name="內容版面配置區 2"/>
          <p:cNvSpPr>
            <a:spLocks noGrp="1"/>
          </p:cNvSpPr>
          <p:nvPr>
            <p:ph idx="1"/>
          </p:nvPr>
        </p:nvSpPr>
        <p:spPr/>
        <p:txBody>
          <a:bodyPr/>
          <a:lstStyle/>
          <a:p>
            <a:r>
              <a:rPr lang="zh-TW" altLang="en-US" dirty="0" smtClean="0"/>
              <a:t>該</a:t>
            </a:r>
            <a:r>
              <a:rPr lang="zh-TW" altLang="en-US" dirty="0"/>
              <a:t>報告以</a:t>
            </a:r>
            <a:r>
              <a:rPr lang="en-US" altLang="zh-TW" dirty="0"/>
              <a:t>《</a:t>
            </a:r>
            <a:r>
              <a:rPr lang="zh-TW" altLang="en-US" dirty="0"/>
              <a:t>中國汽車行業：勢不可擋的電動化浪潮</a:t>
            </a:r>
            <a:r>
              <a:rPr lang="en-US" altLang="zh-TW" dirty="0"/>
              <a:t>》</a:t>
            </a:r>
            <a:r>
              <a:rPr lang="zh-TW" altLang="en-US" dirty="0"/>
              <a:t>為題，分析了中國新能源汽車市場在過去幾年的變化情況，包括</a:t>
            </a:r>
            <a:r>
              <a:rPr lang="zh-TW" altLang="en-US" dirty="0">
                <a:solidFill>
                  <a:srgbClr val="FF0000"/>
                </a:solidFill>
              </a:rPr>
              <a:t>電動車、電池、充電網路</a:t>
            </a:r>
            <a:r>
              <a:rPr lang="zh-TW" altLang="en-US" dirty="0"/>
              <a:t>三大汽車電動化領域的最新趨勢。</a:t>
            </a:r>
            <a:r>
              <a:rPr lang="en-US" altLang="zh-TW" dirty="0"/>
              <a:t>2020</a:t>
            </a:r>
            <a:r>
              <a:rPr lang="zh-TW" altLang="en-US" dirty="0"/>
              <a:t>年，中國新能源汽車市場發生了巨變。隨著消費者對</a:t>
            </a:r>
            <a:r>
              <a:rPr lang="zh-TW" altLang="en-US" dirty="0">
                <a:solidFill>
                  <a:srgbClr val="FF0000"/>
                </a:solidFill>
              </a:rPr>
              <a:t>新能源汽車認知度的提高</a:t>
            </a:r>
            <a:r>
              <a:rPr lang="zh-TW" altLang="en-US" dirty="0"/>
              <a:t>，以及更加青睞</a:t>
            </a:r>
            <a:r>
              <a:rPr lang="zh-TW" altLang="en-US" dirty="0">
                <a:solidFill>
                  <a:srgbClr val="FF0000"/>
                </a:solidFill>
              </a:rPr>
              <a:t>可持續的環保生活方式</a:t>
            </a:r>
            <a:r>
              <a:rPr lang="zh-TW" altLang="en-US" dirty="0"/>
              <a:t>，原本主要以供應和政策為驅動的市場，已經進一步向以需求為導向發展</a:t>
            </a:r>
            <a:r>
              <a:rPr lang="zh-TW" altLang="en-US" dirty="0" smtClean="0"/>
              <a:t>。</a:t>
            </a:r>
            <a:endParaRPr lang="zh-TW" altLang="en-US" dirty="0"/>
          </a:p>
        </p:txBody>
      </p:sp>
      <p:sp>
        <p:nvSpPr>
          <p:cNvPr id="4" name="矩形 3"/>
          <p:cNvSpPr/>
          <p:nvPr/>
        </p:nvSpPr>
        <p:spPr>
          <a:xfrm>
            <a:off x="400335" y="5247231"/>
            <a:ext cx="6096000" cy="1477328"/>
          </a:xfrm>
          <a:prstGeom prst="rect">
            <a:avLst/>
          </a:prstGeom>
        </p:spPr>
        <p:txBody>
          <a:bodyPr>
            <a:spAutoFit/>
          </a:bodyPr>
          <a:lstStyle/>
          <a:p>
            <a:r>
              <a:rPr lang="en-US" altLang="zh-HK" dirty="0" smtClean="0">
                <a:hlinkClick r:id="rId2"/>
              </a:rPr>
              <a:t>https://inews.hket.com/article/2866279/%E4%B8%AD%E5%9C%8B%E9%9B%BB%E5%8B%95%E8%BB%8A%E5%8A%A0%E9%80%9F%E7%99%BC%E5%B1%95%E3%80%80%E5%8F%AF%E6%8C%81%E7%BA%8C%E7%99%BC%E5%B1%95%E7%8D%B2%E9%97%9C%E6%B3%A8</a:t>
            </a:r>
            <a:r>
              <a:rPr lang="en-US" altLang="zh-HK" dirty="0" smtClean="0"/>
              <a:t>  </a:t>
            </a:r>
            <a:endParaRPr lang="zh-HK" altLang="en-US" dirty="0"/>
          </a:p>
        </p:txBody>
      </p:sp>
    </p:spTree>
    <p:extLst>
      <p:ext uri="{BB962C8B-B14F-4D97-AF65-F5344CB8AC3E}">
        <p14:creationId xmlns:p14="http://schemas.microsoft.com/office/powerpoint/2010/main" val="187029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中國</a:t>
            </a:r>
            <a:r>
              <a:rPr lang="zh-TW" altLang="zh-TW" b="1" dirty="0" smtClean="0"/>
              <a:t>空氣污染</a:t>
            </a:r>
            <a:r>
              <a:rPr lang="zh-TW" altLang="en-US" b="1" dirty="0" smtClean="0"/>
              <a:t>情況</a:t>
            </a:r>
            <a:r>
              <a:rPr lang="en-US" altLang="zh-TW" b="1" dirty="0" smtClean="0"/>
              <a:t>: </a:t>
            </a:r>
            <a:endParaRPr lang="zh-HK" altLang="en-US" dirty="0"/>
          </a:p>
        </p:txBody>
      </p:sp>
      <p:pic>
        <p:nvPicPr>
          <p:cNvPr id="1026" name="Picture 2" descr="備戰文憑試系列──中國空氣污染|星島教育網"/>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99620"/>
            <a:ext cx="5006783" cy="2963198"/>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3"/>
          <a:stretch>
            <a:fillRect/>
          </a:stretch>
        </p:blipFill>
        <p:spPr>
          <a:xfrm>
            <a:off x="5631976" y="861216"/>
            <a:ext cx="6196305" cy="3601602"/>
          </a:xfrm>
          <a:prstGeom prst="rect">
            <a:avLst/>
          </a:prstGeom>
        </p:spPr>
      </p:pic>
      <p:pic>
        <p:nvPicPr>
          <p:cNvPr id="7" name="Picture 2" descr="中國空氣污染的幫兇竟然是電動車？ - 香港unwire.h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6186" y="4260998"/>
            <a:ext cx="4178051" cy="259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3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10242" name="Picture 2" descr="財團法人車輛研究測試中心，提供車輛測試、檢測、驗證、外銷、先進系統研發、試車場等服務。"/>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025" y="554464"/>
            <a:ext cx="11481949" cy="574907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696871" y="6303536"/>
            <a:ext cx="7119582" cy="369332"/>
          </a:xfrm>
          <a:prstGeom prst="rect">
            <a:avLst/>
          </a:prstGeom>
        </p:spPr>
        <p:txBody>
          <a:bodyPr wrap="square">
            <a:spAutoFit/>
          </a:bodyPr>
          <a:lstStyle/>
          <a:p>
            <a:r>
              <a:rPr lang="zh-HK" altLang="en-US" dirty="0" smtClean="0">
                <a:hlinkClick r:id="rId3"/>
              </a:rPr>
              <a:t>https://www.artc.org.tw/chinese/03_service/03_02detail.aspx?pid=13376</a:t>
            </a:r>
            <a:r>
              <a:rPr lang="zh-HK" altLang="en-US" dirty="0" smtClean="0"/>
              <a:t> </a:t>
            </a:r>
            <a:endParaRPr lang="zh-HK" altLang="en-US" dirty="0"/>
          </a:p>
        </p:txBody>
      </p:sp>
    </p:spTree>
    <p:extLst>
      <p:ext uri="{BB962C8B-B14F-4D97-AF65-F5344CB8AC3E}">
        <p14:creationId xmlns:p14="http://schemas.microsoft.com/office/powerpoint/2010/main" val="358349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3074" name="Picture 2" descr="https://fsv.cmoney.tw/cmstatic/notes/capture/1576683/201909041717336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4661" y="-1"/>
            <a:ext cx="7235565" cy="723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062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香港情況</a:t>
            </a:r>
            <a:r>
              <a:rPr lang="en-US" altLang="zh-TW" dirty="0" smtClean="0"/>
              <a:t>: </a:t>
            </a:r>
            <a:endParaRPr lang="zh-HK" altLang="en-US" dirty="0"/>
          </a:p>
        </p:txBody>
      </p:sp>
      <p:pic>
        <p:nvPicPr>
          <p:cNvPr id="3074" name="Picture 2" descr="https://iknow.hkej.com/ftp/iknow2/images/44769/800_44769_4145dee64bc54b178487593e944277d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583" y="1462028"/>
            <a:ext cx="11524833" cy="452934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053217" y="6175809"/>
            <a:ext cx="10085564" cy="646331"/>
          </a:xfrm>
          <a:prstGeom prst="rect">
            <a:avLst/>
          </a:prstGeom>
        </p:spPr>
        <p:txBody>
          <a:bodyPr wrap="square">
            <a:spAutoFit/>
          </a:bodyPr>
          <a:lstStyle/>
          <a:p>
            <a:r>
              <a:rPr lang="zh-TW" altLang="en-US" dirty="0"/>
              <a:t>香港電台 </a:t>
            </a:r>
            <a:r>
              <a:rPr lang="en-US" altLang="zh-TW" dirty="0"/>
              <a:t>31: </a:t>
            </a:r>
            <a:r>
              <a:rPr lang="zh-TW" altLang="en-US" dirty="0"/>
              <a:t>左右紅藍綠</a:t>
            </a:r>
            <a:r>
              <a:rPr lang="en-US" altLang="zh-TW" dirty="0"/>
              <a:t>|</a:t>
            </a:r>
            <a:r>
              <a:rPr lang="zh-TW" altLang="en-US" dirty="0"/>
              <a:t>電動車配套不足</a:t>
            </a:r>
          </a:p>
          <a:p>
            <a:r>
              <a:rPr lang="zh-HK" altLang="en-US" dirty="0" smtClean="0">
                <a:hlinkClick r:id="rId3"/>
              </a:rPr>
              <a:t> https://www.youtube.com/watch?v=1gMfRJMwLgc</a:t>
            </a:r>
            <a:r>
              <a:rPr lang="zh-HK" altLang="en-US" dirty="0" smtClean="0"/>
              <a:t> </a:t>
            </a:r>
            <a:endParaRPr lang="zh-HK" altLang="en-US" dirty="0"/>
          </a:p>
        </p:txBody>
      </p:sp>
    </p:spTree>
    <p:extLst>
      <p:ext uri="{BB962C8B-B14F-4D97-AF65-F5344CB8AC3E}">
        <p14:creationId xmlns:p14="http://schemas.microsoft.com/office/powerpoint/2010/main" val="385993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香港政府推動電動車的措施</a:t>
            </a:r>
            <a:r>
              <a:rPr lang="en-US" altLang="zh-TW" b="1" dirty="0" smtClean="0"/>
              <a:t>: </a:t>
            </a:r>
            <a:endParaRPr lang="zh-HK" altLang="en-US" dirty="0"/>
          </a:p>
        </p:txBody>
      </p:sp>
      <p:sp>
        <p:nvSpPr>
          <p:cNvPr id="3" name="內容版面配置區 2"/>
          <p:cNvSpPr>
            <a:spLocks noGrp="1"/>
          </p:cNvSpPr>
          <p:nvPr>
            <p:ph idx="1"/>
          </p:nvPr>
        </p:nvSpPr>
        <p:spPr>
          <a:xfrm>
            <a:off x="838200" y="1825624"/>
            <a:ext cx="11049000" cy="5162029"/>
          </a:xfrm>
        </p:spPr>
        <p:txBody>
          <a:bodyPr>
            <a:normAutofit/>
          </a:bodyPr>
          <a:lstStyle/>
          <a:p>
            <a:pPr marL="0" indent="0">
              <a:buNone/>
            </a:pPr>
            <a:r>
              <a:rPr lang="zh-TW" altLang="en-US" sz="3200" b="1" dirty="0" smtClean="0"/>
              <a:t>．</a:t>
            </a:r>
            <a:r>
              <a:rPr lang="zh-TW" altLang="en-US" sz="3200" dirty="0"/>
              <a:t>提供電動車</a:t>
            </a:r>
            <a:r>
              <a:rPr lang="zh-TW" altLang="en-US" sz="3200" dirty="0">
                <a:solidFill>
                  <a:srgbClr val="FF0000"/>
                </a:solidFill>
              </a:rPr>
              <a:t>首次登記稅寬免</a:t>
            </a:r>
            <a:r>
              <a:rPr lang="zh-TW" altLang="en-US" sz="3200" dirty="0"/>
              <a:t>；</a:t>
            </a:r>
            <a:br>
              <a:rPr lang="zh-TW" altLang="en-US" sz="3200" dirty="0"/>
            </a:br>
            <a:r>
              <a:rPr lang="zh-TW" altLang="en-US" sz="3200" b="1" dirty="0"/>
              <a:t>．</a:t>
            </a:r>
            <a:r>
              <a:rPr lang="zh-TW" altLang="en-US" sz="3200" dirty="0"/>
              <a:t>由</a:t>
            </a:r>
            <a:r>
              <a:rPr lang="en-US" altLang="zh-TW" sz="3200" dirty="0"/>
              <a:t>2011</a:t>
            </a:r>
            <a:r>
              <a:rPr lang="zh-TW" altLang="en-US" sz="3200" dirty="0"/>
              <a:t>年</a:t>
            </a:r>
            <a:r>
              <a:rPr lang="en-US" altLang="zh-TW" sz="3200" dirty="0"/>
              <a:t>3</a:t>
            </a:r>
            <a:r>
              <a:rPr lang="zh-TW" altLang="en-US" sz="3200" dirty="0"/>
              <a:t>月起設立</a:t>
            </a:r>
            <a:r>
              <a:rPr lang="en-US" altLang="zh-TW" sz="3200" dirty="0"/>
              <a:t>3</a:t>
            </a:r>
            <a:r>
              <a:rPr lang="zh-TW" altLang="en-US" sz="3200" dirty="0"/>
              <a:t>億港元「綠色運輸試驗基金 」，鼓勵公共運輸業、貨車營運人士和慈善</a:t>
            </a:r>
            <a:r>
              <a:rPr lang="en-US" altLang="zh-TW" sz="3200" dirty="0"/>
              <a:t>/</a:t>
            </a:r>
            <a:r>
              <a:rPr lang="zh-TW" altLang="en-US" sz="3200" dirty="0"/>
              <a:t>非牟利機構試驗綠色創新及低碳運輸技術。</a:t>
            </a:r>
            <a:r>
              <a:rPr lang="en-US" altLang="zh-TW" sz="3200" dirty="0"/>
              <a:t>2018《</a:t>
            </a:r>
            <a:r>
              <a:rPr lang="zh-TW" altLang="en-US" sz="3200" dirty="0"/>
              <a:t>施政報告</a:t>
            </a:r>
            <a:r>
              <a:rPr lang="en-US" altLang="zh-TW" sz="3200" dirty="0"/>
              <a:t>》</a:t>
            </a:r>
            <a:r>
              <a:rPr lang="zh-TW" altLang="en-US" sz="3200" dirty="0"/>
              <a:t>宣布檢討「試驗基金」，以進一步加強推動運輸業界更廣泛使用；</a:t>
            </a:r>
            <a:br>
              <a:rPr lang="zh-TW" altLang="en-US" sz="3200" dirty="0"/>
            </a:br>
            <a:r>
              <a:rPr lang="zh-TW" altLang="en-US" sz="3200" b="1" dirty="0"/>
              <a:t>．</a:t>
            </a:r>
            <a:r>
              <a:rPr lang="zh-TW" altLang="en-US" sz="3200" dirty="0"/>
              <a:t>撥款</a:t>
            </a:r>
            <a:r>
              <a:rPr lang="en-US" altLang="zh-TW" sz="3200" dirty="0"/>
              <a:t>1.8</a:t>
            </a:r>
            <a:r>
              <a:rPr lang="zh-TW" altLang="en-US" sz="3200" dirty="0"/>
              <a:t>億元供專營巴士公司購買</a:t>
            </a:r>
            <a:r>
              <a:rPr lang="en-US" altLang="zh-TW" sz="3200" dirty="0"/>
              <a:t>36</a:t>
            </a:r>
            <a:r>
              <a:rPr lang="zh-TW" altLang="en-US" sz="3200" dirty="0"/>
              <a:t>輛單層電動巴士在本港作試驗行駛，以評估它們在本地環境下的運作效能及表現。</a:t>
            </a:r>
            <a:r>
              <a:rPr lang="en-US" altLang="zh-TW" sz="3200" dirty="0"/>
              <a:t>26</a:t>
            </a:r>
            <a:r>
              <a:rPr lang="zh-TW" altLang="en-US" sz="3200" dirty="0"/>
              <a:t>輛電池電動巴士及</a:t>
            </a:r>
            <a:r>
              <a:rPr lang="en-US" altLang="zh-TW" sz="3200" dirty="0"/>
              <a:t>7</a:t>
            </a:r>
            <a:r>
              <a:rPr lang="zh-TW" altLang="en-US" sz="3200" dirty="0"/>
              <a:t>輛超級電容巴士已投入服務。其餘的電動巴士預計於</a:t>
            </a:r>
            <a:r>
              <a:rPr lang="en-US" altLang="zh-TW" sz="3200" dirty="0"/>
              <a:t>2020</a:t>
            </a:r>
            <a:r>
              <a:rPr lang="zh-TW" altLang="en-US" sz="3200" dirty="0"/>
              <a:t>年陸續投入服務</a:t>
            </a:r>
            <a:r>
              <a:rPr lang="zh-TW" altLang="en-US" sz="3200" dirty="0" smtClean="0"/>
              <a:t>。</a:t>
            </a:r>
            <a:endParaRPr lang="zh-TW" altLang="en-US" sz="3200" dirty="0"/>
          </a:p>
        </p:txBody>
      </p:sp>
      <p:sp>
        <p:nvSpPr>
          <p:cNvPr id="4" name="矩形 3"/>
          <p:cNvSpPr/>
          <p:nvPr/>
        </p:nvSpPr>
        <p:spPr>
          <a:xfrm>
            <a:off x="1374893" y="5987534"/>
            <a:ext cx="4882170" cy="646331"/>
          </a:xfrm>
          <a:prstGeom prst="rect">
            <a:avLst/>
          </a:prstGeom>
        </p:spPr>
        <p:txBody>
          <a:bodyPr wrap="none">
            <a:spAutoFit/>
          </a:bodyPr>
          <a:lstStyle/>
          <a:p>
            <a:r>
              <a:rPr lang="zh-TW" altLang="en-US" dirty="0"/>
              <a:t>電動車快充位唔夠　車主：似買電話唔跟電</a:t>
            </a:r>
          </a:p>
          <a:p>
            <a:r>
              <a:rPr lang="zh-HK" altLang="en-US" dirty="0" smtClean="0">
                <a:hlinkClick r:id="rId2"/>
              </a:rPr>
              <a:t>https://www.youtube.com/watch?v=YjqnzARjshU</a:t>
            </a:r>
            <a:r>
              <a:rPr lang="zh-HK" altLang="en-US" dirty="0" smtClean="0"/>
              <a:t> </a:t>
            </a:r>
            <a:endParaRPr lang="zh-HK" altLang="en-US" dirty="0"/>
          </a:p>
        </p:txBody>
      </p:sp>
    </p:spTree>
    <p:extLst>
      <p:ext uri="{BB962C8B-B14F-4D97-AF65-F5344CB8AC3E}">
        <p14:creationId xmlns:p14="http://schemas.microsoft.com/office/powerpoint/2010/main" val="3251374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098" name="Picture 2" descr="https://iknow.hkej.com/ftp/iknow2/images/44768/800_44768_3cf837b1e8774183f3403bd21dfc6f1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153" y="150126"/>
            <a:ext cx="9296596" cy="655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0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0528" y="-221728"/>
            <a:ext cx="10515600" cy="1325563"/>
          </a:xfrm>
        </p:spPr>
        <p:txBody>
          <a:bodyPr>
            <a:normAutofit/>
          </a:bodyPr>
          <a:lstStyle/>
          <a:p>
            <a:r>
              <a:rPr lang="zh-TW" altLang="en-US" b="1" dirty="0" smtClean="0">
                <a:solidFill>
                  <a:srgbClr val="FF0000"/>
                </a:solidFill>
              </a:rPr>
              <a:t>荷蘭</a:t>
            </a:r>
            <a:r>
              <a:rPr lang="zh-TW" altLang="en-US" b="1" dirty="0" smtClean="0"/>
              <a:t>規劃得宜　擁全球最完善充電網</a:t>
            </a:r>
            <a:endParaRPr lang="zh-HK" altLang="en-US" dirty="0"/>
          </a:p>
        </p:txBody>
      </p:sp>
      <p:sp>
        <p:nvSpPr>
          <p:cNvPr id="3" name="內容版面配置區 2"/>
          <p:cNvSpPr>
            <a:spLocks noGrp="1"/>
          </p:cNvSpPr>
          <p:nvPr>
            <p:ph idx="1"/>
          </p:nvPr>
        </p:nvSpPr>
        <p:spPr>
          <a:xfrm>
            <a:off x="524299" y="982639"/>
            <a:ext cx="11008057" cy="6196085"/>
          </a:xfrm>
        </p:spPr>
        <p:txBody>
          <a:bodyPr>
            <a:normAutofit fontScale="92500" lnSpcReduction="10000"/>
          </a:bodyPr>
          <a:lstStyle/>
          <a:p>
            <a:r>
              <a:rPr lang="zh-TW" altLang="en-US" dirty="0" smtClean="0"/>
              <a:t>根據</a:t>
            </a:r>
            <a:r>
              <a:rPr lang="en-US" altLang="zh-TW" dirty="0"/>
              <a:t>《Global EV Outlook 2017》</a:t>
            </a:r>
            <a:r>
              <a:rPr lang="zh-TW" altLang="en-US" dirty="0"/>
              <a:t>，</a:t>
            </a:r>
            <a:r>
              <a:rPr lang="zh-TW" altLang="en-US" dirty="0">
                <a:solidFill>
                  <a:srgbClr val="FF0000"/>
                </a:solidFill>
              </a:rPr>
              <a:t>荷蘭</a:t>
            </a:r>
            <a:r>
              <a:rPr lang="en-US" altLang="zh-TW" dirty="0">
                <a:solidFill>
                  <a:srgbClr val="FF0000"/>
                </a:solidFill>
              </a:rPr>
              <a:t>2016</a:t>
            </a:r>
            <a:r>
              <a:rPr lang="zh-TW" altLang="en-US" dirty="0">
                <a:solidFill>
                  <a:srgbClr val="FF0000"/>
                </a:solidFill>
              </a:rPr>
              <a:t>年有</a:t>
            </a:r>
            <a:r>
              <a:rPr lang="en-US" altLang="zh-TW" dirty="0">
                <a:solidFill>
                  <a:srgbClr val="FF0000"/>
                </a:solidFill>
              </a:rPr>
              <a:t>26,789</a:t>
            </a:r>
            <a:r>
              <a:rPr lang="zh-TW" altLang="en-US" dirty="0">
                <a:solidFill>
                  <a:srgbClr val="FF0000"/>
                </a:solidFill>
              </a:rPr>
              <a:t>座充電站</a:t>
            </a:r>
            <a:r>
              <a:rPr lang="zh-TW" altLang="en-US" dirty="0"/>
              <a:t>，</a:t>
            </a:r>
            <a:r>
              <a:rPr lang="zh-TW" altLang="en-US" dirty="0">
                <a:solidFill>
                  <a:srgbClr val="FF0000"/>
                </a:solidFill>
              </a:rPr>
              <a:t>世界排名第三</a:t>
            </a:r>
            <a:r>
              <a:rPr lang="zh-TW" altLang="en-US" dirty="0"/>
              <a:t>，而電動車對充電站比例則是全球最高，</a:t>
            </a:r>
            <a:r>
              <a:rPr lang="zh-TW" altLang="en-US" dirty="0">
                <a:solidFill>
                  <a:srgbClr val="FF0000"/>
                </a:solidFill>
              </a:rPr>
              <a:t>平均每</a:t>
            </a:r>
            <a:r>
              <a:rPr lang="en-US" altLang="zh-TW" dirty="0">
                <a:solidFill>
                  <a:srgbClr val="FF0000"/>
                </a:solidFill>
              </a:rPr>
              <a:t>1.8</a:t>
            </a:r>
            <a:r>
              <a:rPr lang="zh-TW" altLang="en-US" dirty="0">
                <a:solidFill>
                  <a:srgbClr val="FF0000"/>
                </a:solidFill>
              </a:rPr>
              <a:t>輛電動車分享</a:t>
            </a:r>
            <a:r>
              <a:rPr lang="en-US" altLang="zh-TW" dirty="0">
                <a:solidFill>
                  <a:srgbClr val="FF0000"/>
                </a:solidFill>
              </a:rPr>
              <a:t>1</a:t>
            </a:r>
            <a:r>
              <a:rPr lang="zh-TW" altLang="en-US" dirty="0">
                <a:solidFill>
                  <a:srgbClr val="FF0000"/>
                </a:solidFill>
              </a:rPr>
              <a:t>個充電站</a:t>
            </a:r>
            <a:r>
              <a:rPr lang="zh-TW" altLang="en-US" dirty="0"/>
              <a:t>。私人充電器數量為</a:t>
            </a:r>
            <a:r>
              <a:rPr lang="en-US" altLang="zh-TW" dirty="0"/>
              <a:t>75,000</a:t>
            </a:r>
            <a:r>
              <a:rPr lang="zh-TW" altLang="en-US" dirty="0"/>
              <a:t>個。</a:t>
            </a:r>
          </a:p>
          <a:p>
            <a:r>
              <a:rPr lang="zh-TW" altLang="en-US" dirty="0"/>
              <a:t>荷蘭的成功，</a:t>
            </a:r>
            <a:r>
              <a:rPr lang="zh-TW" altLang="en-US" dirty="0">
                <a:solidFill>
                  <a:srgbClr val="FF0000"/>
                </a:solidFill>
              </a:rPr>
              <a:t>有賴政府的支持</a:t>
            </a:r>
            <a:r>
              <a:rPr lang="zh-TW" altLang="en-US" dirty="0"/>
              <a:t>。第一座充電站於</a:t>
            </a:r>
            <a:r>
              <a:rPr lang="en-US" altLang="zh-TW" dirty="0"/>
              <a:t>2009</a:t>
            </a:r>
            <a:r>
              <a:rPr lang="zh-TW" altLang="en-US" dirty="0"/>
              <a:t>年由電網運營商聯合組織</a:t>
            </a:r>
            <a:r>
              <a:rPr lang="en-US" altLang="zh-TW" dirty="0"/>
              <a:t>E-</a:t>
            </a:r>
            <a:r>
              <a:rPr lang="en-US" altLang="zh-TW" dirty="0" err="1"/>
              <a:t>laad</a:t>
            </a:r>
            <a:r>
              <a:rPr lang="zh-TW" altLang="en-US" dirty="0"/>
              <a:t>建成，其後政府大力投放資源。營建商</a:t>
            </a:r>
            <a:r>
              <a:rPr lang="en-US" altLang="zh-TW" dirty="0" err="1"/>
              <a:t>Fastned</a:t>
            </a:r>
            <a:r>
              <a:rPr lang="zh-TW" altLang="en-US" dirty="0"/>
              <a:t>於</a:t>
            </a:r>
            <a:r>
              <a:rPr lang="en-US" altLang="zh-TW" dirty="0"/>
              <a:t>2011</a:t>
            </a:r>
            <a:r>
              <a:rPr lang="zh-TW" altLang="en-US" dirty="0"/>
              <a:t>年向荷蘭基礎建設部申請設置電動車充電網絡，荷蘭政府於同年</a:t>
            </a:r>
            <a:r>
              <a:rPr lang="en-US" altLang="zh-TW" dirty="0"/>
              <a:t>12</a:t>
            </a:r>
            <a:r>
              <a:rPr lang="zh-TW" altLang="en-US" dirty="0"/>
              <a:t>月宣布在全國高速公路設置</a:t>
            </a:r>
            <a:r>
              <a:rPr lang="en-US" altLang="zh-TW" dirty="0"/>
              <a:t>245</a:t>
            </a:r>
            <a:r>
              <a:rPr lang="zh-TW" altLang="en-US" dirty="0"/>
              <a:t>個電動汽車充電站，並公開招標，每個充電站內設置數台快速充電樁，使荷蘭每隔不超過</a:t>
            </a:r>
            <a:r>
              <a:rPr lang="en-US" altLang="zh-TW" dirty="0"/>
              <a:t>50</a:t>
            </a:r>
            <a:r>
              <a:rPr lang="zh-TW" altLang="en-US" dirty="0"/>
              <a:t>公里便有快速充電站，</a:t>
            </a:r>
            <a:r>
              <a:rPr lang="zh-TW" altLang="en-US" dirty="0">
                <a:solidFill>
                  <a:srgbClr val="FF0000"/>
                </a:solidFill>
              </a:rPr>
              <a:t>成為全世界快速充電站密度最高的國家</a:t>
            </a:r>
            <a:r>
              <a:rPr lang="zh-TW" altLang="en-US" dirty="0"/>
              <a:t>。</a:t>
            </a:r>
            <a:r>
              <a:rPr lang="zh-TW" altLang="en-US" dirty="0">
                <a:solidFill>
                  <a:srgbClr val="FF0000"/>
                </a:solidFill>
              </a:rPr>
              <a:t>在私人充電站方面，政府亦有提供補助</a:t>
            </a:r>
            <a:r>
              <a:rPr lang="zh-TW" altLang="en-US" dirty="0"/>
              <a:t>，每安裝一個充電器</a:t>
            </a:r>
            <a:r>
              <a:rPr lang="zh-TW" altLang="en-US" dirty="0" smtClean="0"/>
              <a:t>，</a:t>
            </a:r>
            <a:r>
              <a:rPr lang="zh-TW" altLang="en-US" dirty="0" smtClean="0">
                <a:solidFill>
                  <a:srgbClr val="FF0000"/>
                </a:solidFill>
              </a:rPr>
              <a:t>補助金額為</a:t>
            </a:r>
            <a:r>
              <a:rPr lang="en-US" altLang="zh-TW" dirty="0" smtClean="0">
                <a:solidFill>
                  <a:srgbClr val="FF0000"/>
                </a:solidFill>
              </a:rPr>
              <a:t>500</a:t>
            </a:r>
            <a:r>
              <a:rPr lang="zh-TW" altLang="en-US" dirty="0" smtClean="0">
                <a:solidFill>
                  <a:srgbClr val="FF0000"/>
                </a:solidFill>
              </a:rPr>
              <a:t>歐元</a:t>
            </a:r>
            <a:r>
              <a:rPr lang="zh-TW" altLang="en-US" dirty="0" smtClean="0"/>
              <a:t>（</a:t>
            </a:r>
            <a:r>
              <a:rPr lang="zh-TW" altLang="en-US" dirty="0"/>
              <a:t>約</a:t>
            </a:r>
            <a:r>
              <a:rPr lang="en-US" altLang="zh-TW" dirty="0"/>
              <a:t>4,839</a:t>
            </a:r>
            <a:r>
              <a:rPr lang="zh-TW" altLang="en-US" dirty="0"/>
              <a:t>港元）。</a:t>
            </a:r>
          </a:p>
          <a:p>
            <a:r>
              <a:rPr lang="en-US" altLang="zh-TW" dirty="0"/>
              <a:t>2015</a:t>
            </a:r>
            <a:r>
              <a:rPr lang="zh-TW" altLang="en-US" dirty="0"/>
              <a:t>年，歐盟委員會</a:t>
            </a:r>
            <a:r>
              <a:rPr lang="zh-TW" altLang="en-US" dirty="0" smtClean="0"/>
              <a:t>向荷蘭</a:t>
            </a:r>
            <a:r>
              <a:rPr lang="zh-TW" altLang="en-US" dirty="0"/>
              <a:t>提供</a:t>
            </a:r>
            <a:r>
              <a:rPr lang="en-US" altLang="zh-TW" dirty="0"/>
              <a:t>3,300</a:t>
            </a:r>
            <a:r>
              <a:rPr lang="zh-TW" altLang="en-US" dirty="0"/>
              <a:t>萬歐元（約</a:t>
            </a:r>
            <a:r>
              <a:rPr lang="en-US" altLang="zh-TW" dirty="0"/>
              <a:t>3.2</a:t>
            </a:r>
            <a:r>
              <a:rPr lang="zh-TW" altLang="en-US" dirty="0"/>
              <a:t>億港元）實施「荷蘭綠色計劃」，用於安裝公共充電設備，進一步加強充電設施的基礎建設，並計劃於</a:t>
            </a:r>
            <a:r>
              <a:rPr lang="en-US" altLang="zh-TW" dirty="0"/>
              <a:t>2020</a:t>
            </a:r>
            <a:r>
              <a:rPr lang="zh-TW" altLang="en-US" dirty="0"/>
              <a:t>年興建</a:t>
            </a:r>
            <a:r>
              <a:rPr lang="en-US" altLang="zh-TW" dirty="0"/>
              <a:t>70,000</a:t>
            </a:r>
            <a:r>
              <a:rPr lang="zh-TW" altLang="en-US" dirty="0"/>
              <a:t>個公共充電站。在政策扶持下，當地形成一個成熟的充電設備市場，有利發展充電設施。在</a:t>
            </a:r>
            <a:r>
              <a:rPr lang="en-US" altLang="zh-TW" dirty="0"/>
              <a:t>2018</a:t>
            </a:r>
            <a:r>
              <a:rPr lang="zh-TW" altLang="en-US" dirty="0"/>
              <a:t>年初出爐的畢馬威自動駕駛汽車成熟度指數（</a:t>
            </a:r>
            <a:r>
              <a:rPr lang="en-US" altLang="zh-TW" dirty="0"/>
              <a:t>AVRI</a:t>
            </a:r>
            <a:r>
              <a:rPr lang="zh-TW" altLang="en-US" dirty="0"/>
              <a:t>）指出，</a:t>
            </a:r>
            <a:r>
              <a:rPr lang="zh-TW" altLang="en-US" dirty="0">
                <a:solidFill>
                  <a:srgbClr val="FF0000"/>
                </a:solidFill>
              </a:rPr>
              <a:t>荷蘭基礎設施全球第一，平均每十公里就有一座充電設施</a:t>
            </a:r>
            <a:r>
              <a:rPr lang="zh-TW" altLang="en-US" dirty="0"/>
              <a:t>。荷蘭在建設基建設施方面有驕人成績，駕駛電動車將不用擔心充電問題</a:t>
            </a:r>
            <a:r>
              <a:rPr lang="zh-TW" altLang="en-US" dirty="0" smtClean="0"/>
              <a:t>。</a:t>
            </a:r>
            <a:endParaRPr lang="zh-TW" altLang="en-US" dirty="0"/>
          </a:p>
        </p:txBody>
      </p:sp>
    </p:spTree>
    <p:extLst>
      <p:ext uri="{BB962C8B-B14F-4D97-AF65-F5344CB8AC3E}">
        <p14:creationId xmlns:p14="http://schemas.microsoft.com/office/powerpoint/2010/main" val="110343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9218" name="Picture 2" descr="市場報導： 電動車加速普及預見全球汽油使用量降低的趨勢- 科技產業資訊室(iKn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537" y="453047"/>
            <a:ext cx="11320684" cy="595190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960411" y="6404952"/>
            <a:ext cx="6787804" cy="369332"/>
          </a:xfrm>
          <a:prstGeom prst="rect">
            <a:avLst/>
          </a:prstGeom>
        </p:spPr>
        <p:txBody>
          <a:bodyPr wrap="square">
            <a:spAutoFit/>
          </a:bodyPr>
          <a:lstStyle/>
          <a:p>
            <a:r>
              <a:rPr lang="zh-HK" altLang="en-US" dirty="0" smtClean="0">
                <a:hlinkClick r:id="rId3"/>
              </a:rPr>
              <a:t>https://iknow.stpi.narl.org.tw/Post/Read.aspx?PostID=15734</a:t>
            </a:r>
            <a:r>
              <a:rPr lang="zh-HK" altLang="en-US" dirty="0" smtClean="0"/>
              <a:t> </a:t>
            </a:r>
            <a:endParaRPr lang="zh-HK" altLang="en-US" dirty="0"/>
          </a:p>
        </p:txBody>
      </p:sp>
    </p:spTree>
    <p:extLst>
      <p:ext uri="{BB962C8B-B14F-4D97-AF65-F5344CB8AC3E}">
        <p14:creationId xmlns:p14="http://schemas.microsoft.com/office/powerpoint/2010/main" val="92861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dirty="0"/>
          </a:p>
        </p:txBody>
      </p:sp>
      <p:sp>
        <p:nvSpPr>
          <p:cNvPr id="3" name="內容版面配置區 2"/>
          <p:cNvSpPr>
            <a:spLocks noGrp="1"/>
          </p:cNvSpPr>
          <p:nvPr>
            <p:ph idx="1"/>
          </p:nvPr>
        </p:nvSpPr>
        <p:spPr/>
        <p:txBody>
          <a:bodyPr/>
          <a:lstStyle/>
          <a:p>
            <a:r>
              <a:rPr lang="zh-TW" altLang="en-US" dirty="0"/>
              <a:t>氫燃料電池車和電動車，誰才是未來的汽車霸主？零排放氫氣車的優缺點和電動車比較</a:t>
            </a:r>
          </a:p>
          <a:p>
            <a:pPr lvl="1"/>
            <a:r>
              <a:rPr lang="en-US" altLang="zh-HK" dirty="0" smtClean="0">
                <a:hlinkClick r:id="rId2"/>
              </a:rPr>
              <a:t>https://www.youtube.com/watch?v=pskqddBNu2Q</a:t>
            </a:r>
            <a:r>
              <a:rPr lang="en-US" altLang="zh-HK" dirty="0" smtClean="0"/>
              <a:t> </a:t>
            </a:r>
            <a:endParaRPr lang="zh-HK" altLang="en-US" dirty="0"/>
          </a:p>
        </p:txBody>
      </p:sp>
    </p:spTree>
    <p:extLst>
      <p:ext uri="{BB962C8B-B14F-4D97-AF65-F5344CB8AC3E}">
        <p14:creationId xmlns:p14="http://schemas.microsoft.com/office/powerpoint/2010/main" val="297236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www.artc.org.tw/upfiles/EditUpload/image/epaper/ecHo/10009/image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7351" y="676500"/>
            <a:ext cx="9484130" cy="586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27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67252" y="-29717"/>
            <a:ext cx="10515600" cy="1325563"/>
          </a:xfrm>
        </p:spPr>
        <p:txBody>
          <a:bodyPr/>
          <a:lstStyle/>
          <a:p>
            <a:r>
              <a:rPr lang="zh-TW" altLang="en-US" dirty="0" smtClean="0"/>
              <a:t>你會如何組織回答有關問題</a:t>
            </a:r>
            <a:r>
              <a:rPr lang="en-US" altLang="zh-TW" dirty="0" smtClean="0"/>
              <a:t>?</a:t>
            </a:r>
            <a:endParaRPr lang="zh-TW" altLang="en-US" dirty="0"/>
          </a:p>
        </p:txBody>
      </p:sp>
      <p:sp>
        <p:nvSpPr>
          <p:cNvPr id="3" name="內容版面配置區 2"/>
          <p:cNvSpPr>
            <a:spLocks noGrp="1"/>
          </p:cNvSpPr>
          <p:nvPr>
            <p:ph sz="quarter" idx="1"/>
          </p:nvPr>
        </p:nvSpPr>
        <p:spPr>
          <a:xfrm>
            <a:off x="1214862" y="2289649"/>
            <a:ext cx="10515600" cy="4351338"/>
          </a:xfrm>
        </p:spPr>
        <p:txBody>
          <a:bodyPr/>
          <a:lstStyle/>
          <a:p>
            <a:r>
              <a:rPr lang="zh-TW" altLang="en-US" dirty="0" smtClean="0"/>
              <a:t>題目類型：評論題目</a:t>
            </a:r>
            <a:r>
              <a:rPr lang="en-US" altLang="zh-TW" i="1" dirty="0" smtClean="0"/>
              <a:t>(</a:t>
            </a:r>
            <a:r>
              <a:rPr lang="zh-TW" altLang="en-US" i="1" dirty="0" smtClean="0"/>
              <a:t>評論</a:t>
            </a:r>
            <a:r>
              <a:rPr lang="zh-TW" altLang="zh-TW" i="1" dirty="0" smtClean="0"/>
              <a:t>政策</a:t>
            </a:r>
            <a:r>
              <a:rPr lang="en-US" altLang="zh-TW" i="1" dirty="0" smtClean="0"/>
              <a:t>)</a:t>
            </a:r>
          </a:p>
          <a:p>
            <a:r>
              <a:rPr lang="zh-TW" altLang="en-US" dirty="0" smtClean="0"/>
              <a:t>作答考慮：</a:t>
            </a:r>
            <a:endParaRPr lang="en-US" altLang="zh-TW" dirty="0" smtClean="0"/>
          </a:p>
          <a:p>
            <a:pPr lvl="1">
              <a:buFont typeface="Wingdings" pitchFamily="2" charset="2"/>
              <a:buChar char="u"/>
            </a:pPr>
            <a:r>
              <a:rPr lang="zh-TW" altLang="zh-TW" i="1" dirty="0" smtClean="0"/>
              <a:t>為何需要定立有關政策</a:t>
            </a:r>
            <a:r>
              <a:rPr lang="en-US" altLang="zh-TW" i="1" dirty="0" smtClean="0"/>
              <a:t>? </a:t>
            </a:r>
          </a:p>
          <a:p>
            <a:pPr lvl="1">
              <a:buFont typeface="Wingdings" pitchFamily="2" charset="2"/>
              <a:buChar char="u"/>
            </a:pPr>
            <a:r>
              <a:rPr lang="zh-TW" altLang="zh-TW" i="1" dirty="0" smtClean="0"/>
              <a:t>是能否取得成效？</a:t>
            </a:r>
            <a:endParaRPr lang="en-US" altLang="zh-TW" i="1" dirty="0" smtClean="0"/>
          </a:p>
          <a:p>
            <a:pPr lvl="1">
              <a:buFont typeface="Wingdings" pitchFamily="2" charset="2"/>
              <a:buChar char="u"/>
            </a:pPr>
            <a:r>
              <a:rPr lang="zh-TW" altLang="zh-TW" i="1" dirty="0" smtClean="0"/>
              <a:t> 政策帶來的影響是正面還是負面</a:t>
            </a:r>
            <a:r>
              <a:rPr lang="en-US" altLang="zh-TW" i="1" dirty="0" smtClean="0"/>
              <a:t>(</a:t>
            </a:r>
            <a:r>
              <a:rPr lang="zh-TW" altLang="zh-TW" i="1" dirty="0" smtClean="0"/>
              <a:t>直接及間接影響</a:t>
            </a:r>
            <a:r>
              <a:rPr lang="en-US" altLang="zh-TW" i="1" dirty="0" smtClean="0"/>
              <a:t>)</a:t>
            </a:r>
            <a:r>
              <a:rPr lang="zh-TW" altLang="zh-TW" i="1" dirty="0" smtClean="0"/>
              <a:t>？</a:t>
            </a:r>
            <a:endParaRPr lang="en-US" altLang="zh-TW" i="1" dirty="0" smtClean="0"/>
          </a:p>
          <a:p>
            <a:pPr lvl="1">
              <a:buFont typeface="Wingdings" pitchFamily="2" charset="2"/>
              <a:buChar char="u"/>
            </a:pPr>
            <a:r>
              <a:rPr lang="zh-TW" altLang="zh-TW" i="1" dirty="0" smtClean="0"/>
              <a:t> 政策有否改善的空間？ </a:t>
            </a:r>
            <a:endParaRPr lang="en-US" altLang="zh-TW" i="1" dirty="0" smtClean="0"/>
          </a:p>
          <a:p>
            <a:pPr lvl="1">
              <a:buFont typeface="Wingdings" pitchFamily="2" charset="2"/>
              <a:buChar char="u"/>
            </a:pPr>
            <a:r>
              <a:rPr lang="zh-TW" altLang="zh-TW" i="1" dirty="0" smtClean="0"/>
              <a:t>除了該政策外，有沒有更好的替代方案等。</a:t>
            </a:r>
            <a:endParaRPr lang="en-US" altLang="zh-TW" i="1" dirty="0" smtClean="0"/>
          </a:p>
          <a:p>
            <a:endParaRPr lang="en-US" altLang="zh-TW" dirty="0" smtClean="0"/>
          </a:p>
        </p:txBody>
      </p:sp>
      <p:sp>
        <p:nvSpPr>
          <p:cNvPr id="4" name="矩形 3"/>
          <p:cNvSpPr/>
          <p:nvPr/>
        </p:nvSpPr>
        <p:spPr>
          <a:xfrm>
            <a:off x="392607" y="1068942"/>
            <a:ext cx="11658366" cy="784830"/>
          </a:xfrm>
          <a:prstGeom prst="rect">
            <a:avLst/>
          </a:prstGeom>
        </p:spPr>
        <p:txBody>
          <a:bodyPr wrap="square">
            <a:spAutoFit/>
          </a:bodyPr>
          <a:lstStyle/>
          <a:p>
            <a:r>
              <a:rPr lang="zh-TW" altLang="en-US" sz="4500" b="1" dirty="0" smtClean="0">
                <a:solidFill>
                  <a:srgbClr val="FF0000"/>
                </a:solidFill>
              </a:rPr>
              <a:t>題目</a:t>
            </a:r>
            <a:r>
              <a:rPr lang="en-US" altLang="zh-TW" sz="4500" b="1" dirty="0" smtClean="0">
                <a:solidFill>
                  <a:srgbClr val="FF0000"/>
                </a:solidFill>
              </a:rPr>
              <a:t>: </a:t>
            </a:r>
            <a:r>
              <a:rPr lang="zh-TW" altLang="zh-TW" sz="4500" b="1" dirty="0" smtClean="0">
                <a:solidFill>
                  <a:srgbClr val="FF0000"/>
                </a:solidFill>
              </a:rPr>
              <a:t>推行電動車</a:t>
            </a:r>
            <a:r>
              <a:rPr lang="zh-TW" altLang="zh-TW" sz="4500" b="1" dirty="0" smtClean="0"/>
              <a:t>能否解決</a:t>
            </a:r>
            <a:r>
              <a:rPr lang="zh-TW" altLang="en-US" sz="4500" b="1" dirty="0" smtClean="0"/>
              <a:t>中國</a:t>
            </a:r>
            <a:r>
              <a:rPr lang="zh-TW" altLang="zh-TW" sz="4500" b="1" dirty="0" smtClean="0"/>
              <a:t>空氣污染問題</a:t>
            </a:r>
            <a:r>
              <a:rPr lang="en-US" altLang="zh-TW" sz="4500" b="1" dirty="0" smtClean="0"/>
              <a:t>? </a:t>
            </a:r>
            <a:endParaRPr lang="zh-HK" altLang="en-US" sz="4500" dirty="0"/>
          </a:p>
        </p:txBody>
      </p:sp>
    </p:spTree>
    <p:extLst>
      <p:ext uri="{BB962C8B-B14F-4D97-AF65-F5344CB8AC3E}">
        <p14:creationId xmlns:p14="http://schemas.microsoft.com/office/powerpoint/2010/main" val="12719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b="1" dirty="0"/>
              <a:t>相關概念： </a:t>
            </a:r>
            <a:r>
              <a:rPr lang="en-US" altLang="zh-TW" dirty="0" smtClean="0"/>
              <a:t>PM2.5</a:t>
            </a:r>
            <a:endParaRPr lang="zh-HK" altLang="en-US" dirty="0"/>
          </a:p>
        </p:txBody>
      </p:sp>
      <p:sp>
        <p:nvSpPr>
          <p:cNvPr id="3" name="內容版面配置區 2"/>
          <p:cNvSpPr>
            <a:spLocks noGrp="1"/>
          </p:cNvSpPr>
          <p:nvPr>
            <p:ph idx="1"/>
          </p:nvPr>
        </p:nvSpPr>
        <p:spPr/>
        <p:txBody>
          <a:bodyPr/>
          <a:lstStyle/>
          <a:p>
            <a:r>
              <a:rPr lang="en-US" altLang="zh-TW" dirty="0"/>
              <a:t>PM2.5</a:t>
            </a:r>
            <a:r>
              <a:rPr lang="zh-TW" altLang="en-US" dirty="0"/>
              <a:t>指</a:t>
            </a:r>
            <a:r>
              <a:rPr lang="zh-TW" altLang="en-US" dirty="0">
                <a:solidFill>
                  <a:srgbClr val="FF0000"/>
                </a:solidFill>
              </a:rPr>
              <a:t>空氣中的微細懸浮粒子，濃度愈高，對身體愈有害</a:t>
            </a:r>
            <a:r>
              <a:rPr lang="zh-TW" altLang="en-US" dirty="0"/>
              <a:t>。這些氣體污染物很多時是燃燒煤、石油和垃圾所造成，而沒有先進廢氣處理裝置的柴油汽車也是懸浮粒子的來源之一，偏偏</a:t>
            </a:r>
            <a:r>
              <a:rPr lang="zh-TW" altLang="en-US" dirty="0">
                <a:solidFill>
                  <a:srgbClr val="FF0000"/>
                </a:solidFill>
              </a:rPr>
              <a:t>煤炭在中國能源結構中所佔的比率很大</a:t>
            </a:r>
            <a:r>
              <a:rPr lang="zh-TW" altLang="en-US" dirty="0"/>
              <a:t>，佔整體能源消費約六成半</a:t>
            </a:r>
            <a:r>
              <a:rPr lang="zh-TW" altLang="en-US" dirty="0" smtClean="0"/>
              <a:t>。</a:t>
            </a:r>
            <a:endParaRPr lang="en-US" altLang="zh-TW" dirty="0" smtClean="0"/>
          </a:p>
          <a:p>
            <a:endParaRPr lang="en-US" altLang="zh-TW" dirty="0" smtClean="0"/>
          </a:p>
          <a:p>
            <a:r>
              <a:rPr lang="zh-TW" altLang="en-US" dirty="0" smtClean="0"/>
              <a:t>中國</a:t>
            </a:r>
            <a:r>
              <a:rPr lang="zh-TW" altLang="en-US" dirty="0"/>
              <a:t>霧霾的形成主要來源是工業及汽車排放，當中火電、鋼鐵、水泥、石化、化工、有色金屬冶煉等六個行業的大氣污染物排放比較高；車輛方面，根據</a:t>
            </a:r>
            <a:r>
              <a:rPr lang="en-US" altLang="zh-TW" dirty="0"/>
              <a:t>2013</a:t>
            </a:r>
            <a:r>
              <a:rPr lang="zh-TW" altLang="en-US" dirty="0"/>
              <a:t>年</a:t>
            </a:r>
            <a:r>
              <a:rPr lang="en-US" altLang="zh-TW" dirty="0"/>
              <a:t>12</a:t>
            </a:r>
            <a:r>
              <a:rPr lang="zh-TW" altLang="en-US" dirty="0"/>
              <a:t>月的數字顯示，中國汽車已達</a:t>
            </a:r>
            <a:r>
              <a:rPr lang="en-US" altLang="zh-TW" dirty="0"/>
              <a:t>2.5</a:t>
            </a:r>
            <a:r>
              <a:rPr lang="zh-TW" altLang="en-US" dirty="0"/>
              <a:t>億輛，僅次於美國，可說是經濟急速發展的後果。</a:t>
            </a:r>
            <a:r>
              <a:rPr lang="zh-TW" altLang="en-US" dirty="0" smtClean="0"/>
              <a:t/>
            </a:r>
            <a:br>
              <a:rPr lang="zh-TW" altLang="en-US" dirty="0" smtClean="0"/>
            </a:br>
            <a:endParaRPr lang="zh-HK" altLang="en-US" dirty="0"/>
          </a:p>
        </p:txBody>
      </p:sp>
    </p:spTree>
    <p:extLst>
      <p:ext uri="{BB962C8B-B14F-4D97-AF65-F5344CB8AC3E}">
        <p14:creationId xmlns:p14="http://schemas.microsoft.com/office/powerpoint/2010/main" val="2487855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其他解決中國空氣污染的方案</a:t>
            </a:r>
            <a:r>
              <a:rPr lang="en-US" altLang="zh-TW" dirty="0" smtClean="0"/>
              <a:t>: </a:t>
            </a:r>
            <a:r>
              <a:rPr lang="zh-TW" altLang="en-US" dirty="0" smtClean="0">
                <a:solidFill>
                  <a:srgbClr val="FF0000"/>
                </a:solidFill>
              </a:rPr>
              <a:t>書</a:t>
            </a:r>
            <a:r>
              <a:rPr lang="en-US" altLang="zh-TW" dirty="0" smtClean="0">
                <a:solidFill>
                  <a:srgbClr val="FF0000"/>
                </a:solidFill>
              </a:rPr>
              <a:t>P.85-87</a:t>
            </a:r>
            <a:endParaRPr lang="zh-HK" altLang="en-US" dirty="0">
              <a:solidFill>
                <a:srgbClr val="FF0000"/>
              </a:solidFill>
            </a:endParaRPr>
          </a:p>
        </p:txBody>
      </p:sp>
      <p:sp>
        <p:nvSpPr>
          <p:cNvPr id="3" name="內容版面配置區 2"/>
          <p:cNvSpPr>
            <a:spLocks noGrp="1"/>
          </p:cNvSpPr>
          <p:nvPr>
            <p:ph idx="1"/>
          </p:nvPr>
        </p:nvSpPr>
        <p:spPr/>
        <p:txBody>
          <a:bodyPr>
            <a:normAutofit/>
          </a:bodyPr>
          <a:lstStyle/>
          <a:p>
            <a:r>
              <a:rPr lang="en-US" altLang="zh-TW" sz="4000" dirty="0" smtClean="0"/>
              <a:t>1. </a:t>
            </a:r>
            <a:r>
              <a:rPr lang="zh-TW" altLang="en-US" sz="4000" dirty="0" smtClean="0"/>
              <a:t>調配地域資源 </a:t>
            </a:r>
            <a:r>
              <a:rPr lang="en-US" altLang="zh-TW" sz="4000" dirty="0" smtClean="0"/>
              <a:t>(</a:t>
            </a:r>
            <a:r>
              <a:rPr lang="zh-TW" altLang="en-US" sz="4000" dirty="0" smtClean="0"/>
              <a:t>西氣東輸</a:t>
            </a:r>
            <a:r>
              <a:rPr lang="en-US" altLang="zh-TW" sz="4000" dirty="0" smtClean="0"/>
              <a:t>) </a:t>
            </a:r>
          </a:p>
          <a:p>
            <a:r>
              <a:rPr lang="en-US" altLang="zh-TW" sz="4000" dirty="0" smtClean="0"/>
              <a:t>2. </a:t>
            </a:r>
            <a:r>
              <a:rPr lang="zh-TW" altLang="en-US" sz="4000" dirty="0" smtClean="0"/>
              <a:t>加快發展可再生能源</a:t>
            </a:r>
            <a:endParaRPr lang="en-US" altLang="zh-TW" sz="4000" dirty="0" smtClean="0"/>
          </a:p>
          <a:p>
            <a:r>
              <a:rPr lang="en-US" altLang="zh-TW" sz="4000" dirty="0" smtClean="0"/>
              <a:t>3. </a:t>
            </a:r>
            <a:r>
              <a:rPr lang="zh-TW" altLang="en-US" sz="4000" dirty="0" smtClean="0"/>
              <a:t>淘汰高污染產業</a:t>
            </a:r>
            <a:endParaRPr lang="en-US" altLang="zh-TW" sz="4000" dirty="0" smtClean="0"/>
          </a:p>
          <a:p>
            <a:r>
              <a:rPr lang="en-US" altLang="zh-TW" sz="4000" dirty="0" smtClean="0"/>
              <a:t>4. </a:t>
            </a:r>
            <a:r>
              <a:rPr lang="zh-TW" altLang="en-US" sz="4000" dirty="0" smtClean="0"/>
              <a:t>修訂現行法例</a:t>
            </a:r>
            <a:endParaRPr lang="en-US" altLang="zh-TW" sz="4000" dirty="0"/>
          </a:p>
          <a:p>
            <a:r>
              <a:rPr lang="en-US" altLang="zh-TW" sz="4000" dirty="0" smtClean="0"/>
              <a:t>5. </a:t>
            </a:r>
            <a:r>
              <a:rPr lang="zh-TW" altLang="en-US" sz="4000" dirty="0" smtClean="0"/>
              <a:t>推行節約能源</a:t>
            </a:r>
            <a:r>
              <a:rPr lang="en-US" altLang="zh-TW" sz="4000" dirty="0" smtClean="0"/>
              <a:t>(</a:t>
            </a:r>
            <a:r>
              <a:rPr lang="zh-TW" altLang="en-US" sz="4000" dirty="0" smtClean="0"/>
              <a:t>教育</a:t>
            </a:r>
            <a:r>
              <a:rPr lang="en-US" altLang="zh-TW" sz="4000" dirty="0" smtClean="0"/>
              <a:t>)</a:t>
            </a:r>
          </a:p>
          <a:p>
            <a:r>
              <a:rPr lang="en-US" altLang="zh-TW" sz="4000" dirty="0" smtClean="0">
                <a:solidFill>
                  <a:srgbClr val="FF0000"/>
                </a:solidFill>
              </a:rPr>
              <a:t>6. </a:t>
            </a:r>
            <a:r>
              <a:rPr lang="zh-TW" altLang="en-US" sz="4000" dirty="0" smtClean="0">
                <a:solidFill>
                  <a:srgbClr val="FF0000"/>
                </a:solidFill>
              </a:rPr>
              <a:t>推行跨國能源合作</a:t>
            </a:r>
            <a:r>
              <a:rPr lang="en-US" altLang="zh-TW" sz="4000" dirty="0" smtClean="0">
                <a:solidFill>
                  <a:srgbClr val="FF0000"/>
                </a:solidFill>
              </a:rPr>
              <a:t>( </a:t>
            </a:r>
            <a:r>
              <a:rPr lang="zh-TW" altLang="en-US" sz="4000" dirty="0" smtClean="0">
                <a:solidFill>
                  <a:srgbClr val="FF0000"/>
                </a:solidFill>
              </a:rPr>
              <a:t>一帶一路</a:t>
            </a:r>
            <a:r>
              <a:rPr lang="en-US" altLang="zh-TW" sz="4000" dirty="0" smtClean="0">
                <a:solidFill>
                  <a:srgbClr val="FF0000"/>
                </a:solidFill>
              </a:rPr>
              <a:t>) </a:t>
            </a:r>
            <a:endParaRPr lang="zh-HK" altLang="en-US" sz="4000" dirty="0">
              <a:solidFill>
                <a:srgbClr val="FF0000"/>
              </a:solidFill>
            </a:endParaRPr>
          </a:p>
        </p:txBody>
      </p:sp>
    </p:spTree>
    <p:extLst>
      <p:ext uri="{BB962C8B-B14F-4D97-AF65-F5344CB8AC3E}">
        <p14:creationId xmlns:p14="http://schemas.microsoft.com/office/powerpoint/2010/main" val="1403147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53561" y="-149464"/>
            <a:ext cx="10515600" cy="1325563"/>
          </a:xfrm>
        </p:spPr>
        <p:txBody>
          <a:bodyPr>
            <a:normAutofit/>
          </a:bodyPr>
          <a:lstStyle/>
          <a:p>
            <a:r>
              <a:rPr lang="zh-TW" altLang="zh-TW" dirty="0" smtClean="0">
                <a:solidFill>
                  <a:srgbClr val="FF0000"/>
                </a:solidFill>
              </a:rPr>
              <a:t>使用電動車</a:t>
            </a:r>
            <a:r>
              <a:rPr lang="zh-TW" altLang="zh-TW" dirty="0" smtClean="0"/>
              <a:t>的優點與局限</a:t>
            </a:r>
            <a:endParaRPr lang="zh-TW" altLang="en-US" dirty="0"/>
          </a:p>
        </p:txBody>
      </p:sp>
      <p:graphicFrame>
        <p:nvGraphicFramePr>
          <p:cNvPr id="6" name="內容版面配置區 5"/>
          <p:cNvGraphicFramePr>
            <a:graphicFrameLocks noGrp="1"/>
          </p:cNvGraphicFramePr>
          <p:nvPr>
            <p:ph sz="quarter" idx="1"/>
            <p:extLst>
              <p:ext uri="{D42A27DB-BD31-4B8C-83A1-F6EECF244321}">
                <p14:modId xmlns:p14="http://schemas.microsoft.com/office/powerpoint/2010/main" val="3176533969"/>
              </p:ext>
            </p:extLst>
          </p:nvPr>
        </p:nvGraphicFramePr>
        <p:xfrm>
          <a:off x="653561" y="922522"/>
          <a:ext cx="10600591" cy="6417951"/>
        </p:xfrm>
        <a:graphic>
          <a:graphicData uri="http://schemas.openxmlformats.org/drawingml/2006/table">
            <a:tbl>
              <a:tblPr>
                <a:tableStyleId>{5940675A-B579-460E-94D1-54222C63F5DA}</a:tableStyleId>
              </a:tblPr>
              <a:tblGrid>
                <a:gridCol w="1465385">
                  <a:extLst>
                    <a:ext uri="{9D8B030D-6E8A-4147-A177-3AD203B41FA5}">
                      <a16:colId xmlns:a16="http://schemas.microsoft.com/office/drawing/2014/main" val="20000"/>
                    </a:ext>
                  </a:extLst>
                </a:gridCol>
                <a:gridCol w="1978269">
                  <a:extLst>
                    <a:ext uri="{9D8B030D-6E8A-4147-A177-3AD203B41FA5}">
                      <a16:colId xmlns:a16="http://schemas.microsoft.com/office/drawing/2014/main" val="20001"/>
                    </a:ext>
                  </a:extLst>
                </a:gridCol>
                <a:gridCol w="7156937">
                  <a:extLst>
                    <a:ext uri="{9D8B030D-6E8A-4147-A177-3AD203B41FA5}">
                      <a16:colId xmlns:a16="http://schemas.microsoft.com/office/drawing/2014/main" val="20002"/>
                    </a:ext>
                  </a:extLst>
                </a:gridCol>
              </a:tblGrid>
              <a:tr h="474351">
                <a:tc>
                  <a:txBody>
                    <a:bodyPr/>
                    <a:lstStyle/>
                    <a:p>
                      <a:pPr>
                        <a:lnSpc>
                          <a:spcPct val="150000"/>
                        </a:lnSpc>
                        <a:spcAft>
                          <a:spcPts val="0"/>
                        </a:spcAft>
                      </a:pPr>
                      <a:endParaRPr lang="zh-TW" sz="1600" kern="100" dirty="0">
                        <a:latin typeface="Times New Roman"/>
                        <a:ea typeface="新細明體"/>
                      </a:endParaRPr>
                    </a:p>
                  </a:txBody>
                  <a:tcPr marL="68580" marR="68580" marT="0" marB="0"/>
                </a:tc>
                <a:tc>
                  <a:txBody>
                    <a:bodyPr/>
                    <a:lstStyle/>
                    <a:p>
                      <a:pPr algn="ctr">
                        <a:lnSpc>
                          <a:spcPct val="150000"/>
                        </a:lnSpc>
                        <a:spcAft>
                          <a:spcPts val="0"/>
                        </a:spcAft>
                      </a:pPr>
                      <a:r>
                        <a:rPr lang="zh-TW" sz="2000" kern="0"/>
                        <a:t>層面</a:t>
                      </a:r>
                      <a:endParaRPr lang="zh-TW" sz="1600" kern="100">
                        <a:latin typeface="Times New Roman"/>
                        <a:ea typeface="新細明體"/>
                      </a:endParaRPr>
                    </a:p>
                  </a:txBody>
                  <a:tcPr marL="68580" marR="68580" marT="0" marB="0"/>
                </a:tc>
                <a:tc>
                  <a:txBody>
                    <a:bodyPr/>
                    <a:lstStyle/>
                    <a:p>
                      <a:pPr algn="ctr">
                        <a:lnSpc>
                          <a:spcPct val="150000"/>
                        </a:lnSpc>
                        <a:spcAft>
                          <a:spcPts val="0"/>
                        </a:spcAft>
                      </a:pPr>
                      <a:r>
                        <a:rPr lang="zh-TW" sz="2000" kern="0"/>
                        <a:t>理據</a:t>
                      </a:r>
                      <a:endParaRPr lang="zh-TW" sz="1600" kern="100">
                        <a:latin typeface="Times New Roman"/>
                        <a:ea typeface="新細明體"/>
                      </a:endParaRPr>
                    </a:p>
                  </a:txBody>
                  <a:tcPr marL="68580" marR="68580" marT="0" marB="0"/>
                </a:tc>
                <a:extLst>
                  <a:ext uri="{0D108BD9-81ED-4DB2-BD59-A6C34878D82A}">
                    <a16:rowId xmlns:a16="http://schemas.microsoft.com/office/drawing/2014/main" val="10000"/>
                  </a:ext>
                </a:extLst>
              </a:tr>
              <a:tr h="1218226">
                <a:tc rowSpan="2">
                  <a:txBody>
                    <a:bodyPr/>
                    <a:lstStyle/>
                    <a:p>
                      <a:pPr algn="ctr">
                        <a:lnSpc>
                          <a:spcPct val="150000"/>
                        </a:lnSpc>
                        <a:spcAft>
                          <a:spcPts val="0"/>
                        </a:spcAft>
                      </a:pPr>
                      <a:r>
                        <a:rPr lang="zh-TW" sz="2000" kern="100" dirty="0"/>
                        <a:t>優點</a:t>
                      </a:r>
                      <a:endParaRPr lang="zh-TW" sz="1600" kern="100" dirty="0">
                        <a:latin typeface="Times New Roman"/>
                        <a:ea typeface="新細明體"/>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zh-TW" sz="3000" b="1" dirty="0" smtClean="0"/>
                        <a:t>經濟層面</a:t>
                      </a:r>
                      <a:endParaRPr lang="zh-TW" altLang="en-US" sz="3000" dirty="0" smtClean="0"/>
                    </a:p>
                    <a:p>
                      <a:pPr>
                        <a:lnSpc>
                          <a:spcPct val="150000"/>
                        </a:lnSpc>
                        <a:spcAft>
                          <a:spcPts val="0"/>
                        </a:spcAft>
                      </a:pPr>
                      <a:endParaRPr lang="zh-TW" sz="3000" kern="100" dirty="0">
                        <a:latin typeface="Times New Roman"/>
                        <a:ea typeface="新細明體"/>
                      </a:endParaRPr>
                    </a:p>
                  </a:txBody>
                  <a:tcPr marL="68580" marR="68580" marT="0" marB="0"/>
                </a:tc>
                <a:tc>
                  <a:txBody>
                    <a:bodyPr/>
                    <a:lstStyle/>
                    <a:p>
                      <a:pPr>
                        <a:lnSpc>
                          <a:spcPct val="150000"/>
                        </a:lnSpc>
                        <a:spcAft>
                          <a:spcPts val="0"/>
                        </a:spcAft>
                      </a:pPr>
                      <a:r>
                        <a:rPr lang="zh-TW" altLang="en-US" sz="2000" kern="100" dirty="0" smtClean="0">
                          <a:latin typeface="Times New Roman"/>
                          <a:ea typeface="新細明體"/>
                        </a:rPr>
                        <a:t>政府有補貼或資助，如</a:t>
                      </a:r>
                      <a:r>
                        <a:rPr lang="zh-TW" altLang="en-US" sz="2000" dirty="0" smtClean="0"/>
                        <a:t>荷蘭，</a:t>
                      </a:r>
                      <a:r>
                        <a:rPr lang="zh-TW" altLang="en-US" sz="2000" dirty="0" smtClean="0">
                          <a:solidFill>
                            <a:srgbClr val="FF0000"/>
                          </a:solidFill>
                        </a:rPr>
                        <a:t>有賴政府的支持</a:t>
                      </a:r>
                      <a:r>
                        <a:rPr lang="zh-TW" altLang="en-US" sz="2000" dirty="0" smtClean="0">
                          <a:solidFill>
                            <a:schemeClr val="tx1"/>
                          </a:solidFill>
                        </a:rPr>
                        <a:t>，</a:t>
                      </a:r>
                      <a:r>
                        <a:rPr lang="zh-TW" altLang="en-US" sz="2000" dirty="0" smtClean="0">
                          <a:solidFill>
                            <a:srgbClr val="FF0000"/>
                          </a:solidFill>
                        </a:rPr>
                        <a:t>成為全世界快速充電站密度最高的國家</a:t>
                      </a:r>
                      <a:r>
                        <a:rPr lang="zh-TW" altLang="en-US" sz="2000" dirty="0" smtClean="0"/>
                        <a:t>。</a:t>
                      </a:r>
                      <a:r>
                        <a:rPr lang="en-US" altLang="zh-TW" sz="2000" dirty="0" smtClean="0"/>
                        <a:t>(</a:t>
                      </a:r>
                      <a:r>
                        <a:rPr lang="zh-TW" altLang="en-US" sz="2000" dirty="0" smtClean="0"/>
                        <a:t>中國政府將其</a:t>
                      </a:r>
                      <a:r>
                        <a:rPr lang="zh-TW" altLang="en-US" sz="2000" dirty="0" smtClean="0">
                          <a:solidFill>
                            <a:srgbClr val="FF0000"/>
                          </a:solidFill>
                        </a:rPr>
                        <a:t>電動車補貼延長至</a:t>
                      </a:r>
                      <a:r>
                        <a:rPr lang="en-US" altLang="zh-TW" sz="2000" dirty="0" smtClean="0">
                          <a:solidFill>
                            <a:srgbClr val="FF0000"/>
                          </a:solidFill>
                        </a:rPr>
                        <a:t>2022</a:t>
                      </a:r>
                      <a:r>
                        <a:rPr lang="zh-TW" altLang="en-US" sz="2000" dirty="0" smtClean="0">
                          <a:solidFill>
                            <a:srgbClr val="FF0000"/>
                          </a:solidFill>
                        </a:rPr>
                        <a:t>年底</a:t>
                      </a:r>
                      <a:r>
                        <a:rPr lang="zh-TW" altLang="en-US" sz="2000" dirty="0" smtClean="0"/>
                        <a:t>。</a:t>
                      </a:r>
                      <a:r>
                        <a:rPr lang="en-US" altLang="zh-TW" sz="2000" dirty="0" smtClean="0"/>
                        <a:t>) </a:t>
                      </a:r>
                      <a:endParaRPr lang="zh-TW" altLang="en-US" sz="2000" kern="100" dirty="0" smtClean="0">
                        <a:latin typeface="Times New Roman"/>
                        <a:ea typeface="新細明體"/>
                      </a:endParaRPr>
                    </a:p>
                    <a:p>
                      <a:pPr>
                        <a:lnSpc>
                          <a:spcPct val="150000"/>
                        </a:lnSpc>
                        <a:spcAft>
                          <a:spcPts val="0"/>
                        </a:spcAft>
                      </a:pPr>
                      <a:r>
                        <a:rPr lang="zh-TW" altLang="en-US" sz="2000" kern="100" dirty="0" smtClean="0">
                          <a:latin typeface="Times New Roman"/>
                          <a:ea typeface="新細明體"/>
                        </a:rPr>
                        <a:t>創造不同的就業機會</a:t>
                      </a:r>
                      <a:endParaRPr lang="zh-TW" sz="2000" kern="100" dirty="0">
                        <a:latin typeface="Times New Roman"/>
                        <a:ea typeface="新細明體"/>
                      </a:endParaRPr>
                    </a:p>
                  </a:txBody>
                  <a:tcPr marL="68580" marR="68580" marT="0" marB="0"/>
                </a:tc>
                <a:extLst>
                  <a:ext uri="{0D108BD9-81ED-4DB2-BD59-A6C34878D82A}">
                    <a16:rowId xmlns:a16="http://schemas.microsoft.com/office/drawing/2014/main" val="10001"/>
                  </a:ext>
                </a:extLst>
              </a:tr>
              <a:tr h="1232027">
                <a:tc vMerge="1">
                  <a:txBody>
                    <a:bodyPr/>
                    <a:lstStyle/>
                    <a:p>
                      <a:endParaRPr lang="zh-TW" altLang="en-US"/>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zh-TW" sz="3000" b="1" dirty="0" smtClean="0"/>
                        <a:t>環境層面</a:t>
                      </a:r>
                      <a:endParaRPr lang="zh-TW" altLang="zh-TW" sz="3000" dirty="0" smtClean="0"/>
                    </a:p>
                    <a:p>
                      <a:pPr>
                        <a:lnSpc>
                          <a:spcPct val="150000"/>
                        </a:lnSpc>
                        <a:spcAft>
                          <a:spcPts val="0"/>
                        </a:spcAft>
                      </a:pPr>
                      <a:endParaRPr lang="zh-TW" sz="3000" kern="100" dirty="0">
                        <a:latin typeface="Times New Roman"/>
                        <a:ea typeface="新細明體"/>
                      </a:endParaRPr>
                    </a:p>
                  </a:txBody>
                  <a:tcPr marL="68580" marR="68580" marT="0" marB="0"/>
                </a:tc>
                <a:tc>
                  <a:txBody>
                    <a:bodyPr/>
                    <a:lstStyle/>
                    <a:p>
                      <a:pPr>
                        <a:lnSpc>
                          <a:spcPct val="150000"/>
                        </a:lnSpc>
                        <a:spcAft>
                          <a:spcPts val="0"/>
                        </a:spcAft>
                      </a:pPr>
                      <a:r>
                        <a:rPr lang="zh-TW" altLang="en-US" sz="2000" kern="100" dirty="0" smtClean="0">
                          <a:latin typeface="Times New Roman"/>
                          <a:ea typeface="新細明體"/>
                        </a:rPr>
                        <a:t>比較環保，例如純電動車，沒有碳排放</a:t>
                      </a:r>
                      <a:endParaRPr lang="en-US" altLang="zh-TW" sz="2000" kern="100" dirty="0" smtClean="0">
                        <a:latin typeface="Times New Roman"/>
                        <a:ea typeface="新細明體"/>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2000" kern="100" dirty="0" smtClean="0">
                          <a:latin typeface="Times New Roman"/>
                          <a:ea typeface="新細明體"/>
                        </a:rPr>
                        <a:t>減少使用化石燃料，減少排放</a:t>
                      </a:r>
                      <a:r>
                        <a:rPr lang="en-US" altLang="zh-TW" sz="2000" kern="100" dirty="0" smtClean="0">
                          <a:latin typeface="Times New Roman"/>
                          <a:ea typeface="新細明體"/>
                        </a:rPr>
                        <a:t>pn2.5(</a:t>
                      </a:r>
                      <a:r>
                        <a:rPr lang="zh-TW" altLang="en-US" sz="2000" kern="100" dirty="0" smtClean="0">
                          <a:latin typeface="Times New Roman"/>
                          <a:ea typeface="新細明體"/>
                        </a:rPr>
                        <a:t>碳排放</a:t>
                      </a:r>
                      <a:r>
                        <a:rPr lang="en-US" altLang="zh-TW" sz="2000" kern="100" dirty="0" smtClean="0">
                          <a:latin typeface="Times New Roman"/>
                          <a:ea typeface="新細明體"/>
                        </a:rPr>
                        <a:t>) </a:t>
                      </a:r>
                    </a:p>
                    <a:p>
                      <a:pPr>
                        <a:lnSpc>
                          <a:spcPct val="150000"/>
                        </a:lnSpc>
                        <a:spcAft>
                          <a:spcPts val="0"/>
                        </a:spcAft>
                      </a:pPr>
                      <a:endParaRPr lang="en-US" altLang="zh-TW" sz="2000" kern="100" dirty="0" smtClean="0">
                        <a:latin typeface="Times New Roman"/>
                        <a:ea typeface="新細明體"/>
                      </a:endParaRPr>
                    </a:p>
                  </a:txBody>
                  <a:tcPr marL="68580" marR="68580" marT="0" marB="0"/>
                </a:tc>
                <a:extLst>
                  <a:ext uri="{0D108BD9-81ED-4DB2-BD59-A6C34878D82A}">
                    <a16:rowId xmlns:a16="http://schemas.microsoft.com/office/drawing/2014/main" val="10002"/>
                  </a:ext>
                </a:extLst>
              </a:tr>
              <a:tr h="873589">
                <a:tc rowSpan="2">
                  <a:txBody>
                    <a:bodyPr/>
                    <a:lstStyle/>
                    <a:p>
                      <a:pPr algn="ctr">
                        <a:lnSpc>
                          <a:spcPct val="150000"/>
                        </a:lnSpc>
                        <a:spcAft>
                          <a:spcPts val="0"/>
                        </a:spcAft>
                      </a:pPr>
                      <a:r>
                        <a:rPr lang="zh-TW" sz="2000" kern="100" dirty="0"/>
                        <a:t>局限</a:t>
                      </a:r>
                      <a:endParaRPr lang="zh-TW" sz="1600" kern="100" dirty="0">
                        <a:latin typeface="Times New Roman"/>
                        <a:ea typeface="新細明體"/>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zh-TW" sz="3000" b="1" dirty="0" smtClean="0"/>
                        <a:t>經濟層面</a:t>
                      </a:r>
                      <a:endParaRPr lang="zh-TW" altLang="en-US" sz="3000" dirty="0" smtClean="0"/>
                    </a:p>
                    <a:p>
                      <a:pPr>
                        <a:lnSpc>
                          <a:spcPct val="150000"/>
                        </a:lnSpc>
                        <a:spcAft>
                          <a:spcPts val="0"/>
                        </a:spcAft>
                      </a:pPr>
                      <a:endParaRPr lang="zh-TW" sz="3000" kern="100" dirty="0">
                        <a:latin typeface="Times New Roman"/>
                        <a:ea typeface="新細明體"/>
                      </a:endParaRPr>
                    </a:p>
                  </a:txBody>
                  <a:tcPr marL="68580" marR="68580" marT="0" marB="0"/>
                </a:tc>
                <a:tc>
                  <a:txBody>
                    <a:bodyPr/>
                    <a:lstStyle/>
                    <a:p>
                      <a:pPr>
                        <a:lnSpc>
                          <a:spcPct val="150000"/>
                        </a:lnSpc>
                        <a:spcAft>
                          <a:spcPts val="0"/>
                        </a:spcAft>
                      </a:pPr>
                      <a:r>
                        <a:rPr lang="zh-TW" altLang="en-US" sz="2000" kern="100" dirty="0" smtClean="0">
                          <a:latin typeface="Times New Roman"/>
                          <a:ea typeface="新細明體"/>
                        </a:rPr>
                        <a:t>購買成本高</a:t>
                      </a:r>
                      <a:endParaRPr lang="zh-TW" sz="2000" kern="100" dirty="0">
                        <a:latin typeface="Times New Roman"/>
                        <a:ea typeface="新細明體"/>
                      </a:endParaRPr>
                    </a:p>
                  </a:txBody>
                  <a:tcPr marL="68580" marR="68580" marT="0" marB="0"/>
                </a:tc>
                <a:extLst>
                  <a:ext uri="{0D108BD9-81ED-4DB2-BD59-A6C34878D82A}">
                    <a16:rowId xmlns:a16="http://schemas.microsoft.com/office/drawing/2014/main" val="10003"/>
                  </a:ext>
                </a:extLst>
              </a:tr>
              <a:tr h="1067289">
                <a:tc vMerge="1">
                  <a:txBody>
                    <a:bodyPr/>
                    <a:lstStyle/>
                    <a:p>
                      <a:endParaRPr lang="zh-TW" altLang="en-US"/>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zh-TW" sz="3000" b="1" dirty="0" smtClean="0"/>
                        <a:t>配套問題</a:t>
                      </a:r>
                      <a:endParaRPr lang="zh-TW" altLang="zh-TW" sz="3000" dirty="0" smtClean="0"/>
                    </a:p>
                    <a:p>
                      <a:pPr>
                        <a:lnSpc>
                          <a:spcPct val="150000"/>
                        </a:lnSpc>
                        <a:spcAft>
                          <a:spcPts val="0"/>
                        </a:spcAft>
                      </a:pPr>
                      <a:endParaRPr lang="zh-TW" sz="3000" kern="100" dirty="0">
                        <a:latin typeface="Times New Roman"/>
                        <a:ea typeface="新細明體"/>
                      </a:endParaRPr>
                    </a:p>
                  </a:txBody>
                  <a:tcPr marL="68580" marR="68580" marT="0" marB="0"/>
                </a:tc>
                <a:tc>
                  <a:txBody>
                    <a:bodyPr/>
                    <a:lstStyle/>
                    <a:p>
                      <a:pPr>
                        <a:lnSpc>
                          <a:spcPct val="150000"/>
                        </a:lnSpc>
                        <a:spcAft>
                          <a:spcPts val="0"/>
                        </a:spcAft>
                      </a:pPr>
                      <a:r>
                        <a:rPr lang="zh-CN" altLang="en-US" sz="2000" kern="100" dirty="0" smtClean="0">
                          <a:latin typeface="Times New Roman"/>
                          <a:ea typeface="新細明體"/>
                        </a:rPr>
                        <a:t>每個停車場只有一小部分有配套的充電設施。</a:t>
                      </a:r>
                    </a:p>
                    <a:p>
                      <a:pPr>
                        <a:lnSpc>
                          <a:spcPct val="150000"/>
                        </a:lnSpc>
                        <a:spcAft>
                          <a:spcPts val="0"/>
                        </a:spcAft>
                      </a:pPr>
                      <a:endParaRPr lang="zh-TW" sz="2000" kern="100" dirty="0">
                        <a:latin typeface="Times New Roman"/>
                        <a:ea typeface="新細明體"/>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485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09953" y="670116"/>
            <a:ext cx="11359661" cy="715581"/>
          </a:xfrm>
          <a:prstGeom prst="rect">
            <a:avLst/>
          </a:prstGeom>
        </p:spPr>
        <p:txBody>
          <a:bodyPr wrap="square">
            <a:spAutoFit/>
          </a:bodyPr>
          <a:lstStyle/>
          <a:p>
            <a:r>
              <a:rPr lang="zh-TW" altLang="en-US" sz="4500" b="1" dirty="0" smtClean="0">
                <a:solidFill>
                  <a:srgbClr val="FF0000"/>
                </a:solidFill>
              </a:rPr>
              <a:t>題目</a:t>
            </a:r>
            <a:r>
              <a:rPr lang="en-US" altLang="zh-TW" sz="4500" b="1" dirty="0" smtClean="0">
                <a:solidFill>
                  <a:srgbClr val="FF0000"/>
                </a:solidFill>
              </a:rPr>
              <a:t>: </a:t>
            </a:r>
            <a:r>
              <a:rPr lang="zh-TW" altLang="zh-TW" sz="4500" b="1" dirty="0" smtClean="0">
                <a:solidFill>
                  <a:srgbClr val="FF0000"/>
                </a:solidFill>
              </a:rPr>
              <a:t>推行電動車</a:t>
            </a:r>
            <a:r>
              <a:rPr lang="zh-TW" altLang="zh-TW" sz="4500" b="1" dirty="0" smtClean="0"/>
              <a:t>能否</a:t>
            </a:r>
            <a:r>
              <a:rPr lang="zh-TW" altLang="zh-TW" sz="4500" b="1" u="sng" dirty="0" smtClean="0"/>
              <a:t>解決</a:t>
            </a:r>
            <a:r>
              <a:rPr lang="zh-TW" altLang="en-US" sz="4500" b="1" u="sng" dirty="0" smtClean="0"/>
              <a:t>中國</a:t>
            </a:r>
            <a:r>
              <a:rPr lang="zh-TW" altLang="zh-TW" sz="4500" b="1" u="sng" dirty="0" smtClean="0"/>
              <a:t>空氣污染</a:t>
            </a:r>
            <a:r>
              <a:rPr lang="zh-TW" altLang="zh-TW" sz="4500" b="1" dirty="0" smtClean="0"/>
              <a:t>問題</a:t>
            </a:r>
            <a:r>
              <a:rPr lang="en-US" altLang="zh-TW" sz="4500" b="1" dirty="0" smtClean="0"/>
              <a:t>? </a:t>
            </a:r>
            <a:endParaRPr lang="zh-HK" altLang="en-US" sz="4500" dirty="0"/>
          </a:p>
        </p:txBody>
      </p:sp>
      <p:graphicFrame>
        <p:nvGraphicFramePr>
          <p:cNvPr id="5" name="表格 4"/>
          <p:cNvGraphicFramePr>
            <a:graphicFrameLocks noGrp="1"/>
          </p:cNvGraphicFramePr>
          <p:nvPr>
            <p:extLst>
              <p:ext uri="{D42A27DB-BD31-4B8C-83A1-F6EECF244321}">
                <p14:modId xmlns:p14="http://schemas.microsoft.com/office/powerpoint/2010/main" val="2841374092"/>
              </p:ext>
            </p:extLst>
          </p:nvPr>
        </p:nvGraphicFramePr>
        <p:xfrm>
          <a:off x="1240689" y="1554935"/>
          <a:ext cx="9820034" cy="5616071"/>
        </p:xfrm>
        <a:graphic>
          <a:graphicData uri="http://schemas.openxmlformats.org/drawingml/2006/table">
            <a:tbl>
              <a:tblPr firstRow="1" bandRow="1">
                <a:tableStyleId>{5940675A-B579-460E-94D1-54222C63F5DA}</a:tableStyleId>
              </a:tblPr>
              <a:tblGrid>
                <a:gridCol w="4910017">
                  <a:extLst>
                    <a:ext uri="{9D8B030D-6E8A-4147-A177-3AD203B41FA5}">
                      <a16:colId xmlns:a16="http://schemas.microsoft.com/office/drawing/2014/main" val="1807860209"/>
                    </a:ext>
                  </a:extLst>
                </a:gridCol>
                <a:gridCol w="4910017">
                  <a:extLst>
                    <a:ext uri="{9D8B030D-6E8A-4147-A177-3AD203B41FA5}">
                      <a16:colId xmlns:a16="http://schemas.microsoft.com/office/drawing/2014/main" val="2232428243"/>
                    </a:ext>
                  </a:extLst>
                </a:gridCol>
              </a:tblGrid>
              <a:tr h="678311">
                <a:tc>
                  <a:txBody>
                    <a:bodyPr/>
                    <a:lstStyle/>
                    <a:p>
                      <a:r>
                        <a:rPr lang="zh-TW" altLang="en-US" dirty="0" smtClean="0"/>
                        <a:t>立場</a:t>
                      </a:r>
                      <a:r>
                        <a:rPr lang="en-US" altLang="zh-TW" dirty="0" smtClean="0"/>
                        <a:t>:</a:t>
                      </a:r>
                      <a:r>
                        <a:rPr lang="en-US" altLang="zh-TW" baseline="0" dirty="0" smtClean="0"/>
                        <a:t> </a:t>
                      </a:r>
                      <a:r>
                        <a:rPr lang="zh-TW" altLang="en-US" baseline="0" dirty="0" smtClean="0"/>
                        <a:t>不可以</a:t>
                      </a:r>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立場</a:t>
                      </a:r>
                      <a:r>
                        <a:rPr lang="en-US" altLang="zh-TW" dirty="0" smtClean="0"/>
                        <a:t>:</a:t>
                      </a:r>
                      <a:r>
                        <a:rPr lang="zh-TW" altLang="en-US" baseline="0" dirty="0" smtClean="0"/>
                        <a:t>可以</a:t>
                      </a:r>
                      <a:endParaRPr lang="zh-HK" altLang="en-US" dirty="0" smtClean="0"/>
                    </a:p>
                    <a:p>
                      <a:endParaRPr lang="zh-HK" altLang="en-US" dirty="0"/>
                    </a:p>
                  </a:txBody>
                  <a:tcPr/>
                </a:tc>
                <a:extLst>
                  <a:ext uri="{0D108BD9-81ED-4DB2-BD59-A6C34878D82A}">
                    <a16:rowId xmlns:a16="http://schemas.microsoft.com/office/drawing/2014/main" val="3491799890"/>
                  </a:ext>
                </a:extLst>
              </a:tr>
              <a:tr h="1266418">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zh-TW" altLang="en-US" dirty="0" smtClean="0"/>
                        <a:t>論點</a:t>
                      </a:r>
                      <a:r>
                        <a:rPr lang="en-US" altLang="zh-TW" dirty="0" smtClean="0"/>
                        <a:t>:</a:t>
                      </a:r>
                      <a:r>
                        <a:rPr lang="en-US" altLang="zh-TW"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經濟方面，市民難以購買電動車。因為</a:t>
                      </a:r>
                      <a:r>
                        <a:rPr lang="zh-TW" altLang="en-US" sz="1800" kern="100" dirty="0" smtClean="0">
                          <a:latin typeface="Times New Roman"/>
                          <a:ea typeface="新細明體"/>
                        </a:rPr>
                        <a:t>購買成本高，不是所有市民都願意購買。</a:t>
                      </a:r>
                      <a:r>
                        <a:rPr lang="en-US" altLang="zh-TW" sz="1800" kern="100" dirty="0" smtClean="0">
                          <a:latin typeface="Times New Roman"/>
                          <a:ea typeface="新細明體"/>
                        </a:rPr>
                        <a:t>VS</a:t>
                      </a:r>
                      <a:r>
                        <a:rPr lang="zh-TW" altLang="en-US" sz="1800" dirty="0" smtClean="0">
                          <a:solidFill>
                            <a:srgbClr val="FF0000"/>
                          </a:solidFill>
                        </a:rPr>
                        <a:t>加快發展可再生能源，已積極發展中</a:t>
                      </a:r>
                      <a:r>
                        <a:rPr lang="en-US" altLang="zh-TW" sz="1800" dirty="0" smtClean="0">
                          <a:solidFill>
                            <a:srgbClr val="FF0000"/>
                          </a:solidFill>
                        </a:rPr>
                        <a:t>(</a:t>
                      </a:r>
                      <a:r>
                        <a:rPr lang="zh-TW" altLang="en-US" sz="1800" dirty="0" smtClean="0">
                          <a:solidFill>
                            <a:srgbClr val="FF0000"/>
                          </a:solidFill>
                        </a:rPr>
                        <a:t>風及水力發電</a:t>
                      </a:r>
                      <a:r>
                        <a:rPr lang="en-US" altLang="zh-TW" sz="1800" dirty="0" smtClean="0">
                          <a:solidFill>
                            <a:srgbClr val="FF0000"/>
                          </a:solidFill>
                        </a:rPr>
                        <a:t>)</a:t>
                      </a:r>
                      <a:r>
                        <a:rPr lang="zh-TW" altLang="en-US" sz="1800" dirty="0" smtClean="0">
                          <a:solidFill>
                            <a:srgbClr val="FF0000"/>
                          </a:solidFill>
                        </a:rPr>
                        <a:t>，相對成本較少，較易讓市民使用</a:t>
                      </a:r>
                      <a:endParaRPr lang="en-US" altLang="zh-TW" sz="18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a:ea typeface="新細明體"/>
                        </a:rPr>
                        <a:t> </a:t>
                      </a:r>
                      <a:endParaRPr lang="zh-TW" altLang="zh-HK" sz="1800" kern="100" dirty="0" smtClean="0">
                        <a:latin typeface="Times New Roman"/>
                        <a:ea typeface="新細明體"/>
                      </a:endParaRPr>
                    </a:p>
                    <a:p>
                      <a:endParaRPr lang="zh-HK" altLang="en-US" dirty="0"/>
                    </a:p>
                  </a:txBody>
                  <a:tcPr/>
                </a:tc>
                <a:tc>
                  <a:txBody>
                    <a:bodyPr/>
                    <a:lstStyle/>
                    <a:p>
                      <a:r>
                        <a:rPr lang="en-US" altLang="zh-HK" dirty="0" smtClean="0"/>
                        <a:t>1.</a:t>
                      </a:r>
                      <a:r>
                        <a:rPr lang="zh-TW" altLang="en-US" dirty="0" smtClean="0"/>
                        <a:t>論點</a:t>
                      </a:r>
                      <a:r>
                        <a:rPr lang="en-US" altLang="zh-TW" dirty="0" smtClean="0"/>
                        <a:t>:</a:t>
                      </a:r>
                      <a:r>
                        <a:rPr lang="en-US" altLang="zh-TW" baseline="0" dirty="0" smtClean="0"/>
                        <a:t> </a:t>
                      </a:r>
                    </a:p>
                    <a:p>
                      <a:r>
                        <a:rPr lang="zh-TW" altLang="en-US" baseline="0" dirty="0" smtClean="0"/>
                        <a:t>環保效益方面，效益較高。</a:t>
                      </a:r>
                      <a:r>
                        <a:rPr lang="zh-CN" altLang="en-US" baseline="0" dirty="0" smtClean="0">
                          <a:solidFill>
                            <a:srgbClr val="FF0000"/>
                          </a:solidFill>
                        </a:rPr>
                        <a:t>對比風力發電和水力發電</a:t>
                      </a:r>
                      <a:r>
                        <a:rPr lang="zh-CN" altLang="en-US" baseline="0" dirty="0" smtClean="0"/>
                        <a:t>等來講，但來講相對的壞處比較少。</a:t>
                      </a:r>
                      <a:r>
                        <a:rPr lang="zh-TW" altLang="en-US" baseline="0" dirty="0" smtClean="0">
                          <a:solidFill>
                            <a:srgbClr val="FF0000"/>
                          </a:solidFill>
                        </a:rPr>
                        <a:t>推行電動車</a:t>
                      </a:r>
                      <a:r>
                        <a:rPr lang="zh-TW" altLang="en-US" baseline="0" dirty="0" smtClean="0"/>
                        <a:t>，</a:t>
                      </a:r>
                      <a:r>
                        <a:rPr lang="zh-TW" altLang="en-US" sz="1800" kern="100" dirty="0" smtClean="0">
                          <a:latin typeface="Times New Roman"/>
                          <a:ea typeface="新細明體"/>
                        </a:rPr>
                        <a:t>比較環保，例如純電動車，沒有碳排放，減少使用化石燃料，減少排放</a:t>
                      </a:r>
                      <a:r>
                        <a:rPr lang="en-US" altLang="zh-TW" sz="1800" kern="100" dirty="0" smtClean="0">
                          <a:latin typeface="Times New Roman"/>
                          <a:ea typeface="新細明體"/>
                        </a:rPr>
                        <a:t>pn2.5(</a:t>
                      </a:r>
                      <a:r>
                        <a:rPr lang="zh-TW" altLang="en-US" sz="1800" kern="100" dirty="0" smtClean="0">
                          <a:latin typeface="Times New Roman"/>
                          <a:ea typeface="新細明體"/>
                        </a:rPr>
                        <a:t>碳排放</a:t>
                      </a:r>
                      <a:r>
                        <a:rPr lang="en-US" altLang="zh-TW" sz="1800" kern="100" dirty="0" smtClean="0">
                          <a:latin typeface="Times New Roman"/>
                          <a:ea typeface="新細明體"/>
                        </a:rPr>
                        <a:t>) </a:t>
                      </a:r>
                    </a:p>
                    <a:p>
                      <a:endParaRPr lang="zh-HK" altLang="en-US" dirty="0"/>
                    </a:p>
                  </a:txBody>
                  <a:tcPr/>
                </a:tc>
                <a:extLst>
                  <a:ext uri="{0D108BD9-81ED-4DB2-BD59-A6C34878D82A}">
                    <a16:rowId xmlns:a16="http://schemas.microsoft.com/office/drawing/2014/main" val="3640732286"/>
                  </a:ext>
                </a:extLst>
              </a:tr>
              <a:tr h="1266418">
                <a:tc>
                  <a:txBody>
                    <a:bodyPr/>
                    <a:lstStyle/>
                    <a:p>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dirty="0" smtClean="0"/>
                        <a:t>2.</a:t>
                      </a:r>
                      <a:r>
                        <a:rPr lang="zh-TW" altLang="en-US" dirty="0" smtClean="0"/>
                        <a:t>論點</a:t>
                      </a:r>
                      <a:r>
                        <a:rPr lang="en-US" altLang="zh-TW" dirty="0" smtClean="0"/>
                        <a:t>:</a:t>
                      </a:r>
                      <a:r>
                        <a:rPr lang="en-US" altLang="zh-TW"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b="1" dirty="0" smtClean="0">
                          <a:solidFill>
                            <a:srgbClr val="FF0000"/>
                          </a:solidFill>
                        </a:rPr>
                        <a:t>推行電動車</a:t>
                      </a:r>
                      <a:r>
                        <a:rPr lang="zh-TW" altLang="en-US" sz="1800" b="1" dirty="0" smtClean="0">
                          <a:solidFill>
                            <a:srgbClr val="FF0000"/>
                          </a:solidFill>
                        </a:rPr>
                        <a:t>可</a:t>
                      </a:r>
                      <a:r>
                        <a:rPr lang="zh-TW" altLang="en-US" sz="1800" kern="100" dirty="0" smtClean="0">
                          <a:latin typeface="Times New Roman"/>
                          <a:ea typeface="新細明體"/>
                        </a:rPr>
                        <a:t>創造不同的就業機會</a:t>
                      </a:r>
                      <a:r>
                        <a:rPr lang="en-US" altLang="zh-TW" sz="1800" kern="100" dirty="0" smtClean="0">
                          <a:latin typeface="Times New Roman"/>
                          <a:ea typeface="新細明體"/>
                        </a:rPr>
                        <a:t>(</a:t>
                      </a:r>
                      <a:r>
                        <a:rPr lang="zh-TW" altLang="en-US" sz="1800" kern="100" dirty="0" smtClean="0">
                          <a:latin typeface="Times New Roman"/>
                          <a:ea typeface="新細明體"/>
                        </a:rPr>
                        <a:t>國內</a:t>
                      </a:r>
                      <a:r>
                        <a:rPr lang="en-US" altLang="zh-TW" sz="1800" kern="100" dirty="0" smtClean="0">
                          <a:latin typeface="Times New Roman"/>
                          <a:ea typeface="新細明體"/>
                        </a:rPr>
                        <a:t>)/</a:t>
                      </a:r>
                      <a:r>
                        <a:rPr lang="zh-TW" altLang="en-US" sz="1800" kern="100" dirty="0" smtClean="0">
                          <a:latin typeface="Times New Roman"/>
                          <a:ea typeface="新細明體"/>
                        </a:rPr>
                        <a:t>生產較易</a:t>
                      </a:r>
                      <a:r>
                        <a:rPr lang="en-US" altLang="zh-TW" sz="1800" kern="100" dirty="0" smtClean="0">
                          <a:latin typeface="Times New Roman"/>
                          <a:ea typeface="新細明體"/>
                        </a:rPr>
                        <a:t>VS</a:t>
                      </a:r>
                      <a:r>
                        <a:rPr lang="zh-TW" altLang="en-US" sz="1800" dirty="0" smtClean="0">
                          <a:solidFill>
                            <a:srgbClr val="FF0000"/>
                          </a:solidFill>
                        </a:rPr>
                        <a:t>推行跨國能源合作，一帶一路</a:t>
                      </a:r>
                      <a:r>
                        <a:rPr lang="en-US" altLang="zh-TW" sz="1800" dirty="0" smtClean="0">
                          <a:solidFill>
                            <a:srgbClr val="FF0000"/>
                          </a:solidFill>
                        </a:rPr>
                        <a:t>(</a:t>
                      </a:r>
                      <a:r>
                        <a:rPr lang="zh-TW" altLang="en-US" sz="1800" dirty="0" smtClean="0">
                          <a:solidFill>
                            <a:srgbClr val="FF0000"/>
                          </a:solidFill>
                        </a:rPr>
                        <a:t>國外</a:t>
                      </a:r>
                      <a:r>
                        <a:rPr lang="en-US" altLang="zh-TW" sz="1800" dirty="0" smtClean="0">
                          <a:solidFill>
                            <a:srgbClr val="FF0000"/>
                          </a:solidFill>
                        </a:rPr>
                        <a:t>)</a:t>
                      </a:r>
                      <a:r>
                        <a:rPr lang="zh-TW" altLang="en-US" sz="1800" dirty="0" smtClean="0">
                          <a:solidFill>
                            <a:srgbClr val="FF0000"/>
                          </a:solidFill>
                        </a:rPr>
                        <a:t>，實施困難 </a:t>
                      </a:r>
                      <a:endParaRPr lang="zh-TW" altLang="zh-HK" sz="1800" kern="100" dirty="0" smtClean="0">
                        <a:latin typeface="Times New Roman"/>
                        <a:ea typeface="新細明體"/>
                      </a:endParaRPr>
                    </a:p>
                    <a:p>
                      <a:endParaRPr lang="zh-HK" altLang="en-US" dirty="0"/>
                    </a:p>
                  </a:txBody>
                  <a:tcPr/>
                </a:tc>
                <a:extLst>
                  <a:ext uri="{0D108BD9-81ED-4DB2-BD59-A6C34878D82A}">
                    <a16:rowId xmlns:a16="http://schemas.microsoft.com/office/drawing/2014/main" val="1323785785"/>
                  </a:ext>
                </a:extLst>
              </a:tr>
              <a:tr h="1266418">
                <a:tc>
                  <a:txBody>
                    <a:bodyPr/>
                    <a:lstStyle/>
                    <a:p>
                      <a:endParaRPr lang="zh-HK"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3. </a:t>
                      </a:r>
                      <a:r>
                        <a:rPr lang="zh-CN" altLang="en-US" dirty="0" smtClean="0"/>
                        <a:t>經濟方面，推行方便且政府有補貼</a:t>
                      </a:r>
                      <a:r>
                        <a:rPr lang="en-US" altLang="zh-CN" dirty="0" smtClean="0"/>
                        <a:t>VS</a:t>
                      </a:r>
                      <a:r>
                        <a:rPr lang="zh-TW" altLang="en-US" sz="1800" dirty="0" smtClean="0">
                          <a:solidFill>
                            <a:srgbClr val="FF0000"/>
                          </a:solidFill>
                        </a:rPr>
                        <a:t>淘汰高污染產業</a:t>
                      </a:r>
                      <a:r>
                        <a:rPr lang="en-US" altLang="zh-TW" sz="1800" dirty="0" smtClean="0">
                          <a:solidFill>
                            <a:srgbClr val="FF0000"/>
                          </a:solidFill>
                        </a:rPr>
                        <a:t>(</a:t>
                      </a:r>
                      <a:r>
                        <a:rPr lang="zh-TW" altLang="en-US" sz="1800" dirty="0" smtClean="0">
                          <a:solidFill>
                            <a:srgbClr val="FF0000"/>
                          </a:solidFill>
                        </a:rPr>
                        <a:t>慢、拖累經濟</a:t>
                      </a:r>
                      <a:r>
                        <a:rPr lang="en-US" altLang="zh-TW" sz="1800" dirty="0" smtClean="0">
                          <a:solidFill>
                            <a:srgbClr val="FF0000"/>
                          </a:solidFill>
                        </a:rPr>
                        <a:t>) </a:t>
                      </a:r>
                      <a:r>
                        <a:rPr lang="zh-TW" altLang="en-US" sz="1800" dirty="0" smtClean="0">
                          <a:solidFill>
                            <a:srgbClr val="FF0000"/>
                          </a:solidFill>
                        </a:rPr>
                        <a:t>上海</a:t>
                      </a:r>
                      <a:r>
                        <a:rPr lang="en-US" altLang="zh-TW" u="sng" dirty="0" smtClean="0">
                          <a:solidFill>
                            <a:srgbClr val="FF0000"/>
                          </a:solidFill>
                          <a:hlinkClick r:id="rId2"/>
                        </a:rPr>
                        <a:t>2035</a:t>
                      </a:r>
                      <a:r>
                        <a:rPr lang="zh-TW" altLang="en-US" u="sng" dirty="0" smtClean="0">
                          <a:solidFill>
                            <a:srgbClr val="FF0000"/>
                          </a:solidFill>
                          <a:hlinkClick r:id="rId2"/>
                        </a:rPr>
                        <a:t>年</a:t>
                      </a:r>
                      <a:r>
                        <a:rPr lang="zh-TW" altLang="en-US" dirty="0" smtClean="0">
                          <a:solidFill>
                            <a:srgbClr val="FF0000"/>
                          </a:solidFill>
                        </a:rPr>
                        <a:t>之前停止生產汽油和柴油汽車，轉向電動汽車 </a:t>
                      </a:r>
                      <a:endParaRPr lang="en-US" altLang="zh-TW" sz="1800" dirty="0" smtClean="0">
                        <a:solidFill>
                          <a:srgbClr val="FF0000"/>
                        </a:solidFill>
                      </a:endParaRPr>
                    </a:p>
                    <a:p>
                      <a:endParaRPr lang="zh-CN" altLang="en-US" dirty="0" smtClean="0"/>
                    </a:p>
                    <a:p>
                      <a:endParaRPr lang="zh-HK" altLang="en-US" dirty="0"/>
                    </a:p>
                  </a:txBody>
                  <a:tcPr/>
                </a:tc>
                <a:extLst>
                  <a:ext uri="{0D108BD9-81ED-4DB2-BD59-A6C34878D82A}">
                    <a16:rowId xmlns:a16="http://schemas.microsoft.com/office/drawing/2014/main" val="2799740643"/>
                  </a:ext>
                </a:extLst>
              </a:tr>
            </a:tbl>
          </a:graphicData>
        </a:graphic>
      </p:graphicFrame>
    </p:spTree>
    <p:extLst>
      <p:ext uri="{BB962C8B-B14F-4D97-AF65-F5344CB8AC3E}">
        <p14:creationId xmlns:p14="http://schemas.microsoft.com/office/powerpoint/2010/main" val="2699926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7170" name="Picture 2" descr="https://img.21jingji.com/uploadfile/cover/20210129/161185476675162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505" r="1010"/>
          <a:stretch/>
        </p:blipFill>
        <p:spPr bwMode="auto">
          <a:xfrm>
            <a:off x="451022" y="1027906"/>
            <a:ext cx="11933199" cy="542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62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endParaRPr lang="zh-HK" altLang="en-US"/>
          </a:p>
        </p:txBody>
      </p:sp>
    </p:spTree>
    <p:extLst>
      <p:ext uri="{BB962C8B-B14F-4D97-AF65-F5344CB8AC3E}">
        <p14:creationId xmlns:p14="http://schemas.microsoft.com/office/powerpoint/2010/main" val="282578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stretch>
            <a:fillRect/>
          </a:stretch>
        </p:blipFill>
        <p:spPr>
          <a:xfrm>
            <a:off x="1291560" y="0"/>
            <a:ext cx="9001129" cy="6740845"/>
          </a:xfrm>
          <a:prstGeom prst="rect">
            <a:avLst/>
          </a:prstGeom>
        </p:spPr>
      </p:pic>
    </p:spTree>
    <p:extLst>
      <p:ext uri="{BB962C8B-B14F-4D97-AF65-F5344CB8AC3E}">
        <p14:creationId xmlns:p14="http://schemas.microsoft.com/office/powerpoint/2010/main" val="155714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中國霧霾的</a:t>
            </a:r>
            <a:r>
              <a:rPr lang="zh-TW" altLang="en-US" b="1" dirty="0" smtClean="0"/>
              <a:t>影響</a:t>
            </a:r>
            <a:r>
              <a:rPr lang="en-US" altLang="zh-TW" dirty="0" smtClean="0"/>
              <a:t>: </a:t>
            </a:r>
            <a:endParaRPr lang="zh-HK" altLang="en-US" dirty="0"/>
          </a:p>
        </p:txBody>
      </p:sp>
      <p:sp>
        <p:nvSpPr>
          <p:cNvPr id="3" name="內容版面配置區 2"/>
          <p:cNvSpPr>
            <a:spLocks noGrp="1"/>
          </p:cNvSpPr>
          <p:nvPr>
            <p:ph idx="1"/>
          </p:nvPr>
        </p:nvSpPr>
        <p:spPr>
          <a:xfrm>
            <a:off x="537949" y="1690688"/>
            <a:ext cx="11158182" cy="5167312"/>
          </a:xfrm>
        </p:spPr>
        <p:txBody>
          <a:bodyPr>
            <a:normAutofit/>
          </a:bodyPr>
          <a:lstStyle/>
          <a:p>
            <a:r>
              <a:rPr lang="en-US" altLang="zh-TW" dirty="0"/>
              <a:t>a. </a:t>
            </a:r>
            <a:r>
              <a:rPr lang="zh-TW" altLang="en-US" dirty="0">
                <a:solidFill>
                  <a:srgbClr val="FF0000"/>
                </a:solidFill>
              </a:rPr>
              <a:t>損害經濟產業利益</a:t>
            </a:r>
            <a:r>
              <a:rPr lang="zh-TW" altLang="en-US" dirty="0"/>
              <a:t>：霧霾導致日照時間縮短，植物難以維持光合作用使農作物減產，影響農作物收成；能見度偏低，旅客及外資卻步，並不利運輸工具的行駛，如高速公路受阻、飛機無法起飛等，有礙旅遊業及物流行業運作；</a:t>
            </a:r>
          </a:p>
          <a:p>
            <a:r>
              <a:rPr lang="en-US" altLang="zh-TW" dirty="0"/>
              <a:t>b. </a:t>
            </a:r>
            <a:r>
              <a:rPr lang="zh-TW" altLang="en-US" dirty="0">
                <a:solidFill>
                  <a:srgbClr val="FF0000"/>
                </a:solidFill>
              </a:rPr>
              <a:t>增加政府醫療開支</a:t>
            </a:r>
            <a:r>
              <a:rPr lang="zh-TW" altLang="en-US" dirty="0"/>
              <a:t>：霧霾空氣含污染物</a:t>
            </a:r>
            <a:r>
              <a:rPr lang="en-US" altLang="zh-TW" dirty="0"/>
              <a:t>PM2.5</a:t>
            </a:r>
            <a:r>
              <a:rPr lang="zh-TW" altLang="en-US" dirty="0"/>
              <a:t>是致癌物質，長期吸入會導致呼吸系統等健康問題，人民對醫療服務的需求增加，中國政府要增加醫療開支，削減原來可投放在其他經濟活動的資金，不利經濟增長；</a:t>
            </a:r>
          </a:p>
          <a:p>
            <a:r>
              <a:rPr lang="en-US" altLang="zh-TW" dirty="0"/>
              <a:t>c. </a:t>
            </a:r>
            <a:r>
              <a:rPr lang="zh-TW" altLang="en-US" dirty="0">
                <a:solidFill>
                  <a:srgbClr val="FF0000"/>
                </a:solidFill>
              </a:rPr>
              <a:t>減低勞動力質量</a:t>
            </a:r>
            <a:r>
              <a:rPr lang="zh-TW" altLang="en-US" dirty="0"/>
              <a:t>：霧霾使勞動人口容易因健康問題而減低其生產力，尤其勞動密集型工業仍在中國的產業結構中佔一定位置，勞動力質素下降會損害中國經濟發展；外資企業員工亦不願意在霧霾環境下工作，令中國損失吸納外來優質勞動力的機會。</a:t>
            </a:r>
          </a:p>
          <a:p>
            <a:endParaRPr lang="zh-HK" altLang="en-US" dirty="0"/>
          </a:p>
        </p:txBody>
      </p:sp>
    </p:spTree>
    <p:extLst>
      <p:ext uri="{BB962C8B-B14F-4D97-AF65-F5344CB8AC3E}">
        <p14:creationId xmlns:p14="http://schemas.microsoft.com/office/powerpoint/2010/main" val="166878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解決方法</a:t>
            </a:r>
            <a:r>
              <a:rPr lang="en-US" altLang="zh-TW" dirty="0" smtClean="0"/>
              <a:t>: </a:t>
            </a:r>
            <a:endParaRPr lang="zh-HK" altLang="en-US" dirty="0"/>
          </a:p>
        </p:txBody>
      </p:sp>
      <p:pic>
        <p:nvPicPr>
          <p:cNvPr id="4" name="內容版面配置區 3"/>
          <p:cNvPicPr>
            <a:picLocks noGrp="1" noChangeAspect="1"/>
          </p:cNvPicPr>
          <p:nvPr>
            <p:ph idx="1"/>
          </p:nvPr>
        </p:nvPicPr>
        <p:blipFill>
          <a:blip r:embed="rId2"/>
          <a:stretch>
            <a:fillRect/>
          </a:stretch>
        </p:blipFill>
        <p:spPr>
          <a:xfrm>
            <a:off x="690653" y="2125000"/>
            <a:ext cx="11501347" cy="3470582"/>
          </a:xfrm>
          <a:prstGeom prst="rect">
            <a:avLst/>
          </a:prstGeom>
        </p:spPr>
      </p:pic>
    </p:spTree>
    <p:extLst>
      <p:ext uri="{BB962C8B-B14F-4D97-AF65-F5344CB8AC3E}">
        <p14:creationId xmlns:p14="http://schemas.microsoft.com/office/powerpoint/2010/main" val="137856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019年中国主要城市pm2.5污染状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413" y="365314"/>
            <a:ext cx="10817805" cy="581712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850709" y="6488668"/>
            <a:ext cx="9234985" cy="369332"/>
          </a:xfrm>
          <a:prstGeom prst="rect">
            <a:avLst/>
          </a:prstGeom>
        </p:spPr>
        <p:txBody>
          <a:bodyPr wrap="square">
            <a:spAutoFit/>
          </a:bodyPr>
          <a:lstStyle/>
          <a:p>
            <a:r>
              <a:rPr lang="zh-HK" altLang="en-US" dirty="0" smtClean="0">
                <a:hlinkClick r:id="rId3"/>
              </a:rPr>
              <a:t>https://smartairfilters.com/zh/blog/did-chinas-air-quality-improve-in-2019/</a:t>
            </a:r>
            <a:r>
              <a:rPr lang="zh-HK" altLang="en-US" dirty="0" smtClean="0"/>
              <a:t> </a:t>
            </a:r>
            <a:endParaRPr lang="zh-HK" altLang="en-US" dirty="0"/>
          </a:p>
        </p:txBody>
      </p:sp>
    </p:spTree>
    <p:extLst>
      <p:ext uri="{BB962C8B-B14F-4D97-AF65-F5344CB8AC3E}">
        <p14:creationId xmlns:p14="http://schemas.microsoft.com/office/powerpoint/2010/main" val="162997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1026" name="Picture 2" descr="https://fsv.cmoney.tw/cmstatic/notes/capture/1576683/2019090416014843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684124" y="6069421"/>
            <a:ext cx="5900718" cy="369332"/>
          </a:xfrm>
          <a:prstGeom prst="rect">
            <a:avLst/>
          </a:prstGeom>
        </p:spPr>
        <p:txBody>
          <a:bodyPr wrap="none">
            <a:spAutoFit/>
          </a:bodyPr>
          <a:lstStyle/>
          <a:p>
            <a:r>
              <a:rPr lang="zh-HK" altLang="en-US" dirty="0">
                <a:hlinkClick r:id="rId3"/>
              </a:rPr>
              <a:t>https://www.cmoney.tw/notes/note-detail.aspx?nid=</a:t>
            </a:r>
            <a:r>
              <a:rPr lang="zh-HK" altLang="en-US" dirty="0" smtClean="0">
                <a:hlinkClick r:id="rId3"/>
              </a:rPr>
              <a:t>176294</a:t>
            </a:r>
            <a:r>
              <a:rPr lang="zh-HK" altLang="en-US" dirty="0" smtClean="0"/>
              <a:t> </a:t>
            </a:r>
            <a:endParaRPr lang="zh-HK" altLang="en-US" dirty="0"/>
          </a:p>
        </p:txBody>
      </p:sp>
    </p:spTree>
    <p:extLst>
      <p:ext uri="{BB962C8B-B14F-4D97-AF65-F5344CB8AC3E}">
        <p14:creationId xmlns:p14="http://schemas.microsoft.com/office/powerpoint/2010/main" val="125684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pic>
        <p:nvPicPr>
          <p:cNvPr id="4" name="內容版面配置區 3"/>
          <p:cNvPicPr>
            <a:picLocks noGrp="1" noChangeAspect="1"/>
          </p:cNvPicPr>
          <p:nvPr>
            <p:ph idx="1"/>
          </p:nvPr>
        </p:nvPicPr>
        <p:blipFill>
          <a:blip r:embed="rId2"/>
          <a:stretch>
            <a:fillRect/>
          </a:stretch>
        </p:blipFill>
        <p:spPr>
          <a:xfrm>
            <a:off x="210567" y="106006"/>
            <a:ext cx="7172872" cy="7180879"/>
          </a:xfrm>
          <a:prstGeom prst="rect">
            <a:avLst/>
          </a:prstGeom>
        </p:spPr>
      </p:pic>
      <p:sp>
        <p:nvSpPr>
          <p:cNvPr id="5" name="矩形 4"/>
          <p:cNvSpPr/>
          <p:nvPr/>
        </p:nvSpPr>
        <p:spPr>
          <a:xfrm>
            <a:off x="7549655" y="2773115"/>
            <a:ext cx="4173772" cy="923330"/>
          </a:xfrm>
          <a:prstGeom prst="rect">
            <a:avLst/>
          </a:prstGeom>
        </p:spPr>
        <p:txBody>
          <a:bodyPr wrap="square">
            <a:spAutoFit/>
          </a:bodyPr>
          <a:lstStyle/>
          <a:p>
            <a:r>
              <a:rPr lang="zh-TW" altLang="en-US" dirty="0"/>
              <a:t>中國電動車新勢力</a:t>
            </a:r>
            <a:r>
              <a:rPr lang="en-US" altLang="zh-TW" dirty="0"/>
              <a:t>: </a:t>
            </a:r>
            <a:r>
              <a:rPr lang="en-US" altLang="zh-HK" dirty="0" smtClean="0">
                <a:hlinkClick r:id="rId3"/>
              </a:rPr>
              <a:t>https</a:t>
            </a:r>
            <a:r>
              <a:rPr lang="en-US" altLang="zh-HK" dirty="0">
                <a:hlinkClick r:id="rId3"/>
              </a:rPr>
              <a:t>://www.youtube.com/watch?v=58H_pdHFwAw</a:t>
            </a:r>
            <a:r>
              <a:rPr lang="en-US" altLang="zh-HK" dirty="0"/>
              <a:t> </a:t>
            </a:r>
            <a:r>
              <a:rPr lang="en-US" altLang="zh-HK" dirty="0" smtClean="0"/>
              <a:t> </a:t>
            </a:r>
            <a:endParaRPr lang="zh-HK" altLang="en-US" dirty="0"/>
          </a:p>
        </p:txBody>
      </p:sp>
    </p:spTree>
    <p:extLst>
      <p:ext uri="{BB962C8B-B14F-4D97-AF65-F5344CB8AC3E}">
        <p14:creationId xmlns:p14="http://schemas.microsoft.com/office/powerpoint/2010/main" val="11286023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2483</Words>
  <Application>Microsoft Office PowerPoint</Application>
  <PresentationFormat>寬螢幕</PresentationFormat>
  <Paragraphs>93</Paragraphs>
  <Slides>34</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34</vt:i4>
      </vt:variant>
    </vt:vector>
  </HeadingPairs>
  <TitlesOfParts>
    <vt:vector size="42" baseType="lpstr">
      <vt:lpstr>Microsoft JhengHei</vt:lpstr>
      <vt:lpstr>新細明體</vt:lpstr>
      <vt:lpstr>Arial</vt:lpstr>
      <vt:lpstr>Calibri</vt:lpstr>
      <vt:lpstr>Calibri Light</vt:lpstr>
      <vt:lpstr>Times New Roman</vt:lpstr>
      <vt:lpstr>Wingdings</vt:lpstr>
      <vt:lpstr>Office 佈景主題</vt:lpstr>
      <vt:lpstr>議題探究:  推行電動車能否解決中國空氣污染問題?</vt:lpstr>
      <vt:lpstr>中國空氣污染情況: </vt:lpstr>
      <vt:lpstr>相關概念： PM2.5</vt:lpstr>
      <vt:lpstr>PowerPoint 簡報</vt:lpstr>
      <vt:lpstr>中國霧霾的影響: </vt:lpstr>
      <vt:lpstr>解決方法: </vt:lpstr>
      <vt:lpstr>PowerPoint 簡報</vt:lpstr>
      <vt:lpstr>PowerPoint 簡報</vt:lpstr>
      <vt:lpstr>PowerPoint 簡報</vt:lpstr>
      <vt:lpstr>PowerPoint 簡報</vt:lpstr>
      <vt:lpstr>新聞摘錄︰新能源車2025銷售佔25%</vt:lpstr>
      <vt:lpstr>PowerPoint 簡報</vt:lpstr>
      <vt:lpstr>中國情況: </vt:lpstr>
      <vt:lpstr>PowerPoint 簡報</vt:lpstr>
      <vt:lpstr>PowerPoint 簡報</vt:lpstr>
      <vt:lpstr>PowerPoint 簡報</vt:lpstr>
      <vt:lpstr>PowerPoint 簡報</vt:lpstr>
      <vt:lpstr>上海情況: </vt:lpstr>
      <vt:lpstr>本土車廠主導　佔中國市場8成份額: </vt:lpstr>
      <vt:lpstr>PowerPoint 簡報</vt:lpstr>
      <vt:lpstr>PowerPoint 簡報</vt:lpstr>
      <vt:lpstr>香港情況: </vt:lpstr>
      <vt:lpstr>香港政府推動電動車的措施: </vt:lpstr>
      <vt:lpstr>PowerPoint 簡報</vt:lpstr>
      <vt:lpstr>荷蘭規劃得宜　擁全球最完善充電網</vt:lpstr>
      <vt:lpstr>PowerPoint 簡報</vt:lpstr>
      <vt:lpstr>PowerPoint 簡報</vt:lpstr>
      <vt:lpstr>PowerPoint 簡報</vt:lpstr>
      <vt:lpstr>你會如何組織回答有關問題?</vt:lpstr>
      <vt:lpstr>其他解決中國空氣污染的方案: 書P.85-87</vt:lpstr>
      <vt:lpstr>使用電動車的優點與局限</vt:lpstr>
      <vt:lpstr>題目: 推行電動車能否解決中國空氣污染問題? </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議題探究:  推行電動車能否解決中國空氣污染問題?</dc:title>
  <dc:creator>WongChuenFung</dc:creator>
  <cp:lastModifiedBy>WongChuenFung</cp:lastModifiedBy>
  <cp:revision>40</cp:revision>
  <dcterms:created xsi:type="dcterms:W3CDTF">2021-03-09T03:45:45Z</dcterms:created>
  <dcterms:modified xsi:type="dcterms:W3CDTF">2022-04-20T00:48:35Z</dcterms:modified>
</cp:coreProperties>
</file>