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7" r:id="rId2"/>
    <p:sldId id="258" r:id="rId3"/>
    <p:sldId id="261" r:id="rId4"/>
    <p:sldId id="262" r:id="rId5"/>
    <p:sldId id="263" r:id="rId6"/>
    <p:sldId id="259" r:id="rId7"/>
    <p:sldId id="260" r:id="rId8"/>
    <p:sldId id="264" r:id="rId9"/>
    <p:sldId id="265" r:id="rId10"/>
    <p:sldId id="267" r:id="rId11"/>
    <p:sldId id="269" r:id="rId12"/>
    <p:sldId id="270" r:id="rId13"/>
  </p:sldIdLst>
  <p:sldSz cx="12192000" cy="6858000"/>
  <p:notesSz cx="9939338" cy="6805613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6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8CF60-DA8A-4D14-98F8-93B8D1C3F4FF}" type="datetimeFigureOut">
              <a:rPr lang="zh-HK" altLang="en-US" smtClean="0"/>
              <a:t>4/7/2022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64151"/>
            <a:ext cx="4307046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9992" y="6464151"/>
            <a:ext cx="4307046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7CE45-FB87-4228-918C-C1A298C44BD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78446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A874-D85C-42D3-9645-71DBDB1B8335}" type="datetimeFigureOut">
              <a:rPr lang="zh-HK" altLang="en-US" smtClean="0"/>
              <a:t>4/7/2022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327B-BBE4-4516-8769-B9E597BBCF5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86244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A874-D85C-42D3-9645-71DBDB1B8335}" type="datetimeFigureOut">
              <a:rPr lang="zh-HK" altLang="en-US" smtClean="0"/>
              <a:t>4/7/2022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327B-BBE4-4516-8769-B9E597BBCF5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8772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A874-D85C-42D3-9645-71DBDB1B8335}" type="datetimeFigureOut">
              <a:rPr lang="zh-HK" altLang="en-US" smtClean="0"/>
              <a:t>4/7/2022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327B-BBE4-4516-8769-B9E597BBCF5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9202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A874-D85C-42D3-9645-71DBDB1B8335}" type="datetimeFigureOut">
              <a:rPr lang="zh-HK" altLang="en-US" smtClean="0"/>
              <a:t>4/7/2022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327B-BBE4-4516-8769-B9E597BBCF5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281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A874-D85C-42D3-9645-71DBDB1B8335}" type="datetimeFigureOut">
              <a:rPr lang="zh-HK" altLang="en-US" smtClean="0"/>
              <a:t>4/7/2022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327B-BBE4-4516-8769-B9E597BBCF5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57074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A874-D85C-42D3-9645-71DBDB1B8335}" type="datetimeFigureOut">
              <a:rPr lang="zh-HK" altLang="en-US" smtClean="0"/>
              <a:t>4/7/2022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327B-BBE4-4516-8769-B9E597BBCF5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0953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A874-D85C-42D3-9645-71DBDB1B8335}" type="datetimeFigureOut">
              <a:rPr lang="zh-HK" altLang="en-US" smtClean="0"/>
              <a:t>4/7/2022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327B-BBE4-4516-8769-B9E597BBCF5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60097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A874-D85C-42D3-9645-71DBDB1B8335}" type="datetimeFigureOut">
              <a:rPr lang="zh-HK" altLang="en-US" smtClean="0"/>
              <a:t>4/7/2022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327B-BBE4-4516-8769-B9E597BBCF5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2436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A874-D85C-42D3-9645-71DBDB1B8335}" type="datetimeFigureOut">
              <a:rPr lang="zh-HK" altLang="en-US" smtClean="0"/>
              <a:t>4/7/2022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327B-BBE4-4516-8769-B9E597BBCF5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7201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A874-D85C-42D3-9645-71DBDB1B8335}" type="datetimeFigureOut">
              <a:rPr lang="zh-HK" altLang="en-US" smtClean="0"/>
              <a:t>4/7/2022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327B-BBE4-4516-8769-B9E597BBCF5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5058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A874-D85C-42D3-9645-71DBDB1B8335}" type="datetimeFigureOut">
              <a:rPr lang="zh-HK" altLang="en-US" smtClean="0"/>
              <a:t>4/7/2022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327B-BBE4-4516-8769-B9E597BBCF5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6893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7A874-D85C-42D3-9645-71DBDB1B8335}" type="datetimeFigureOut">
              <a:rPr lang="zh-HK" altLang="en-US" smtClean="0"/>
              <a:t>4/7/2022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E327B-BBE4-4516-8769-B9E597BBCF5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7443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09" y="250031"/>
            <a:ext cx="10515600" cy="1325563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原因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因素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(2012-18)</a:t>
            </a:r>
            <a:b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zh-HK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825625"/>
            <a:ext cx="11261436" cy="4759902"/>
          </a:xfrm>
        </p:spPr>
        <p:txBody>
          <a:bodyPr>
            <a:normAutofit/>
          </a:bodyPr>
          <a:lstStyle/>
          <a:p>
            <a:r>
              <a:rPr lang="en-US" altLang="zh-TW" sz="3800" b="1" dirty="0" smtClean="0"/>
              <a:t>I) </a:t>
            </a:r>
            <a:r>
              <a:rPr lang="zh-TW" altLang="en-US" sz="3800" b="1" dirty="0" smtClean="0"/>
              <a:t>歸納</a:t>
            </a:r>
            <a:r>
              <a:rPr lang="en-US" altLang="zh-TW" sz="3800" b="1" dirty="0" smtClean="0"/>
              <a:t>(</a:t>
            </a:r>
            <a:r>
              <a:rPr lang="zh-TW" altLang="en-US" sz="3800" b="1" dirty="0" smtClean="0"/>
              <a:t>外內、社經政文環</a:t>
            </a:r>
            <a:r>
              <a:rPr lang="en-US" altLang="zh-TW" sz="3800" b="1" dirty="0" smtClean="0"/>
              <a:t>)</a:t>
            </a:r>
          </a:p>
          <a:p>
            <a:r>
              <a:rPr lang="en-US" altLang="zh-TW" sz="3800" b="1" dirty="0" smtClean="0"/>
              <a:t>II) </a:t>
            </a:r>
            <a:r>
              <a:rPr lang="zh-TW" altLang="en-US" sz="3800" b="1" dirty="0" smtClean="0"/>
              <a:t>概念化</a:t>
            </a:r>
            <a:r>
              <a:rPr lang="en-US" altLang="zh-TW" sz="3800" b="1" dirty="0" smtClean="0"/>
              <a:t>(</a:t>
            </a:r>
            <a:r>
              <a:rPr lang="zh-TW" altLang="en-US" sz="3800" b="1" dirty="0" smtClean="0"/>
              <a:t>通識概念字</a:t>
            </a:r>
            <a:r>
              <a:rPr lang="en-US" altLang="zh-TW" sz="3800" b="1" dirty="0" smtClean="0"/>
              <a:t>)</a:t>
            </a:r>
          </a:p>
          <a:p>
            <a:r>
              <a:rPr lang="en-US" altLang="zh-TW" sz="3800" b="1" dirty="0" smtClean="0"/>
              <a:t>III) </a:t>
            </a:r>
            <a:r>
              <a:rPr lang="zh-TW" altLang="en-US" sz="3800" b="1" dirty="0" smtClean="0"/>
              <a:t>議題獨特性</a:t>
            </a:r>
            <a:endParaRPr lang="en-US" altLang="zh-TW" sz="3800" b="1" dirty="0" smtClean="0"/>
          </a:p>
          <a:p>
            <a:r>
              <a:rPr lang="en-US" altLang="zh-TW" sz="3800" b="1" dirty="0" smtClean="0"/>
              <a:t>IV) </a:t>
            </a:r>
            <a:r>
              <a:rPr lang="zh-TW" altLang="en-US" sz="3800" b="1" dirty="0" smtClean="0"/>
              <a:t>地域限制</a:t>
            </a:r>
            <a:endParaRPr lang="en-US" altLang="zh-TW" sz="3800" b="1" dirty="0" smtClean="0"/>
          </a:p>
          <a:p>
            <a:endParaRPr lang="zh-HK" altLang="en-US" sz="4000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381" y="0"/>
            <a:ext cx="6927273" cy="501177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14036" y="5283516"/>
            <a:ext cx="1191490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500" b="1" dirty="0" smtClean="0">
                <a:solidFill>
                  <a:srgbClr val="0070C0"/>
                </a:solidFill>
              </a:rPr>
              <a:t>2013 Q1a </a:t>
            </a:r>
            <a:r>
              <a:rPr lang="zh-TW" altLang="en-US" sz="3500" b="1" dirty="0" smtClean="0">
                <a:solidFill>
                  <a:srgbClr val="0070C0"/>
                </a:solidFill>
              </a:rPr>
              <a:t>指出及解釋資料</a:t>
            </a:r>
            <a:r>
              <a:rPr lang="en-US" altLang="zh-TW" sz="3500" b="1" dirty="0" smtClean="0">
                <a:solidFill>
                  <a:srgbClr val="0070C0"/>
                </a:solidFill>
              </a:rPr>
              <a:t>A</a:t>
            </a:r>
            <a:r>
              <a:rPr lang="zh-TW" altLang="en-US" sz="3500" b="1" dirty="0" smtClean="0">
                <a:solidFill>
                  <a:srgbClr val="0070C0"/>
                </a:solidFill>
              </a:rPr>
              <a:t>所示導致肥胖的兩個原因。</a:t>
            </a:r>
            <a:r>
              <a:rPr lang="en-US" altLang="zh-TW" sz="3500" b="1" dirty="0" smtClean="0">
                <a:solidFill>
                  <a:srgbClr val="0070C0"/>
                </a:solidFill>
              </a:rPr>
              <a:t>(6</a:t>
            </a:r>
            <a:r>
              <a:rPr lang="zh-TW" altLang="en-US" sz="3500" b="1" dirty="0" smtClean="0">
                <a:solidFill>
                  <a:srgbClr val="0070C0"/>
                </a:solidFill>
              </a:rPr>
              <a:t>分</a:t>
            </a:r>
            <a:r>
              <a:rPr lang="en-US" altLang="zh-TW" sz="3500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zh-TW" altLang="en-US" sz="3500" b="1" dirty="0" smtClean="0">
                <a:solidFill>
                  <a:srgbClr val="0070C0"/>
                </a:solidFill>
              </a:rPr>
              <a:t>**卷一</a:t>
            </a:r>
            <a:r>
              <a:rPr lang="en-US" altLang="zh-TW" sz="3500" b="1" dirty="0" smtClean="0">
                <a:solidFill>
                  <a:srgbClr val="0070C0"/>
                </a:solidFill>
              </a:rPr>
              <a:t>---</a:t>
            </a:r>
            <a:r>
              <a:rPr lang="zh-TW" altLang="en-US" sz="3500" b="1" dirty="0" smtClean="0">
                <a:solidFill>
                  <a:srgbClr val="0070C0"/>
                </a:solidFill>
              </a:rPr>
              <a:t>分析、歸納資料</a:t>
            </a:r>
            <a:endParaRPr lang="en-US" altLang="zh-TW" sz="3500" b="1" dirty="0" smtClean="0">
              <a:solidFill>
                <a:srgbClr val="0070C0"/>
              </a:solidFill>
            </a:endParaRPr>
          </a:p>
          <a:p>
            <a:endParaRPr lang="zh-HK" altLang="en-US" sz="3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4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4182" y="544945"/>
            <a:ext cx="11176000" cy="5632018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最後，企業的大力推動、社會風氣及媒體均令青年人使用電子煙情況提升。</a:t>
            </a:r>
            <a:r>
              <a:rPr lang="zh-TW" altLang="en-US" b="1" dirty="0" smtClean="0"/>
              <a:t>香煙於</a:t>
            </a:r>
            <a:r>
              <a:rPr lang="en-US" altLang="zh-TW" b="1" dirty="0" smtClean="0"/>
              <a:t>90</a:t>
            </a:r>
            <a:r>
              <a:rPr lang="zh-TW" altLang="en-US" b="1" dirty="0" smtClean="0"/>
              <a:t>年代起成為「禁品」，媒體廣告被禁，銷售對象亦設下限制，然而電子煙生產商往往將電子煙包裝成玩具一般，並且超過</a:t>
            </a:r>
            <a:r>
              <a:rPr lang="en-US" altLang="zh-TW" b="1" dirty="0" smtClean="0"/>
              <a:t>8000</a:t>
            </a:r>
            <a:r>
              <a:rPr lang="zh-TW" altLang="en-US" b="1" dirty="0" smtClean="0"/>
              <a:t>款不同口味在全球銷售，對青年人來說極具吸引力。另外，現時社交平台及網絡媒體亦流行一種電子煙花式噴煙遊戲，影片中青年吸入一口電子煙後噴出大量煙霧，然後再配合口型及動作令煙霧出現花式般的變化，而觀看影片人數動輒數十萬，青年人看後不難想像會紛紛仿效，電子媒體的流行便令這玩意變成全球流行的青年閑暇活動。</a:t>
            </a:r>
          </a:p>
          <a:p>
            <a:endParaRPr lang="zh-TW" altLang="en-US" b="1" dirty="0" smtClean="0"/>
          </a:p>
          <a:p>
            <a:r>
              <a:rPr lang="zh-TW" altLang="en-US" b="1" dirty="0" smtClean="0"/>
              <a:t>總括而言，青年人個人的好奇心是為內在「推因素」，加上電子煙的性質及企業社會的外在「拉因素」，以及立法的約束力不足下，驅使青年人使用電子煙情況上升。</a:t>
            </a:r>
          </a:p>
          <a:p>
            <a:endParaRPr lang="zh-TW" altLang="en-US" b="1" dirty="0" smtClean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2756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290" y="0"/>
            <a:ext cx="10515600" cy="1325563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可能</a:t>
            </a:r>
            <a:r>
              <a:rPr lang="zh-TW" altLang="en-US" b="1" dirty="0" smtClean="0">
                <a:solidFill>
                  <a:srgbClr val="C00000"/>
                </a:solidFill>
              </a:rPr>
              <a:t>引起的問題</a:t>
            </a:r>
            <a:r>
              <a:rPr lang="en-US" altLang="zh-TW" b="1" dirty="0" smtClean="0">
                <a:solidFill>
                  <a:srgbClr val="C00000"/>
                </a:solidFill>
              </a:rPr>
              <a:t>(2012</a:t>
            </a:r>
            <a:r>
              <a:rPr lang="zh-TW" altLang="en-US" b="1" dirty="0" smtClean="0">
                <a:solidFill>
                  <a:srgbClr val="C00000"/>
                </a:solidFill>
              </a:rPr>
              <a:t>、</a:t>
            </a:r>
            <a:r>
              <a:rPr lang="en-US" altLang="zh-TW" b="1" dirty="0" smtClean="0">
                <a:solidFill>
                  <a:srgbClr val="C00000"/>
                </a:solidFill>
              </a:rPr>
              <a:t>2015)</a:t>
            </a:r>
            <a:endParaRPr lang="zh-HK" altLang="en-US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43000"/>
            <a:ext cx="12192000" cy="6047510"/>
          </a:xfrm>
        </p:spPr>
        <p:txBody>
          <a:bodyPr>
            <a:normAutofit lnSpcReduction="10000"/>
          </a:bodyPr>
          <a:lstStyle/>
          <a:p>
            <a:r>
              <a:rPr lang="en-US" altLang="zh-TW" b="1" dirty="0" smtClean="0"/>
              <a:t>I) </a:t>
            </a:r>
            <a:r>
              <a:rPr lang="zh-TW" altLang="en-US" b="1" dirty="0" smtClean="0"/>
              <a:t>切勿將「現象」當「問題」</a:t>
            </a:r>
            <a:r>
              <a:rPr lang="en-US" altLang="zh-TW" b="1" dirty="0" smtClean="0"/>
              <a:t> </a:t>
            </a:r>
          </a:p>
          <a:p>
            <a:r>
              <a:rPr lang="en-US" altLang="zh-TW" b="1" dirty="0" smtClean="0"/>
              <a:t>II) </a:t>
            </a:r>
            <a:r>
              <a:rPr lang="zh-TW" altLang="en-US" b="1" dirty="0" smtClean="0"/>
              <a:t>負面影響</a:t>
            </a:r>
            <a:endParaRPr lang="en-US" altLang="zh-TW" b="1" dirty="0" smtClean="0"/>
          </a:p>
          <a:p>
            <a:r>
              <a:rPr lang="en-US" altLang="zh-TW" b="1" dirty="0" smtClean="0"/>
              <a:t>III) </a:t>
            </a:r>
            <a:r>
              <a:rPr lang="zh-TW" altLang="en-US" b="1" dirty="0" smtClean="0"/>
              <a:t>短期、長期</a:t>
            </a:r>
            <a:endParaRPr lang="en-US" altLang="zh-TW" b="1" dirty="0" smtClean="0"/>
          </a:p>
          <a:p>
            <a:endParaRPr lang="en-US" altLang="zh-TW" b="1" dirty="0" smtClean="0"/>
          </a:p>
          <a:p>
            <a:r>
              <a:rPr lang="zh-TW" altLang="en-US" b="1" dirty="0" smtClean="0">
                <a:solidFill>
                  <a:srgbClr val="00B050"/>
                </a:solidFill>
              </a:rPr>
              <a:t>社</a:t>
            </a:r>
            <a:r>
              <a:rPr lang="en-US" altLang="zh-TW" b="1" dirty="0" smtClean="0">
                <a:solidFill>
                  <a:srgbClr val="00B050"/>
                </a:solidFill>
              </a:rPr>
              <a:t>(</a:t>
            </a:r>
            <a:r>
              <a:rPr lang="zh-TW" altLang="en-US" b="1" dirty="0" smtClean="0">
                <a:solidFill>
                  <a:srgbClr val="00B050"/>
                </a:solidFill>
              </a:rPr>
              <a:t>福利醫療負擔、凝聚力、和諧</a:t>
            </a:r>
            <a:r>
              <a:rPr lang="en-US" altLang="zh-TW" b="1" dirty="0" smtClean="0">
                <a:solidFill>
                  <a:srgbClr val="00B050"/>
                </a:solidFill>
              </a:rPr>
              <a:t>)</a:t>
            </a:r>
            <a:endParaRPr lang="en-US" altLang="zh-TW" b="1" dirty="0">
              <a:solidFill>
                <a:srgbClr val="00B050"/>
              </a:solidFill>
            </a:endParaRPr>
          </a:p>
          <a:p>
            <a:r>
              <a:rPr lang="zh-TW" altLang="en-US" b="1" dirty="0" smtClean="0">
                <a:solidFill>
                  <a:srgbClr val="00B050"/>
                </a:solidFill>
              </a:rPr>
              <a:t>經</a:t>
            </a:r>
            <a:r>
              <a:rPr lang="en-US" altLang="zh-TW" b="1" dirty="0" smtClean="0">
                <a:solidFill>
                  <a:srgbClr val="00B050"/>
                </a:solidFill>
              </a:rPr>
              <a:t>(</a:t>
            </a:r>
            <a:r>
              <a:rPr lang="zh-TW" altLang="en-US" b="1" dirty="0" smtClean="0">
                <a:solidFill>
                  <a:srgbClr val="00B050"/>
                </a:solidFill>
              </a:rPr>
              <a:t>開支、競爭力、勞動力、專才</a:t>
            </a:r>
            <a:r>
              <a:rPr lang="en-US" altLang="zh-TW" b="1" dirty="0" smtClean="0">
                <a:solidFill>
                  <a:srgbClr val="00B050"/>
                </a:solidFill>
              </a:rPr>
              <a:t>)</a:t>
            </a:r>
          </a:p>
          <a:p>
            <a:r>
              <a:rPr lang="zh-TW" altLang="en-US" b="1" dirty="0" smtClean="0">
                <a:solidFill>
                  <a:srgbClr val="00B050"/>
                </a:solidFill>
              </a:rPr>
              <a:t>政</a:t>
            </a:r>
            <a:r>
              <a:rPr lang="en-US" altLang="zh-TW" b="1" dirty="0">
                <a:solidFill>
                  <a:srgbClr val="00B050"/>
                </a:solidFill>
              </a:rPr>
              <a:t>(</a:t>
            </a:r>
            <a:r>
              <a:rPr lang="zh-TW" altLang="en-US" b="1" dirty="0" smtClean="0">
                <a:solidFill>
                  <a:srgbClr val="00B050"/>
                </a:solidFill>
              </a:rPr>
              <a:t>管治、認受性、國際地位</a:t>
            </a:r>
            <a:r>
              <a:rPr lang="en-US" altLang="zh-TW" b="1" dirty="0" smtClean="0">
                <a:solidFill>
                  <a:srgbClr val="00B050"/>
                </a:solidFill>
              </a:rPr>
              <a:t>)</a:t>
            </a:r>
          </a:p>
          <a:p>
            <a:r>
              <a:rPr lang="zh-TW" altLang="en-US" b="1" dirty="0" smtClean="0">
                <a:solidFill>
                  <a:srgbClr val="00B050"/>
                </a:solidFill>
              </a:rPr>
              <a:t>文</a:t>
            </a:r>
            <a:r>
              <a:rPr lang="en-US" altLang="zh-TW" b="1" dirty="0" smtClean="0">
                <a:solidFill>
                  <a:srgbClr val="00B050"/>
                </a:solidFill>
              </a:rPr>
              <a:t>(</a:t>
            </a:r>
            <a:r>
              <a:rPr lang="zh-TW" altLang="en-US" b="1" dirty="0" smtClean="0">
                <a:solidFill>
                  <a:srgbClr val="00B050"/>
                </a:solidFill>
              </a:rPr>
              <a:t>單一化、本土文化式微</a:t>
            </a:r>
            <a:r>
              <a:rPr lang="en-US" altLang="zh-TW" b="1" dirty="0" smtClean="0">
                <a:solidFill>
                  <a:srgbClr val="00B050"/>
                </a:solidFill>
              </a:rPr>
              <a:t>)</a:t>
            </a:r>
            <a:endParaRPr lang="zh-TW" altLang="en-US" b="1" dirty="0" smtClean="0">
              <a:solidFill>
                <a:srgbClr val="00B050"/>
              </a:solidFill>
            </a:endParaRPr>
          </a:p>
          <a:p>
            <a:r>
              <a:rPr lang="zh-TW" altLang="en-US" b="1" dirty="0" smtClean="0">
                <a:solidFill>
                  <a:srgbClr val="00B050"/>
                </a:solidFill>
              </a:rPr>
              <a:t>環</a:t>
            </a:r>
            <a:r>
              <a:rPr lang="en-US" altLang="zh-TW" b="1" dirty="0" smtClean="0">
                <a:solidFill>
                  <a:srgbClr val="00B050"/>
                </a:solidFill>
              </a:rPr>
              <a:t>(</a:t>
            </a:r>
            <a:r>
              <a:rPr lang="zh-TW" altLang="en-US" b="1" dirty="0" smtClean="0">
                <a:solidFill>
                  <a:srgbClr val="00B050"/>
                </a:solidFill>
              </a:rPr>
              <a:t>污染、可持續發展</a:t>
            </a:r>
            <a:r>
              <a:rPr lang="en-US" altLang="zh-TW" b="1" dirty="0" smtClean="0">
                <a:solidFill>
                  <a:srgbClr val="00B050"/>
                </a:solidFill>
              </a:rPr>
              <a:t>)</a:t>
            </a:r>
          </a:p>
          <a:p>
            <a:endParaRPr lang="en-US" altLang="zh-TW" b="1" dirty="0" smtClean="0"/>
          </a:p>
          <a:p>
            <a:r>
              <a:rPr lang="en-US" altLang="zh-TW" b="1" dirty="0" smtClean="0"/>
              <a:t>---</a:t>
            </a:r>
            <a:endParaRPr lang="en-US" altLang="zh-HK" b="1" dirty="0"/>
          </a:p>
          <a:p>
            <a:r>
              <a:rPr lang="en-US" altLang="zh-TW" b="1" dirty="0" smtClean="0">
                <a:solidFill>
                  <a:srgbClr val="0070C0"/>
                </a:solidFill>
              </a:rPr>
              <a:t>2012Q1 </a:t>
            </a:r>
            <a:r>
              <a:rPr lang="zh-TW" altLang="en-US" b="1" dirty="0" smtClean="0">
                <a:solidFill>
                  <a:srgbClr val="0070C0"/>
                </a:solidFill>
              </a:rPr>
              <a:t>資料</a:t>
            </a:r>
            <a:r>
              <a:rPr lang="en-US" altLang="zh-TW" b="1" dirty="0" smtClean="0">
                <a:solidFill>
                  <a:srgbClr val="0070C0"/>
                </a:solidFill>
              </a:rPr>
              <a:t>A</a:t>
            </a:r>
            <a:r>
              <a:rPr lang="zh-TW" altLang="en-US" b="1" dirty="0" smtClean="0">
                <a:solidFill>
                  <a:srgbClr val="0070C0"/>
                </a:solidFill>
              </a:rPr>
              <a:t>顯示的趨勢可能導致一些社會問題。指出及闡述這些問題</a:t>
            </a:r>
            <a:r>
              <a:rPr lang="en-US" altLang="zh-TW" b="1" dirty="0" smtClean="0">
                <a:solidFill>
                  <a:srgbClr val="0070C0"/>
                </a:solidFill>
              </a:rPr>
              <a:t>(6</a:t>
            </a:r>
            <a:r>
              <a:rPr lang="zh-TW" altLang="en-US" b="1" dirty="0" smtClean="0">
                <a:solidFill>
                  <a:srgbClr val="0070C0"/>
                </a:solidFill>
              </a:rPr>
              <a:t>分</a:t>
            </a:r>
            <a:r>
              <a:rPr lang="en-US" altLang="zh-TW" b="1" dirty="0" smtClean="0">
                <a:solidFill>
                  <a:srgbClr val="0070C0"/>
                </a:solidFill>
              </a:rPr>
              <a:t>)</a:t>
            </a:r>
            <a:endParaRPr lang="zh-HK" altLang="en-US" b="1" dirty="0">
              <a:solidFill>
                <a:srgbClr val="0070C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156" y="1325563"/>
            <a:ext cx="6409844" cy="480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9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solidFill>
                  <a:srgbClr val="0070C0"/>
                </a:solidFill>
              </a:rPr>
              <a:t>2015Q1b 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參考所提供資料，解釋因應中國三農狀況的轉變而可能引起的兩個社會問題。</a:t>
            </a:r>
            <a:r>
              <a:rPr lang="en-US" altLang="zh-TW" sz="2800" b="1" dirty="0" smtClean="0">
                <a:solidFill>
                  <a:srgbClr val="0070C0"/>
                </a:solidFill>
              </a:rPr>
              <a:t>(6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分</a:t>
            </a:r>
            <a:r>
              <a:rPr lang="en-US" altLang="zh-TW" sz="2800" b="1" dirty="0" smtClean="0">
                <a:solidFill>
                  <a:srgbClr val="0070C0"/>
                </a:solidFill>
              </a:rPr>
              <a:t>)</a:t>
            </a:r>
            <a:endParaRPr lang="zh-HK" alt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63782"/>
            <a:ext cx="12191999" cy="5694218"/>
          </a:xfrm>
        </p:spPr>
        <p:txBody>
          <a:bodyPr>
            <a:normAutofit fontScale="92500" lnSpcReduction="10000"/>
          </a:bodyPr>
          <a:lstStyle/>
          <a:p>
            <a:r>
              <a:rPr lang="zh-TW" altLang="zh-HK" b="1" dirty="0">
                <a:solidFill>
                  <a:srgbClr val="C00000"/>
                </a:solidFill>
              </a:rPr>
              <a:t>第一，造成城鄉差異，掀起一連串社會問題。</a:t>
            </a:r>
            <a:r>
              <a:rPr lang="zh-HK" altLang="zh-HK" b="1" dirty="0"/>
              <a:t>資</a:t>
            </a:r>
            <a:r>
              <a:rPr lang="zh-TW" altLang="zh-HK" b="1" dirty="0"/>
              <a:t>料</a:t>
            </a:r>
            <a:r>
              <a:rPr lang="en-US" altLang="zh-HK" b="1" dirty="0"/>
              <a:t>A</a:t>
            </a:r>
            <a:r>
              <a:rPr lang="zh-HK" altLang="zh-HK" b="1" dirty="0"/>
              <a:t>反</a:t>
            </a:r>
            <a:r>
              <a:rPr lang="zh-TW" altLang="zh-HK" b="1" dirty="0"/>
              <a:t>映</a:t>
            </a:r>
            <a:r>
              <a:rPr lang="zh-HK" altLang="zh-HK" b="1" dirty="0"/>
              <a:t>了中國產</a:t>
            </a:r>
            <a:r>
              <a:rPr lang="zh-TW" altLang="zh-HK" b="1" dirty="0"/>
              <a:t>業</a:t>
            </a:r>
            <a:r>
              <a:rPr lang="zh-HK" altLang="zh-HK" b="1" dirty="0"/>
              <a:t>的轉型。</a:t>
            </a:r>
            <a:r>
              <a:rPr lang="zh-TW" altLang="zh-HK" b="1" dirty="0"/>
              <a:t>改革開放大力發展經濟，沿海城市及工業</a:t>
            </a:r>
            <a:r>
              <a:rPr lang="zh-HK" altLang="zh-HK" b="1" dirty="0"/>
              <a:t>發</a:t>
            </a:r>
            <a:r>
              <a:rPr lang="zh-TW" altLang="zh-HK" b="1" dirty="0"/>
              <a:t>展</a:t>
            </a:r>
            <a:r>
              <a:rPr lang="zh-HK" altLang="zh-HK" b="1" dirty="0"/>
              <a:t>迅</a:t>
            </a:r>
            <a:r>
              <a:rPr lang="zh-TW" altLang="zh-HK" b="1" dirty="0"/>
              <a:t>速</a:t>
            </a:r>
            <a:r>
              <a:rPr lang="zh-HK" altLang="zh-HK" b="1" dirty="0"/>
              <a:t>，</a:t>
            </a:r>
            <a:r>
              <a:rPr lang="zh-TW" altLang="zh-HK" b="1" dirty="0"/>
              <a:t>然而內陸及西北部地區，又或是農村地區並未</a:t>
            </a:r>
            <a:r>
              <a:rPr lang="zh-HK" altLang="zh-HK" b="1" dirty="0"/>
              <a:t>著力</a:t>
            </a:r>
            <a:r>
              <a:rPr lang="zh-TW" altLang="zh-HK" b="1" dirty="0"/>
              <a:t>發展，造成了</a:t>
            </a:r>
            <a:r>
              <a:rPr lang="zh-HK" altLang="zh-HK" b="1" dirty="0"/>
              <a:t>資</a:t>
            </a:r>
            <a:r>
              <a:rPr lang="zh-TW" altLang="zh-HK" b="1" dirty="0"/>
              <a:t>料</a:t>
            </a:r>
            <a:r>
              <a:rPr lang="en-US" altLang="zh-HK" b="1" dirty="0"/>
              <a:t>C</a:t>
            </a:r>
            <a:r>
              <a:rPr lang="zh-HK" altLang="zh-HK" b="1" dirty="0"/>
              <a:t>漫</a:t>
            </a:r>
            <a:r>
              <a:rPr lang="zh-TW" altLang="zh-HK" b="1" dirty="0"/>
              <a:t>畫城市和農村在發展上出現極大差異，城鄉差異令國家整體發展失去平衡。城市發展迅速，經濟利益會吸引農民放棄本業，</a:t>
            </a:r>
            <a:r>
              <a:rPr lang="zh-HK" altLang="zh-HK" b="1" dirty="0"/>
              <a:t>造成資</a:t>
            </a:r>
            <a:r>
              <a:rPr lang="zh-TW" altLang="zh-HK" b="1" dirty="0"/>
              <a:t>料</a:t>
            </a:r>
            <a:r>
              <a:rPr lang="en-US" altLang="zh-HK" b="1" dirty="0"/>
              <a:t>B</a:t>
            </a:r>
            <a:r>
              <a:rPr lang="zh-HK" altLang="zh-HK" b="1" dirty="0"/>
              <a:t>中的農</a:t>
            </a:r>
            <a:r>
              <a:rPr lang="zh-TW" altLang="zh-HK" b="1" dirty="0"/>
              <a:t>村</a:t>
            </a:r>
            <a:r>
              <a:rPr lang="zh-HK" altLang="zh-HK" b="1" dirty="0"/>
              <a:t>人口急</a:t>
            </a:r>
            <a:r>
              <a:rPr lang="zh-TW" altLang="zh-HK" b="1" dirty="0"/>
              <a:t>遽</a:t>
            </a:r>
            <a:r>
              <a:rPr lang="zh-HK" altLang="zh-HK" b="1" dirty="0"/>
              <a:t>下降，農</a:t>
            </a:r>
            <a:r>
              <a:rPr lang="zh-TW" altLang="zh-HK" b="1" dirty="0"/>
              <a:t>民紛紛離開農村走入城市找尋工作，造成了盲流現象，這些農民沒有城市戶籍，只是築起簡陋的鐵皮屋作居所，</a:t>
            </a:r>
            <a:r>
              <a:rPr lang="zh-HK" altLang="zh-HK" b="1" dirty="0"/>
              <a:t>他</a:t>
            </a:r>
            <a:r>
              <a:rPr lang="zh-TW" altLang="zh-HK" b="1" dirty="0"/>
              <a:t>們亦掀起了一連串的社會問題：包括罪案、衛生、</a:t>
            </a:r>
            <a:r>
              <a:rPr lang="zh-HK" altLang="zh-HK" b="1" dirty="0"/>
              <a:t>醫</a:t>
            </a:r>
            <a:r>
              <a:rPr lang="zh-TW" altLang="zh-HK" b="1" dirty="0"/>
              <a:t>療</a:t>
            </a:r>
            <a:r>
              <a:rPr lang="zh-HK" altLang="zh-HK" b="1" dirty="0"/>
              <a:t>、教</a:t>
            </a:r>
            <a:r>
              <a:rPr lang="zh-TW" altLang="zh-HK" b="1" dirty="0"/>
              <a:t>育</a:t>
            </a:r>
            <a:r>
              <a:rPr lang="zh-HK" altLang="zh-HK" b="1" dirty="0"/>
              <a:t>、</a:t>
            </a:r>
            <a:r>
              <a:rPr lang="zh-TW" altLang="zh-HK" b="1" dirty="0"/>
              <a:t>居住等問題出現，</a:t>
            </a:r>
            <a:r>
              <a:rPr lang="zh-HK" altLang="zh-HK" b="1" dirty="0"/>
              <a:t>農</a:t>
            </a:r>
            <a:r>
              <a:rPr lang="zh-TW" altLang="zh-HK" b="1" dirty="0"/>
              <a:t>民</a:t>
            </a:r>
            <a:r>
              <a:rPr lang="zh-HK" altLang="zh-HK" b="1" dirty="0"/>
              <a:t>自感待</a:t>
            </a:r>
            <a:r>
              <a:rPr lang="zh-TW" altLang="zh-HK" b="1" dirty="0"/>
              <a:t>遇</a:t>
            </a:r>
            <a:r>
              <a:rPr lang="zh-HK" altLang="zh-HK" b="1" dirty="0"/>
              <a:t>不公</a:t>
            </a:r>
            <a:r>
              <a:rPr lang="zh-TW" altLang="zh-HK" b="1" dirty="0"/>
              <a:t>，</a:t>
            </a:r>
            <a:r>
              <a:rPr lang="zh-HK" altLang="zh-HK" b="1" dirty="0"/>
              <a:t>長</a:t>
            </a:r>
            <a:r>
              <a:rPr lang="zh-TW" altLang="zh-HK" b="1" dirty="0"/>
              <a:t>遠</a:t>
            </a:r>
            <a:r>
              <a:rPr lang="zh-HK" altLang="zh-HK" b="1" dirty="0"/>
              <a:t>來說會破</a:t>
            </a:r>
            <a:r>
              <a:rPr lang="zh-TW" altLang="zh-HK" b="1" dirty="0"/>
              <a:t>壞</a:t>
            </a:r>
            <a:r>
              <a:rPr lang="zh-HK" altLang="zh-HK" b="1" dirty="0"/>
              <a:t>社</a:t>
            </a:r>
            <a:r>
              <a:rPr lang="zh-TW" altLang="zh-HK" b="1" dirty="0"/>
              <a:t>會</a:t>
            </a:r>
            <a:r>
              <a:rPr lang="zh-HK" altLang="zh-HK" b="1" dirty="0"/>
              <a:t>和</a:t>
            </a:r>
            <a:r>
              <a:rPr lang="zh-TW" altLang="zh-HK" b="1" dirty="0"/>
              <a:t>諧</a:t>
            </a:r>
            <a:r>
              <a:rPr lang="zh-HK" altLang="zh-HK" b="1" dirty="0"/>
              <a:t>，</a:t>
            </a:r>
            <a:r>
              <a:rPr lang="zh-TW" altLang="zh-HK" b="1" dirty="0"/>
              <a:t>這都是三農問題所引發的社會問題。</a:t>
            </a:r>
            <a:r>
              <a:rPr lang="en-US" altLang="zh-HK" b="1" dirty="0"/>
              <a:t/>
            </a:r>
            <a:br>
              <a:rPr lang="en-US" altLang="zh-HK" b="1" dirty="0"/>
            </a:br>
            <a:r>
              <a:rPr lang="en-US" altLang="zh-HK" b="1" dirty="0"/>
              <a:t/>
            </a:r>
            <a:br>
              <a:rPr lang="en-US" altLang="zh-HK" b="1" dirty="0"/>
            </a:br>
            <a:r>
              <a:rPr lang="zh-TW" altLang="zh-HK" b="1" dirty="0">
                <a:solidFill>
                  <a:srgbClr val="C00000"/>
                </a:solidFill>
              </a:rPr>
              <a:t>第二，城市化及工業化，造成糧食短缺及食品安全問題。</a:t>
            </a:r>
            <a:r>
              <a:rPr lang="zh-TW" altLang="zh-HK" b="1" dirty="0"/>
              <a:t>根據資料</a:t>
            </a:r>
            <a:r>
              <a:rPr lang="en-US" altLang="zh-HK" b="1" dirty="0"/>
              <a:t>D</a:t>
            </a:r>
            <a:r>
              <a:rPr lang="zh-TW" altLang="zh-HK" b="1" dirty="0"/>
              <a:t>，現時中國大陸糧食出現短缺，因為全國可耕地現在已逐年減少，加上工業化及城市化的影響，土壤開始受到污染，造成沙漠化、土壤流失、退化甚至受重金屬污染等等。工農發展實失衡，影響中國大陸糧食供應，這也是三農問題衍生出來的社會問題。除了糧食短缺，工業化亦會造成中國大陸食品安全出現問題，嚴重的土壤污染，令中國大陸的食品安全失去保證，例如出現含鎘量高的大米，以及出現農藥超標的蔬菜等</a:t>
            </a:r>
            <a:r>
              <a:rPr lang="zh-HK" altLang="zh-HK" b="1" dirty="0"/>
              <a:t>，長</a:t>
            </a:r>
            <a:r>
              <a:rPr lang="zh-TW" altLang="zh-HK" b="1" dirty="0"/>
              <a:t>遠</a:t>
            </a:r>
            <a:r>
              <a:rPr lang="zh-HK" altLang="zh-HK" b="1" dirty="0"/>
              <a:t>來說會影</a:t>
            </a:r>
            <a:r>
              <a:rPr lang="zh-TW" altLang="zh-HK" b="1" dirty="0"/>
              <a:t>響</a:t>
            </a:r>
            <a:r>
              <a:rPr lang="zh-HK" altLang="zh-HK" b="1" dirty="0"/>
              <a:t>糧食供</a:t>
            </a:r>
            <a:r>
              <a:rPr lang="zh-TW" altLang="zh-HK" b="1" dirty="0"/>
              <a:t>應</a:t>
            </a:r>
            <a:r>
              <a:rPr lang="zh-HK" altLang="zh-HK" b="1" dirty="0"/>
              <a:t>與價</a:t>
            </a:r>
            <a:r>
              <a:rPr lang="zh-TW" altLang="zh-HK" b="1" dirty="0"/>
              <a:t>格</a:t>
            </a:r>
            <a:r>
              <a:rPr lang="zh-HK" altLang="zh-HK" b="1" dirty="0"/>
              <a:t>，</a:t>
            </a:r>
            <a:r>
              <a:rPr lang="zh-TW" altLang="zh-HK" b="1" dirty="0"/>
              <a:t>這都是三農問題所引發的社會問題。</a:t>
            </a:r>
            <a:r>
              <a:rPr lang="en-US" altLang="zh-HK" b="1" dirty="0"/>
              <a:t/>
            </a:r>
            <a:br>
              <a:rPr lang="en-US" altLang="zh-HK" b="1" dirty="0"/>
            </a:br>
            <a:endParaRPr lang="zh-HK" altLang="en-US" b="1" dirty="0"/>
          </a:p>
        </p:txBody>
      </p:sp>
    </p:spTree>
    <p:extLst>
      <p:ext uri="{BB962C8B-B14F-4D97-AF65-F5344CB8AC3E}">
        <p14:creationId xmlns:p14="http://schemas.microsoft.com/office/powerpoint/2010/main" val="31382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6512" y="225742"/>
            <a:ext cx="11573163" cy="1325563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TW" sz="3500" b="1" dirty="0">
                <a:solidFill>
                  <a:srgbClr val="0070C0"/>
                </a:solidFill>
                <a:latin typeface="Calibri" panose="020F0502020204030204"/>
                <a:cs typeface="+mn-cs"/>
              </a:rPr>
              <a:t>2013 Q1a </a:t>
            </a:r>
            <a:r>
              <a:rPr lang="zh-TW" altLang="en-US" sz="3500" b="1" dirty="0">
                <a:solidFill>
                  <a:srgbClr val="0070C0"/>
                </a:solidFill>
                <a:latin typeface="Calibri" panose="020F0502020204030204"/>
                <a:cs typeface="+mn-cs"/>
              </a:rPr>
              <a:t>指出及解釋資料</a:t>
            </a:r>
            <a:r>
              <a:rPr lang="en-US" altLang="zh-TW" sz="3500" b="1" dirty="0">
                <a:solidFill>
                  <a:srgbClr val="0070C0"/>
                </a:solidFill>
                <a:latin typeface="Calibri" panose="020F0502020204030204"/>
                <a:cs typeface="+mn-cs"/>
              </a:rPr>
              <a:t>A</a:t>
            </a:r>
            <a:r>
              <a:rPr lang="zh-TW" altLang="en-US" sz="3500" b="1" dirty="0">
                <a:solidFill>
                  <a:srgbClr val="0070C0"/>
                </a:solidFill>
                <a:latin typeface="Calibri" panose="020F0502020204030204"/>
                <a:cs typeface="+mn-cs"/>
              </a:rPr>
              <a:t>所示導致肥胖的兩個原因。</a:t>
            </a:r>
            <a:r>
              <a:rPr lang="en-US" altLang="zh-TW" sz="3500" b="1" dirty="0">
                <a:solidFill>
                  <a:srgbClr val="0070C0"/>
                </a:solidFill>
                <a:latin typeface="Calibri" panose="020F0502020204030204"/>
                <a:cs typeface="+mn-cs"/>
              </a:rPr>
              <a:t>(6</a:t>
            </a:r>
            <a:r>
              <a:rPr lang="zh-TW" altLang="en-US" sz="3500" b="1" dirty="0">
                <a:solidFill>
                  <a:srgbClr val="0070C0"/>
                </a:solidFill>
                <a:latin typeface="Calibri" panose="020F0502020204030204"/>
                <a:cs typeface="+mn-cs"/>
              </a:rPr>
              <a:t>分</a:t>
            </a:r>
            <a:r>
              <a:rPr lang="en-US" altLang="zh-TW" sz="3500" b="1" dirty="0">
                <a:solidFill>
                  <a:srgbClr val="0070C0"/>
                </a:solidFill>
                <a:latin typeface="Calibri" panose="020F0502020204030204"/>
                <a:cs typeface="+mn-cs"/>
              </a:rPr>
              <a:t>)</a:t>
            </a:r>
            <a:br>
              <a:rPr lang="en-US" altLang="zh-TW" sz="3500" b="1" dirty="0">
                <a:solidFill>
                  <a:srgbClr val="0070C0"/>
                </a:solidFill>
                <a:latin typeface="Calibri" panose="020F0502020204030204"/>
                <a:cs typeface="+mn-cs"/>
              </a:rPr>
            </a:br>
            <a:r>
              <a:rPr lang="zh-HK" altLang="en-US" sz="3500" b="1" dirty="0">
                <a:solidFill>
                  <a:srgbClr val="0070C0"/>
                </a:solidFill>
                <a:latin typeface="Calibri" panose="020F0502020204030204"/>
                <a:cs typeface="+mn-cs"/>
              </a:rPr>
              <a:t/>
            </a:r>
            <a:br>
              <a:rPr lang="zh-HK" altLang="en-US" sz="3500" b="1" dirty="0">
                <a:solidFill>
                  <a:srgbClr val="0070C0"/>
                </a:solidFill>
                <a:latin typeface="Calibri" panose="020F0502020204030204"/>
                <a:cs typeface="+mn-cs"/>
              </a:rPr>
            </a:b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6377" y="723206"/>
            <a:ext cx="9060873" cy="606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5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0" y="-921327"/>
            <a:ext cx="5143500" cy="9144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5116" y="563418"/>
            <a:ext cx="7479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</a:rPr>
              <a:t>2016</a:t>
            </a:r>
          </a:p>
          <a:p>
            <a:r>
              <a:rPr lang="en-US" altLang="zh-TW" b="1" dirty="0" smtClean="0">
                <a:solidFill>
                  <a:srgbClr val="0070C0"/>
                </a:solidFill>
              </a:rPr>
              <a:t>b) </a:t>
            </a:r>
            <a:r>
              <a:rPr lang="zh-TW" altLang="en-US" b="1" dirty="0" smtClean="0">
                <a:solidFill>
                  <a:srgbClr val="0070C0"/>
                </a:solidFill>
              </a:rPr>
              <a:t>就資料</a:t>
            </a:r>
            <a:r>
              <a:rPr lang="en-US" altLang="zh-TW" b="1" dirty="0" smtClean="0">
                <a:solidFill>
                  <a:srgbClr val="0070C0"/>
                </a:solidFill>
              </a:rPr>
              <a:t>A</a:t>
            </a:r>
            <a:r>
              <a:rPr lang="zh-TW" altLang="en-US" b="1" dirty="0" smtClean="0">
                <a:solidFill>
                  <a:srgbClr val="0070C0"/>
                </a:solidFill>
              </a:rPr>
              <a:t>及</a:t>
            </a:r>
            <a:r>
              <a:rPr lang="en-US" altLang="zh-TW" b="1" dirty="0" smtClean="0">
                <a:solidFill>
                  <a:srgbClr val="0070C0"/>
                </a:solidFill>
              </a:rPr>
              <a:t>B</a:t>
            </a:r>
            <a:r>
              <a:rPr lang="zh-TW" altLang="en-US" b="1" dirty="0" smtClean="0">
                <a:solidFill>
                  <a:srgbClr val="0070C0"/>
                </a:solidFill>
              </a:rPr>
              <a:t>，</a:t>
            </a:r>
            <a:r>
              <a:rPr lang="en-US" altLang="zh-TW" b="1" dirty="0" smtClean="0">
                <a:solidFill>
                  <a:srgbClr val="0070C0"/>
                </a:solidFill>
              </a:rPr>
              <a:t> </a:t>
            </a:r>
            <a:r>
              <a:rPr lang="zh-TW" altLang="en-US" b="1" dirty="0" smtClean="0">
                <a:solidFill>
                  <a:srgbClr val="0070C0"/>
                </a:solidFill>
              </a:rPr>
              <a:t>指出及解釋可能影響目前香港農業發展的兩個因素</a:t>
            </a:r>
            <a:r>
              <a:rPr lang="en-US" altLang="zh-TW" b="1" dirty="0" smtClean="0">
                <a:solidFill>
                  <a:srgbClr val="0070C0"/>
                </a:solidFill>
              </a:rPr>
              <a:t>(6</a:t>
            </a:r>
            <a:r>
              <a:rPr lang="zh-TW" altLang="en-US" b="1" dirty="0" smtClean="0">
                <a:solidFill>
                  <a:srgbClr val="0070C0"/>
                </a:solidFill>
              </a:rPr>
              <a:t>分</a:t>
            </a:r>
            <a:r>
              <a:rPr lang="en-US" altLang="zh-TW" b="1" dirty="0" smtClean="0">
                <a:solidFill>
                  <a:srgbClr val="0070C0"/>
                </a:solidFill>
              </a:rPr>
              <a:t>)</a:t>
            </a:r>
            <a:endParaRPr lang="zh-HK" altLang="en-US" b="1" dirty="0">
              <a:solidFill>
                <a:srgbClr val="0070C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120845"/>
            <a:ext cx="70485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 startAt="2"/>
            </a:pPr>
            <a:r>
              <a:rPr lang="zh-TW" altLang="en-US" dirty="0" smtClean="0"/>
              <a:t>參考資料</a:t>
            </a:r>
            <a:r>
              <a:rPr lang="en-US" altLang="zh-TW" dirty="0" smtClean="0"/>
              <a:t>A</a:t>
            </a:r>
            <a:r>
              <a:rPr lang="zh-TW" altLang="en-US" dirty="0" smtClean="0"/>
              <a:t>及</a:t>
            </a:r>
            <a:r>
              <a:rPr lang="en-US" altLang="zh-TW" dirty="0" smtClean="0"/>
              <a:t>B</a:t>
            </a:r>
            <a:r>
              <a:rPr lang="zh-TW" altLang="en-US" dirty="0" smtClean="0"/>
              <a:t>，影響目前香港農業的因素有二：</a:t>
            </a:r>
            <a:endParaRPr lang="en-US" altLang="zh-TW" dirty="0" smtClean="0"/>
          </a:p>
          <a:p>
            <a:r>
              <a:rPr lang="zh-TW" altLang="en-US" b="1" dirty="0" smtClean="0">
                <a:solidFill>
                  <a:srgbClr val="C00000"/>
                </a:solidFill>
              </a:rPr>
              <a:t>一、城市化及經濟模式轉型；二、香港人價值觀改變。</a:t>
            </a:r>
          </a:p>
          <a:p>
            <a:endParaRPr lang="zh-TW" altLang="en-US" dirty="0" smtClean="0"/>
          </a:p>
          <a:p>
            <a:r>
              <a:rPr lang="zh-TW" altLang="en-US" b="1" dirty="0" smtClean="0">
                <a:solidFill>
                  <a:srgbClr val="C00000"/>
                </a:solidFill>
              </a:rPr>
              <a:t>首先，城市化及經濟模式轉型。</a:t>
            </a:r>
            <a:r>
              <a:rPr lang="zh-TW" altLang="en-US" b="1" dirty="0" smtClean="0"/>
              <a:t>香港正面對耕地面積及農作物出產大幅減少的問題。資料</a:t>
            </a:r>
            <a:r>
              <a:rPr lang="en-US" altLang="zh-TW" b="1" dirty="0" smtClean="0"/>
              <a:t>A</a:t>
            </a:r>
            <a:r>
              <a:rPr lang="zh-TW" altLang="en-US" b="1" dirty="0" smtClean="0"/>
              <a:t>從數字上反映了這個現象，而資料</a:t>
            </a:r>
            <a:r>
              <a:rPr lang="en-US" altLang="zh-TW" b="1" dirty="0" smtClean="0"/>
              <a:t>B</a:t>
            </a:r>
            <a:r>
              <a:rPr lang="zh-TW" altLang="en-US" b="1" dirty="0" smtClean="0"/>
              <a:t>即對此現象作出了解釋。根據資料</a:t>
            </a:r>
            <a:r>
              <a:rPr lang="en-US" altLang="zh-TW" b="1" dirty="0" smtClean="0"/>
              <a:t>B</a:t>
            </a:r>
            <a:r>
              <a:rPr lang="zh-TW" altLang="en-US" b="1" dirty="0" smtClean="0"/>
              <a:t>，報道指出香港不少農民已棄置其土地去從事其他工作，或將農地賣予發展商，這明顯地指出了，香港農業發展出現式微的原因，是由於城市化及經濟模式轉型的影響，令香港人不選擇投身農業，轉移投身第二或三產業工作所致。</a:t>
            </a:r>
          </a:p>
          <a:p>
            <a:endParaRPr lang="zh-TW" altLang="en-US" b="1" dirty="0" smtClean="0"/>
          </a:p>
          <a:p>
            <a:r>
              <a:rPr lang="zh-TW" altLang="en-US" b="1" dirty="0" smtClean="0">
                <a:solidFill>
                  <a:srgbClr val="C00000"/>
                </a:solidFill>
              </a:rPr>
              <a:t>其次，香港人價值觀的改變。</a:t>
            </a:r>
            <a:r>
              <a:rPr lang="zh-TW" altLang="en-US" b="1" dirty="0" smtClean="0"/>
              <a:t>資料</a:t>
            </a:r>
            <a:r>
              <a:rPr lang="en-US" altLang="zh-TW" b="1" dirty="0" smtClean="0"/>
              <a:t>B</a:t>
            </a:r>
            <a:r>
              <a:rPr lang="zh-TW" altLang="en-US" b="1" dirty="0" smtClean="0"/>
              <a:t>亦反映了近來香港農業有復甦現象。資料</a:t>
            </a:r>
            <a:r>
              <a:rPr lang="en-US" altLang="zh-TW" b="1" dirty="0" smtClean="0"/>
              <a:t>A</a:t>
            </a:r>
            <a:r>
              <a:rPr lang="zh-TW" altLang="en-US" b="1" dirty="0" smtClean="0"/>
              <a:t>顯示無論在可耕地面積及蔬菜出產量，香港自</a:t>
            </a:r>
            <a:r>
              <a:rPr lang="en-US" altLang="zh-TW" b="1" dirty="0" smtClean="0"/>
              <a:t>2010</a:t>
            </a:r>
            <a:r>
              <a:rPr lang="zh-TW" altLang="en-US" b="1" dirty="0" smtClean="0"/>
              <a:t>年起下降情況皆有放緩趨勢。以資料</a:t>
            </a:r>
            <a:r>
              <a:rPr lang="en-US" altLang="zh-TW" b="1" dirty="0" smtClean="0"/>
              <a:t>B</a:t>
            </a:r>
            <a:r>
              <a:rPr lang="zh-TW" altLang="en-US" b="1" dirty="0" smtClean="0"/>
              <a:t>則直接道出了其原因。報道中引述了周先生的例子：大學畢業生放棄白領工作到大嶼山農務，這解釋了近幾年農業有復甦跡象的原因，是由於香港人對土地保育意識、健康飲食和綠色生活概念的認知日增有關，令蔬菜需求亦同樣上升，這些價值觀也會令香港農業式微速度放緩。</a:t>
            </a:r>
          </a:p>
          <a:p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60126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5855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solidFill>
                  <a:srgbClr val="0070C0"/>
                </a:solidFill>
              </a:rPr>
              <a:t>2015Q2 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指出及解釋愈來愈多香港青少年進行整形外科手術的兩個原因。</a:t>
            </a:r>
            <a:r>
              <a:rPr lang="en-US" altLang="zh-TW" sz="2800" b="1" dirty="0" smtClean="0">
                <a:solidFill>
                  <a:srgbClr val="0070C0"/>
                </a:solidFill>
              </a:rPr>
              <a:t>(6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分</a:t>
            </a:r>
            <a:r>
              <a:rPr lang="en-US" altLang="zh-TW" sz="2800" b="1" dirty="0" smtClean="0">
                <a:solidFill>
                  <a:srgbClr val="0070C0"/>
                </a:solidFill>
              </a:rPr>
              <a:t>)</a:t>
            </a:r>
            <a:endParaRPr lang="zh-HK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4691" y="775855"/>
            <a:ext cx="9402618" cy="671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6528" y="0"/>
            <a:ext cx="10515600" cy="1325563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0070C0"/>
                </a:solidFill>
              </a:rPr>
              <a:t>2015Q2 </a:t>
            </a:r>
            <a:r>
              <a:rPr lang="zh-TW" altLang="en-US" b="1" dirty="0" smtClean="0">
                <a:solidFill>
                  <a:srgbClr val="0070C0"/>
                </a:solidFill>
              </a:rPr>
              <a:t>指出及解釋愈來愈多香港青少年進行整形外科手術的兩個原因。</a:t>
            </a:r>
            <a:r>
              <a:rPr lang="en-US" altLang="zh-TW" b="1" dirty="0" smtClean="0">
                <a:solidFill>
                  <a:srgbClr val="0070C0"/>
                </a:solidFill>
              </a:rPr>
              <a:t>(6</a:t>
            </a:r>
            <a:r>
              <a:rPr lang="zh-TW" altLang="en-US" b="1" dirty="0" smtClean="0">
                <a:solidFill>
                  <a:srgbClr val="0070C0"/>
                </a:solidFill>
              </a:rPr>
              <a:t>分</a:t>
            </a:r>
            <a:r>
              <a:rPr lang="en-US" altLang="zh-TW" b="1" dirty="0" smtClean="0">
                <a:solidFill>
                  <a:srgbClr val="0070C0"/>
                </a:solidFill>
              </a:rPr>
              <a:t>)</a:t>
            </a:r>
            <a:endParaRPr lang="zh-HK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325564"/>
            <a:ext cx="12192000" cy="553243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a)</a:t>
            </a:r>
            <a:r>
              <a:rPr lang="en-US" altLang="zh-TW" b="1" dirty="0" smtClean="0">
                <a:solidFill>
                  <a:srgbClr val="C00000"/>
                </a:solidFill>
              </a:rPr>
              <a:t>	</a:t>
            </a:r>
            <a:r>
              <a:rPr lang="zh-TW" altLang="en-US" b="1" dirty="0" smtClean="0">
                <a:solidFill>
                  <a:srgbClr val="C00000"/>
                </a:solidFill>
              </a:rPr>
              <a:t>首先，推因素方面，青少年希望透過整形手術增加自信、社交能力及有助事業發展。</a:t>
            </a:r>
            <a:r>
              <a:rPr lang="zh-TW" altLang="en-US" b="1" dirty="0" smtClean="0"/>
              <a:t>資料</a:t>
            </a:r>
            <a:r>
              <a:rPr lang="en-US" altLang="zh-TW" b="1" dirty="0" smtClean="0"/>
              <a:t>A</a:t>
            </a:r>
            <a:r>
              <a:rPr lang="zh-TW" altLang="en-US" b="1" dirty="0" smtClean="0"/>
              <a:t>提到三名女孩都因為不滿自己的外貌而進行整形，反映了他們自尊感及自我認同感低，希望透過改變外貌幫助自己的成長與發展。有受訪者認為整形後「在社交場合感到較自在」，甚至認為「值得為自己的事業投資」。顯示青年人欲透過改變外貌來提升自我感覺、社交為未來事業作準備，因此愈來愈多香港青少年進行整形外科手術。</a:t>
            </a:r>
          </a:p>
          <a:p>
            <a:endParaRPr lang="zh-TW" altLang="en-US" b="1" dirty="0" smtClean="0"/>
          </a:p>
          <a:p>
            <a:r>
              <a:rPr lang="zh-TW" altLang="en-US" b="1" dirty="0" smtClean="0">
                <a:solidFill>
                  <a:srgbClr val="C00000"/>
                </a:solidFill>
              </a:rPr>
              <a:t>其次，拉因素方面，名人、家長及社會風氣的鼓吹。</a:t>
            </a:r>
            <a:r>
              <a:rPr lang="zh-TW" altLang="en-US" b="1" dirty="0" smtClean="0"/>
              <a:t>資料亦提到，「名人宣傳整形外科手術，令手術更被人接受。」。其中一名</a:t>
            </a:r>
            <a:r>
              <a:rPr lang="en-US" altLang="zh-TW" b="1" dirty="0" smtClean="0"/>
              <a:t>14</a:t>
            </a:r>
            <a:r>
              <a:rPr lang="zh-TW" altLang="en-US" b="1" dirty="0" smtClean="0"/>
              <a:t>歲女童更得到家長支持進行眼皮手術。青少年有整形的意欲，並不代表他們有勇氣或金錢作出行動，然而現時名人整形成風，甚至不諱言對外公開，令青年人亦從眾模仿。加上家長亦應同整形風氣，直接令青少年認為整形外科手術普通不過，這亦是整形風氣愈來愈的原因。</a:t>
            </a:r>
          </a:p>
          <a:p>
            <a:endParaRPr lang="zh-HK" altLang="en-US" b="1" dirty="0"/>
          </a:p>
        </p:txBody>
      </p:sp>
    </p:spTree>
    <p:extLst>
      <p:ext uri="{BB962C8B-B14F-4D97-AF65-F5344CB8AC3E}">
        <p14:creationId xmlns:p14="http://schemas.microsoft.com/office/powerpoint/2010/main" val="246313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/>
              <a:t>卷二</a:t>
            </a:r>
            <a:r>
              <a:rPr lang="en-US" altLang="zh-TW" b="1" dirty="0" smtClean="0"/>
              <a:t>---</a:t>
            </a:r>
            <a:r>
              <a:rPr lang="zh-TW" altLang="en-US" b="1" dirty="0" smtClean="0"/>
              <a:t>在不同範疇的因素題</a:t>
            </a:r>
            <a:r>
              <a:rPr lang="zh-TW" altLang="en-US" b="1" dirty="0" smtClean="0">
                <a:solidFill>
                  <a:srgbClr val="C00000"/>
                </a:solidFill>
              </a:rPr>
              <a:t>萬能</a:t>
            </a:r>
            <a:r>
              <a:rPr lang="en-US" altLang="zh-TW" b="1" dirty="0" smtClean="0">
                <a:solidFill>
                  <a:srgbClr val="C00000"/>
                </a:solidFill>
              </a:rPr>
              <a:t>KEY</a:t>
            </a:r>
            <a:endParaRPr lang="zh-HK" altLang="en-US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13188"/>
            <a:ext cx="12192000" cy="2811030"/>
          </a:xfrm>
        </p:spPr>
        <p:txBody>
          <a:bodyPr>
            <a:normAutofit/>
          </a:bodyPr>
          <a:lstStyle/>
          <a:p>
            <a:r>
              <a:rPr lang="zh-TW" altLang="en-US" sz="2500" b="1" dirty="0" smtClean="0">
                <a:solidFill>
                  <a:srgbClr val="C00000"/>
                </a:solidFill>
              </a:rPr>
              <a:t>青少年趨勢</a:t>
            </a:r>
            <a:r>
              <a:rPr lang="en-US" altLang="zh-TW" sz="2500" b="1" dirty="0" smtClean="0">
                <a:solidFill>
                  <a:srgbClr val="C00000"/>
                </a:solidFill>
              </a:rPr>
              <a:t>︰</a:t>
            </a:r>
            <a:r>
              <a:rPr lang="zh-TW" altLang="en-US" sz="2500" b="1" dirty="0" smtClean="0"/>
              <a:t>個人</a:t>
            </a:r>
            <a:r>
              <a:rPr lang="en-US" altLang="zh-TW" sz="2500" b="1" dirty="0" smtClean="0"/>
              <a:t>(</a:t>
            </a:r>
            <a:r>
              <a:rPr lang="zh-TW" altLang="en-US" sz="2500" b="1" dirty="0" smtClean="0"/>
              <a:t>自尊</a:t>
            </a:r>
            <a:r>
              <a:rPr lang="en-US" altLang="zh-TW" sz="2500" b="1" dirty="0" smtClean="0"/>
              <a:t>)</a:t>
            </a:r>
            <a:r>
              <a:rPr lang="zh-TW" altLang="en-US" sz="2500" b="1" dirty="0" smtClean="0"/>
              <a:t>、朋輩、家庭、社會</a:t>
            </a:r>
            <a:r>
              <a:rPr lang="en-US" altLang="zh-TW" sz="2500" b="1" dirty="0" smtClean="0"/>
              <a:t>(</a:t>
            </a:r>
            <a:r>
              <a:rPr lang="zh-TW" altLang="en-US" sz="2500" b="1" dirty="0" smtClean="0"/>
              <a:t>學校、風氣、傳媒</a:t>
            </a:r>
            <a:r>
              <a:rPr lang="en-US" altLang="zh-TW" sz="2500" b="1" dirty="0" smtClean="0"/>
              <a:t>)</a:t>
            </a:r>
            <a:r>
              <a:rPr lang="zh-TW" altLang="en-US" sz="2500" b="1" dirty="0" smtClean="0"/>
              <a:t>、科技</a:t>
            </a:r>
            <a:r>
              <a:rPr lang="en-US" altLang="zh-TW" sz="2500" b="1" dirty="0" smtClean="0"/>
              <a:t>(</a:t>
            </a:r>
            <a:r>
              <a:rPr lang="zh-HK" altLang="en-US" sz="2500" b="1" dirty="0" smtClean="0"/>
              <a:t>互聯網</a:t>
            </a:r>
            <a:r>
              <a:rPr lang="en-US" altLang="zh-HK" sz="2500" b="1" dirty="0" smtClean="0"/>
              <a:t>)</a:t>
            </a:r>
            <a:endParaRPr lang="en-US" altLang="zh-TW" sz="2500" b="1" dirty="0"/>
          </a:p>
          <a:p>
            <a:r>
              <a:rPr lang="zh-TW" altLang="en-US" sz="2500" b="1" dirty="0" smtClean="0">
                <a:solidFill>
                  <a:srgbClr val="C00000"/>
                </a:solidFill>
              </a:rPr>
              <a:t>今日香港：</a:t>
            </a:r>
            <a:r>
              <a:rPr lang="zh-TW" altLang="en-US" sz="2500" b="1" dirty="0" smtClean="0"/>
              <a:t>個人</a:t>
            </a:r>
            <a:r>
              <a:rPr lang="en-US" altLang="zh-TW" sz="2500" b="1" dirty="0" smtClean="0"/>
              <a:t>(</a:t>
            </a:r>
            <a:r>
              <a:rPr lang="zh-TW" altLang="en-US" sz="2500" b="1" dirty="0" smtClean="0"/>
              <a:t>習慣、價值觀</a:t>
            </a:r>
            <a:r>
              <a:rPr lang="en-US" altLang="zh-TW" sz="2500" b="1" dirty="0" smtClean="0"/>
              <a:t>)</a:t>
            </a:r>
            <a:r>
              <a:rPr lang="zh-TW" altLang="en-US" sz="2500" b="1" dirty="0" smtClean="0"/>
              <a:t>、政府</a:t>
            </a:r>
            <a:r>
              <a:rPr lang="en-US" altLang="zh-TW" sz="2500" b="1" dirty="0" smtClean="0"/>
              <a:t>(</a:t>
            </a:r>
            <a:r>
              <a:rPr lang="zh-TW" altLang="en-US" sz="2500" b="1" dirty="0" smtClean="0"/>
              <a:t>政策</a:t>
            </a:r>
            <a:r>
              <a:rPr lang="en-US" altLang="zh-TW" sz="2500" b="1" dirty="0" smtClean="0"/>
              <a:t>)</a:t>
            </a:r>
            <a:r>
              <a:rPr lang="zh-TW" altLang="en-US" sz="2500" b="1" dirty="0" smtClean="0"/>
              <a:t>、企業</a:t>
            </a:r>
            <a:r>
              <a:rPr lang="en-US" altLang="zh-TW" sz="2500" b="1" dirty="0" smtClean="0"/>
              <a:t>(</a:t>
            </a:r>
            <a:r>
              <a:rPr lang="zh-TW" altLang="en-US" sz="2500" b="1" dirty="0" smtClean="0"/>
              <a:t>經濟誘因</a:t>
            </a:r>
            <a:r>
              <a:rPr lang="en-US" altLang="zh-TW" sz="2500" b="1" dirty="0" smtClean="0"/>
              <a:t>)</a:t>
            </a:r>
            <a:r>
              <a:rPr lang="zh-TW" altLang="en-US" sz="2500" b="1" dirty="0" smtClean="0"/>
              <a:t>、社會</a:t>
            </a:r>
            <a:r>
              <a:rPr lang="en-US" altLang="zh-TW" sz="2500" b="1" dirty="0" smtClean="0"/>
              <a:t>(</a:t>
            </a:r>
            <a:r>
              <a:rPr lang="zh-TW" altLang="en-US" sz="2500" b="1" dirty="0" smtClean="0"/>
              <a:t>風氣、科技</a:t>
            </a:r>
            <a:r>
              <a:rPr lang="en-US" altLang="zh-TW" sz="2500" b="1" dirty="0" smtClean="0"/>
              <a:t>)</a:t>
            </a:r>
          </a:p>
          <a:p>
            <a:r>
              <a:rPr lang="zh-TW" altLang="en-US" sz="2500" b="1" dirty="0" smtClean="0">
                <a:solidFill>
                  <a:srgbClr val="C00000"/>
                </a:solidFill>
              </a:rPr>
              <a:t>公共衛生：</a:t>
            </a:r>
            <a:r>
              <a:rPr lang="zh-TW" altLang="en-US" sz="2500" b="1" dirty="0" smtClean="0"/>
              <a:t>個人</a:t>
            </a:r>
            <a:r>
              <a:rPr lang="en-US" altLang="zh-TW" sz="2500" b="1" dirty="0" smtClean="0"/>
              <a:t>(</a:t>
            </a:r>
            <a:r>
              <a:rPr lang="zh-TW" altLang="en-US" sz="2500" b="1" dirty="0" smtClean="0"/>
              <a:t>習慣、生活模式</a:t>
            </a:r>
            <a:r>
              <a:rPr lang="en-US" altLang="zh-TW" sz="2500" b="1" dirty="0" smtClean="0"/>
              <a:t>)</a:t>
            </a:r>
            <a:r>
              <a:rPr lang="zh-TW" altLang="en-US" sz="2500" b="1" dirty="0" smtClean="0"/>
              <a:t>、政府</a:t>
            </a:r>
            <a:r>
              <a:rPr lang="en-US" altLang="zh-TW" sz="2500" b="1" dirty="0" smtClean="0"/>
              <a:t>(</a:t>
            </a:r>
            <a:r>
              <a:rPr lang="zh-TW" altLang="en-US" sz="2500" b="1" dirty="0" smtClean="0"/>
              <a:t>政策</a:t>
            </a:r>
            <a:r>
              <a:rPr lang="en-US" altLang="zh-TW" sz="2500" b="1" dirty="0" smtClean="0"/>
              <a:t>)</a:t>
            </a:r>
            <a:r>
              <a:rPr lang="zh-TW" altLang="en-US" sz="2500" b="1" dirty="0" smtClean="0"/>
              <a:t>、科技</a:t>
            </a:r>
            <a:r>
              <a:rPr lang="en-US" altLang="zh-TW" sz="2500" b="1" dirty="0" smtClean="0"/>
              <a:t>(</a:t>
            </a:r>
            <a:r>
              <a:rPr lang="zh-TW" altLang="en-US" sz="2500" b="1" dirty="0" smtClean="0"/>
              <a:t>地域、醫療</a:t>
            </a:r>
            <a:r>
              <a:rPr lang="en-US" altLang="zh-TW" sz="2500" b="1" dirty="0" smtClean="0"/>
              <a:t>)</a:t>
            </a:r>
            <a:r>
              <a:rPr lang="zh-TW" altLang="en-US" sz="2500" b="1" dirty="0" smtClean="0"/>
              <a:t>、環境</a:t>
            </a:r>
            <a:r>
              <a:rPr lang="en-US" altLang="zh-TW" sz="2500" b="1" dirty="0" smtClean="0"/>
              <a:t>(</a:t>
            </a:r>
            <a:r>
              <a:rPr lang="zh-TW" altLang="en-US" sz="2500" b="1" dirty="0" smtClean="0"/>
              <a:t>污染</a:t>
            </a:r>
            <a:r>
              <a:rPr lang="en-US" altLang="zh-TW" sz="2500" b="1" dirty="0" smtClean="0"/>
              <a:t>)</a:t>
            </a:r>
            <a:endParaRPr lang="en-US" altLang="zh-TW" sz="2500" b="1" dirty="0"/>
          </a:p>
          <a:p>
            <a:r>
              <a:rPr lang="zh-TW" altLang="en-US" sz="2500" b="1" dirty="0" smtClean="0">
                <a:solidFill>
                  <a:srgbClr val="C00000"/>
                </a:solidFill>
              </a:rPr>
              <a:t>現代中國：</a:t>
            </a:r>
            <a:r>
              <a:rPr lang="zh-TW" altLang="en-US" sz="2500" b="1" dirty="0" smtClean="0"/>
              <a:t>個人</a:t>
            </a:r>
            <a:r>
              <a:rPr lang="en-US" altLang="zh-TW" sz="2500" b="1" dirty="0" smtClean="0"/>
              <a:t>(</a:t>
            </a:r>
            <a:r>
              <a:rPr lang="zh-TW" altLang="en-US" sz="2500" b="1" dirty="0" smtClean="0"/>
              <a:t>生活模式、價值觀</a:t>
            </a:r>
            <a:r>
              <a:rPr lang="en-US" altLang="zh-TW" sz="2500" b="1" dirty="0" smtClean="0"/>
              <a:t>)</a:t>
            </a:r>
            <a:r>
              <a:rPr lang="zh-TW" altLang="en-US" sz="2500" b="1" dirty="0" smtClean="0"/>
              <a:t>、政府</a:t>
            </a:r>
            <a:r>
              <a:rPr lang="en-US" altLang="zh-TW" sz="2500" b="1" dirty="0" smtClean="0"/>
              <a:t>(</a:t>
            </a:r>
            <a:r>
              <a:rPr lang="zh-TW" altLang="en-US" sz="2500" b="1" dirty="0" smtClean="0"/>
              <a:t>政策</a:t>
            </a:r>
            <a:r>
              <a:rPr lang="en-US" altLang="zh-TW" sz="2500" b="1" dirty="0" smtClean="0"/>
              <a:t>)</a:t>
            </a:r>
            <a:r>
              <a:rPr lang="zh-TW" altLang="en-US" sz="2500" b="1" dirty="0" smtClean="0"/>
              <a:t>、社會</a:t>
            </a:r>
            <a:r>
              <a:rPr lang="en-US" altLang="zh-TW" sz="2500" b="1" dirty="0" smtClean="0"/>
              <a:t>(</a:t>
            </a:r>
            <a:r>
              <a:rPr lang="zh-TW" altLang="en-US" sz="2500" b="1" dirty="0" smtClean="0"/>
              <a:t>風氣、傳統、改革開放</a:t>
            </a:r>
            <a:r>
              <a:rPr lang="en-US" altLang="zh-TW" sz="2500" b="1" dirty="0" smtClean="0"/>
              <a:t>)</a:t>
            </a:r>
          </a:p>
          <a:p>
            <a:r>
              <a:rPr lang="zh-TW" altLang="en-US" sz="2500" b="1" dirty="0" smtClean="0">
                <a:solidFill>
                  <a:srgbClr val="C00000"/>
                </a:solidFill>
              </a:rPr>
              <a:t>能源與科技：</a:t>
            </a:r>
            <a:r>
              <a:rPr lang="zh-TW" altLang="en-US" sz="2500" b="1" dirty="0" smtClean="0"/>
              <a:t>個人</a:t>
            </a:r>
            <a:r>
              <a:rPr lang="en-US" altLang="zh-TW" sz="2500" b="1" dirty="0" smtClean="0"/>
              <a:t>(</a:t>
            </a:r>
            <a:r>
              <a:rPr lang="zh-TW" altLang="en-US" sz="2500" b="1" dirty="0" smtClean="0"/>
              <a:t>習慣、生活模式</a:t>
            </a:r>
            <a:r>
              <a:rPr lang="en-US" altLang="zh-TW" sz="2500" b="1" dirty="0" smtClean="0"/>
              <a:t>)</a:t>
            </a:r>
            <a:r>
              <a:rPr lang="zh-TW" altLang="en-US" sz="2500" b="1" dirty="0" smtClean="0"/>
              <a:t>、政府</a:t>
            </a:r>
            <a:r>
              <a:rPr lang="en-US" altLang="zh-TW" sz="2500" b="1" dirty="0" smtClean="0"/>
              <a:t>(</a:t>
            </a:r>
            <a:r>
              <a:rPr lang="zh-TW" altLang="en-US" sz="2500" b="1" dirty="0" smtClean="0"/>
              <a:t>政策、配套</a:t>
            </a:r>
            <a:r>
              <a:rPr lang="en-US" altLang="zh-TW" sz="2500" b="1" dirty="0" smtClean="0"/>
              <a:t>)</a:t>
            </a:r>
            <a:r>
              <a:rPr lang="zh-TW" altLang="en-US" sz="2500" b="1" dirty="0" smtClean="0"/>
              <a:t>、科技、全球化</a:t>
            </a:r>
            <a:endParaRPr lang="en-US" altLang="zh-TW" sz="2500" b="1" dirty="0" smtClean="0"/>
          </a:p>
          <a:p>
            <a:r>
              <a:rPr lang="zh-TW" altLang="en-US" sz="2500" b="1" dirty="0" smtClean="0">
                <a:solidFill>
                  <a:srgbClr val="C00000"/>
                </a:solidFill>
              </a:rPr>
              <a:t>全球化：</a:t>
            </a:r>
            <a:r>
              <a:rPr lang="zh-TW" altLang="en-US" sz="2500" b="1" dirty="0" smtClean="0"/>
              <a:t>個人</a:t>
            </a:r>
            <a:r>
              <a:rPr lang="en-US" altLang="zh-TW" sz="2500" b="1" dirty="0" smtClean="0"/>
              <a:t>(</a:t>
            </a:r>
            <a:r>
              <a:rPr lang="zh-TW" altLang="en-US" sz="2500" b="1" dirty="0" smtClean="0"/>
              <a:t>習慣、價值觀</a:t>
            </a:r>
            <a:r>
              <a:rPr lang="en-US" altLang="zh-TW" sz="2500" b="1" dirty="0" smtClean="0"/>
              <a:t>)</a:t>
            </a:r>
            <a:r>
              <a:rPr lang="zh-TW" altLang="en-US" sz="2500" b="1" dirty="0" smtClean="0"/>
              <a:t>、政府</a:t>
            </a:r>
            <a:r>
              <a:rPr lang="en-US" altLang="zh-TW" sz="2500" b="1" dirty="0" smtClean="0"/>
              <a:t>(</a:t>
            </a:r>
            <a:r>
              <a:rPr lang="zh-TW" altLang="en-US" sz="2500" b="1" dirty="0" smtClean="0"/>
              <a:t>政策</a:t>
            </a:r>
            <a:r>
              <a:rPr lang="en-US" altLang="zh-TW" sz="2500" b="1" dirty="0" smtClean="0"/>
              <a:t>)</a:t>
            </a:r>
            <a:r>
              <a:rPr lang="zh-TW" altLang="en-US" sz="2500" b="1" dirty="0" smtClean="0"/>
              <a:t>、科技</a:t>
            </a:r>
            <a:r>
              <a:rPr lang="en-US" altLang="zh-TW" sz="2500" b="1" dirty="0" smtClean="0"/>
              <a:t>(</a:t>
            </a:r>
            <a:r>
              <a:rPr lang="zh-TW" altLang="en-US" sz="2500" b="1" dirty="0" smtClean="0"/>
              <a:t>互聯網</a:t>
            </a:r>
            <a:r>
              <a:rPr lang="en-US" altLang="zh-TW" sz="2500" b="1" dirty="0" smtClean="0"/>
              <a:t>)</a:t>
            </a:r>
            <a:r>
              <a:rPr lang="zh-TW" altLang="en-US" sz="2500" b="1" dirty="0" smtClean="0"/>
              <a:t>、社會</a:t>
            </a:r>
            <a:r>
              <a:rPr lang="en-US" altLang="zh-TW" sz="2500" b="1" dirty="0" smtClean="0"/>
              <a:t>(</a:t>
            </a:r>
            <a:r>
              <a:rPr lang="zh-TW" altLang="en-US" sz="2500" b="1" dirty="0" smtClean="0"/>
              <a:t>文化</a:t>
            </a:r>
            <a:r>
              <a:rPr lang="en-US" altLang="zh-TW" sz="2500" b="1" dirty="0" smtClean="0"/>
              <a:t>)</a:t>
            </a:r>
            <a:r>
              <a:rPr lang="zh-TW" altLang="en-US" sz="2500" b="1" dirty="0" smtClean="0"/>
              <a:t>、跨國企業</a:t>
            </a:r>
            <a:endParaRPr lang="en-US" altLang="zh-TW" sz="2500" b="1" dirty="0" smtClean="0"/>
          </a:p>
          <a:p>
            <a:endParaRPr lang="zh-HK" alt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400329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/>
              <a:t>卷二因素題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r>
              <a:rPr lang="en-US" altLang="zh-TW" sz="2600" b="1" dirty="0" smtClean="0">
                <a:solidFill>
                  <a:srgbClr val="0070C0"/>
                </a:solidFill>
              </a:rPr>
              <a:t>2012: Q3 </a:t>
            </a:r>
            <a:r>
              <a:rPr lang="zh-TW" altLang="en-US" sz="2600" b="1" dirty="0" smtClean="0">
                <a:solidFill>
                  <a:srgbClr val="0070C0"/>
                </a:solidFill>
              </a:rPr>
              <a:t>內地孕婦或會濫用基因檢測的原因。</a:t>
            </a:r>
            <a:r>
              <a:rPr lang="en-US" altLang="zh-TW" sz="2600" b="1" dirty="0" smtClean="0">
                <a:solidFill>
                  <a:srgbClr val="C00000"/>
                </a:solidFill>
              </a:rPr>
              <a:t>(</a:t>
            </a:r>
            <a:r>
              <a:rPr lang="zh-TW" altLang="en-US" sz="2600" b="1" dirty="0" smtClean="0">
                <a:solidFill>
                  <a:srgbClr val="C00000"/>
                </a:solidFill>
              </a:rPr>
              <a:t>中國</a:t>
            </a:r>
            <a:r>
              <a:rPr lang="en-US" altLang="zh-TW" sz="2600" b="1" dirty="0" smtClean="0">
                <a:solidFill>
                  <a:srgbClr val="C00000"/>
                </a:solidFill>
              </a:rPr>
              <a:t>+</a:t>
            </a:r>
            <a:r>
              <a:rPr lang="zh-TW" altLang="en-US" sz="2600" b="1" dirty="0" smtClean="0">
                <a:solidFill>
                  <a:srgbClr val="C00000"/>
                </a:solidFill>
              </a:rPr>
              <a:t>香港</a:t>
            </a:r>
            <a:r>
              <a:rPr lang="en-US" altLang="zh-TW" sz="2600" b="1" dirty="0" smtClean="0">
                <a:solidFill>
                  <a:srgbClr val="C00000"/>
                </a:solidFill>
              </a:rPr>
              <a:t>+</a:t>
            </a:r>
            <a:r>
              <a:rPr lang="zh-TW" altLang="en-US" sz="2600" b="1" dirty="0" smtClean="0">
                <a:solidFill>
                  <a:srgbClr val="C00000"/>
                </a:solidFill>
              </a:rPr>
              <a:t>公共衛生</a:t>
            </a:r>
            <a:r>
              <a:rPr lang="en-US" altLang="zh-TW" sz="2600" b="1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altLang="zh-TW" sz="2600" b="1" dirty="0" smtClean="0">
                <a:solidFill>
                  <a:srgbClr val="0070C0"/>
                </a:solidFill>
              </a:rPr>
              <a:t>2013:Q2 </a:t>
            </a:r>
            <a:r>
              <a:rPr lang="zh-TW" altLang="en-US" sz="2600" b="1" dirty="0" smtClean="0">
                <a:solidFill>
                  <a:srgbClr val="0070C0"/>
                </a:solidFill>
              </a:rPr>
              <a:t>驅使香港人參與一些與國家有關的重大事件的因素。</a:t>
            </a:r>
            <a:r>
              <a:rPr lang="en-US" altLang="zh-TW" sz="2600" b="1" dirty="0" smtClean="0">
                <a:solidFill>
                  <a:srgbClr val="C00000"/>
                </a:solidFill>
              </a:rPr>
              <a:t>(</a:t>
            </a:r>
            <a:r>
              <a:rPr lang="zh-TW" altLang="en-US" sz="2600" b="1" dirty="0" smtClean="0">
                <a:solidFill>
                  <a:srgbClr val="C00000"/>
                </a:solidFill>
              </a:rPr>
              <a:t>香港身份認同</a:t>
            </a:r>
            <a:r>
              <a:rPr lang="en-US" altLang="zh-TW" sz="2600" b="1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altLang="zh-TW" sz="2600" b="1" dirty="0" smtClean="0">
                <a:solidFill>
                  <a:srgbClr val="0070C0"/>
                </a:solidFill>
              </a:rPr>
              <a:t>2015:Q1 </a:t>
            </a:r>
            <a:r>
              <a:rPr lang="zh-TW" altLang="en-US" sz="2600" b="1" dirty="0" smtClean="0">
                <a:solidFill>
                  <a:srgbClr val="0070C0"/>
                </a:solidFill>
              </a:rPr>
              <a:t>哪些因素可能影響香港的新聞自由？</a:t>
            </a:r>
            <a:r>
              <a:rPr lang="en-US" altLang="zh-TW" sz="2600" b="1" dirty="0" smtClean="0">
                <a:solidFill>
                  <a:srgbClr val="C00000"/>
                </a:solidFill>
              </a:rPr>
              <a:t>(</a:t>
            </a:r>
            <a:r>
              <a:rPr lang="zh-TW" altLang="en-US" sz="2600" b="1" dirty="0" smtClean="0">
                <a:solidFill>
                  <a:srgbClr val="C00000"/>
                </a:solidFill>
              </a:rPr>
              <a:t>香港生活質素</a:t>
            </a:r>
            <a:r>
              <a:rPr lang="en-US" altLang="zh-TW" sz="2600" b="1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altLang="zh-TW" sz="2600" b="1" dirty="0" smtClean="0">
                <a:solidFill>
                  <a:srgbClr val="0070C0"/>
                </a:solidFill>
              </a:rPr>
              <a:t>2016: Q2 </a:t>
            </a:r>
            <a:r>
              <a:rPr lang="zh-TW" altLang="en-US" sz="2600" b="1" dirty="0" smtClean="0">
                <a:solidFill>
                  <a:srgbClr val="0070C0"/>
                </a:solidFill>
              </a:rPr>
              <a:t>可能引致香港本地傳統行業衰落的因素。</a:t>
            </a:r>
            <a:r>
              <a:rPr lang="en-US" altLang="zh-TW" sz="2600" b="1" dirty="0" smtClean="0">
                <a:solidFill>
                  <a:srgbClr val="C00000"/>
                </a:solidFill>
              </a:rPr>
              <a:t>(</a:t>
            </a:r>
            <a:r>
              <a:rPr lang="zh-TW" altLang="en-US" sz="2600" b="1" dirty="0" smtClean="0">
                <a:solidFill>
                  <a:srgbClr val="C00000"/>
                </a:solidFill>
              </a:rPr>
              <a:t>香港生活質素</a:t>
            </a:r>
            <a:r>
              <a:rPr lang="en-US" altLang="zh-TW" sz="2600" b="1" dirty="0" smtClean="0">
                <a:solidFill>
                  <a:srgbClr val="C00000"/>
                </a:solidFill>
              </a:rPr>
              <a:t>+</a:t>
            </a:r>
            <a:r>
              <a:rPr lang="zh-TW" altLang="en-US" sz="2600" b="1" dirty="0" smtClean="0">
                <a:solidFill>
                  <a:srgbClr val="C00000"/>
                </a:solidFill>
              </a:rPr>
              <a:t>中國傳統文化</a:t>
            </a:r>
            <a:r>
              <a:rPr lang="en-US" altLang="zh-TW" sz="2600" b="1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altLang="zh-TW" sz="2600" b="1" dirty="0" smtClean="0">
                <a:solidFill>
                  <a:srgbClr val="0070C0"/>
                </a:solidFill>
              </a:rPr>
              <a:t>2017: Q2</a:t>
            </a:r>
            <a:r>
              <a:rPr lang="zh-TW" altLang="en-US" sz="2600" b="1" dirty="0" smtClean="0">
                <a:solidFill>
                  <a:srgbClr val="0070C0"/>
                </a:solidFill>
              </a:rPr>
              <a:t>什麼因素可能促使青少年使用電子煙？</a:t>
            </a:r>
            <a:r>
              <a:rPr lang="en-US" altLang="zh-TW" sz="2600" b="1" dirty="0" smtClean="0">
                <a:solidFill>
                  <a:srgbClr val="C00000"/>
                </a:solidFill>
              </a:rPr>
              <a:t>(</a:t>
            </a:r>
            <a:r>
              <a:rPr lang="zh-TW" altLang="en-US" sz="2600" b="1" dirty="0" smtClean="0">
                <a:solidFill>
                  <a:srgbClr val="C00000"/>
                </a:solidFill>
              </a:rPr>
              <a:t>全球化</a:t>
            </a:r>
            <a:r>
              <a:rPr lang="en-US" altLang="zh-TW" sz="2600" b="1" dirty="0" smtClean="0">
                <a:solidFill>
                  <a:srgbClr val="C00000"/>
                </a:solidFill>
              </a:rPr>
              <a:t>+</a:t>
            </a:r>
            <a:r>
              <a:rPr lang="zh-TW" altLang="en-US" sz="2600" b="1" dirty="0" smtClean="0">
                <a:solidFill>
                  <a:srgbClr val="C00000"/>
                </a:solidFill>
              </a:rPr>
              <a:t>青少年趨勢</a:t>
            </a:r>
            <a:r>
              <a:rPr lang="en-US" altLang="zh-TW" sz="2600" b="1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altLang="zh-HK" sz="2600" b="1" dirty="0" smtClean="0">
                <a:solidFill>
                  <a:srgbClr val="0070C0"/>
                </a:solidFill>
              </a:rPr>
              <a:t>2018: Q2 </a:t>
            </a:r>
            <a:r>
              <a:rPr lang="zh-TW" altLang="en-US" sz="2600" b="1" dirty="0" smtClean="0">
                <a:solidFill>
                  <a:srgbClr val="0070C0"/>
                </a:solidFill>
              </a:rPr>
              <a:t>哪些因素可能影響到人們購買電動車的決定？</a:t>
            </a:r>
            <a:r>
              <a:rPr lang="en-US" altLang="zh-TW" sz="2600" b="1" dirty="0" smtClean="0">
                <a:solidFill>
                  <a:srgbClr val="C00000"/>
                </a:solidFill>
              </a:rPr>
              <a:t>(</a:t>
            </a:r>
            <a:r>
              <a:rPr lang="zh-TW" altLang="en-US" sz="2600" b="1" dirty="0" smtClean="0">
                <a:solidFill>
                  <a:srgbClr val="C00000"/>
                </a:solidFill>
              </a:rPr>
              <a:t>能源科技</a:t>
            </a:r>
            <a:r>
              <a:rPr lang="en-US" altLang="zh-TW" sz="2600" b="1" dirty="0" smtClean="0">
                <a:solidFill>
                  <a:srgbClr val="C00000"/>
                </a:solidFill>
              </a:rPr>
              <a:t>+</a:t>
            </a:r>
            <a:r>
              <a:rPr lang="zh-TW" altLang="en-US" sz="2600" b="1" dirty="0" smtClean="0">
                <a:solidFill>
                  <a:srgbClr val="C00000"/>
                </a:solidFill>
              </a:rPr>
              <a:t>全球化</a:t>
            </a:r>
            <a:r>
              <a:rPr lang="en-US" altLang="zh-TW" sz="2600" b="1" dirty="0" smtClean="0">
                <a:solidFill>
                  <a:srgbClr val="C00000"/>
                </a:solidFill>
              </a:rPr>
              <a:t>)</a:t>
            </a:r>
            <a:endParaRPr lang="zh-HK" altLang="en-US" sz="2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8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r>
              <a:rPr lang="en-US" altLang="zh-TW" sz="3000" b="1" dirty="0" smtClean="0">
                <a:solidFill>
                  <a:srgbClr val="0070C0"/>
                </a:solidFill>
              </a:rPr>
              <a:t>2017: Q2</a:t>
            </a:r>
            <a:r>
              <a:rPr lang="zh-TW" altLang="en-US" sz="3000" b="1" dirty="0" smtClean="0">
                <a:solidFill>
                  <a:srgbClr val="0070C0"/>
                </a:solidFill>
              </a:rPr>
              <a:t>什麼因素可能促使青少年使用電子煙？</a:t>
            </a:r>
            <a:r>
              <a:rPr lang="en-US" altLang="zh-TW" sz="3000" b="1" dirty="0" smtClean="0">
                <a:solidFill>
                  <a:srgbClr val="0070C0"/>
                </a:solidFill>
              </a:rPr>
              <a:t>(</a:t>
            </a:r>
            <a:r>
              <a:rPr lang="zh-TW" altLang="en-US" sz="3000" b="1" dirty="0" smtClean="0">
                <a:solidFill>
                  <a:srgbClr val="0070C0"/>
                </a:solidFill>
              </a:rPr>
              <a:t>全球化</a:t>
            </a:r>
            <a:r>
              <a:rPr lang="en-US" altLang="zh-TW" sz="3000" b="1" dirty="0" smtClean="0">
                <a:solidFill>
                  <a:srgbClr val="0070C0"/>
                </a:solidFill>
              </a:rPr>
              <a:t>+</a:t>
            </a:r>
            <a:r>
              <a:rPr lang="zh-TW" altLang="en-US" sz="3000" b="1" dirty="0" smtClean="0">
                <a:solidFill>
                  <a:srgbClr val="0070C0"/>
                </a:solidFill>
              </a:rPr>
              <a:t>青少年趨勢</a:t>
            </a:r>
            <a:r>
              <a:rPr lang="en-US" altLang="zh-TW" sz="3000" b="1" dirty="0" smtClean="0">
                <a:solidFill>
                  <a:srgbClr val="0070C0"/>
                </a:solidFill>
              </a:rPr>
              <a:t>)</a:t>
            </a:r>
            <a:br>
              <a:rPr lang="en-US" altLang="zh-TW" sz="3000" b="1" dirty="0" smtClean="0">
                <a:solidFill>
                  <a:srgbClr val="0070C0"/>
                </a:solidFill>
              </a:rPr>
            </a:br>
            <a:endParaRPr lang="zh-HK" altLang="en-US" sz="3000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325563"/>
            <a:ext cx="12192000" cy="5980544"/>
          </a:xfrm>
        </p:spPr>
        <p:txBody>
          <a:bodyPr>
            <a:normAutofit/>
          </a:bodyPr>
          <a:lstStyle/>
          <a:p>
            <a:r>
              <a:rPr lang="zh-TW" altLang="en-US" b="1" dirty="0" smtClean="0"/>
              <a:t>促使青年人使用電子煙因素包括：</a:t>
            </a:r>
            <a:r>
              <a:rPr lang="zh-TW" altLang="en-US" b="1" dirty="0" smtClean="0">
                <a:solidFill>
                  <a:srgbClr val="C00000"/>
                </a:solidFill>
              </a:rPr>
              <a:t>青少年個人特質、電子煙的性質、法例的漏洞及青年人對電子煙產生誤解所致。</a:t>
            </a:r>
          </a:p>
          <a:p>
            <a:endParaRPr lang="zh-TW" altLang="en-US" b="1" dirty="0" smtClean="0"/>
          </a:p>
          <a:p>
            <a:r>
              <a:rPr lang="zh-TW" altLang="en-US" b="1" dirty="0" smtClean="0">
                <a:solidFill>
                  <a:srgbClr val="C00000"/>
                </a:solidFill>
              </a:rPr>
              <a:t>首先，青少年個人特質方面，</a:t>
            </a:r>
            <a:r>
              <a:rPr lang="zh-TW" altLang="en-US" b="1" dirty="0" smtClean="0"/>
              <a:t>青年人是由兒童進入成年的一個轉變階段，他們均渴望自己由兒童變為成人，是故青年人往往會模仿成年人的行為，例如喝酒及吸煙。全球法律也禁止未成年人士接觸酒精吸煙類製品，這反而引起青年人渴望嘗試的好奇心。而電子煙並非像傳統香煙般受監管，因此青年人便一窩蜂的吸食，加上青年易受朋輩影響，便有更多青年人加入這新興玩意。由此可見，青年人的好奇心、渴望成為成年人及易受朋輩影響的特質促使他們使用電子煙。</a:t>
            </a:r>
          </a:p>
          <a:p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826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0145" y="166255"/>
            <a:ext cx="11067473" cy="6096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其次，是電子煙的性質容易使人產生誤解，增加青年人吸食的機會。</a:t>
            </a:r>
            <a:r>
              <a:rPr lang="zh-TW" altLang="en-US" b="1" dirty="0" smtClean="0"/>
              <a:t>電子煙往往被人視為「偽香煙」，只是具有吸煙形態的玩具，對人體無害，令青年人只當作玩具般使用。的而且確，電子煙尼古丁含量比真正香煙輕，但現時卻未有充分證明會引起對心血管的損害。因此，不僅青年人會掉以輕心，就連成年人或家長也會以為電子煙只是玩具，而容許其子女吸食，令青年使用電子煙數目增加。</a:t>
            </a:r>
          </a:p>
          <a:p>
            <a:endParaRPr lang="zh-TW" altLang="en-US" dirty="0" smtClean="0"/>
          </a:p>
          <a:p>
            <a:r>
              <a:rPr lang="zh-TW" altLang="en-US" b="1" dirty="0" smtClean="0">
                <a:solidFill>
                  <a:srgbClr val="C00000"/>
                </a:solidFill>
              </a:rPr>
              <a:t>再者，部份國家立法及監管不力，導致使用電子煙青年數目上升。</a:t>
            </a:r>
            <a:r>
              <a:rPr lang="zh-TW" altLang="en-US" b="1" dirty="0" smtClean="0"/>
              <a:t>現時全球只有部份國家有對電子煙立法，甚至禁止銷售、宣傳、入口、分銷及製造，但大部份國家或地區例如香港均未有立法禁止，只是禁止含有尼古丁的電子煙售予沒有醫生證明書人士，但這種法例在執行上極具困難，我們未能單憑肉眼或氣味分辨出哪些電子煙含有尼古丁，全球政府大都欠缺專責部門處理電子煙問題，青年人購買電子煙變得易如反掌，現存法例難以發揮效用。</a:t>
            </a:r>
          </a:p>
          <a:p>
            <a:endParaRPr lang="zh-TW" altLang="en-US" dirty="0" smtClean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7810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2003</Words>
  <Application>Microsoft Office PowerPoint</Application>
  <PresentationFormat>寬螢幕</PresentationFormat>
  <Paragraphs>60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新細明體</vt:lpstr>
      <vt:lpstr>Arial</vt:lpstr>
      <vt:lpstr>Calibri</vt:lpstr>
      <vt:lpstr>Calibri Light</vt:lpstr>
      <vt:lpstr>Office 佈景主題</vt:lpstr>
      <vt:lpstr>原因/因素(2012-18) </vt:lpstr>
      <vt:lpstr>2013 Q1a 指出及解釋資料A所示導致肥胖的兩個原因。(6分)  </vt:lpstr>
      <vt:lpstr>PowerPoint 簡報</vt:lpstr>
      <vt:lpstr>2015Q2 指出及解釋愈來愈多香港青少年進行整形外科手術的兩個原因。(6分)</vt:lpstr>
      <vt:lpstr>2015Q2 指出及解釋愈來愈多香港青少年進行整形外科手術的兩個原因。(6分)</vt:lpstr>
      <vt:lpstr>卷二---在不同範疇的因素題萬能KEY</vt:lpstr>
      <vt:lpstr>卷二因素題</vt:lpstr>
      <vt:lpstr>2017: Q2什麼因素可能促使青少年使用電子煙？(全球化+青少年趨勢) </vt:lpstr>
      <vt:lpstr>PowerPoint 簡報</vt:lpstr>
      <vt:lpstr>PowerPoint 簡報</vt:lpstr>
      <vt:lpstr>可能引起的問題(2012、2015)</vt:lpstr>
      <vt:lpstr>2015Q1b 參考所提供資料，解釋因應中國三農狀況的轉變而可能引起的兩個社會問題。(6分)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原因/因素</dc:title>
  <dc:creator>USER</dc:creator>
  <cp:lastModifiedBy>WongChuenFung</cp:lastModifiedBy>
  <cp:revision>33</cp:revision>
  <cp:lastPrinted>2020-10-07T01:54:14Z</cp:lastPrinted>
  <dcterms:created xsi:type="dcterms:W3CDTF">2019-03-10T11:44:43Z</dcterms:created>
  <dcterms:modified xsi:type="dcterms:W3CDTF">2022-07-04T04:58:54Z</dcterms:modified>
</cp:coreProperties>
</file>