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63" r:id="rId4"/>
    <p:sldId id="260" r:id="rId5"/>
    <p:sldId id="261" r:id="rId6"/>
  </p:sldIdLst>
  <p:sldSz cx="12192000" cy="6858000"/>
  <p:notesSz cx="9939338" cy="6805613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D6CDD-E6BF-4827-836B-8A189669FEC8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89B47-09A2-421B-A52C-1D7DE40F50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970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853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47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428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1684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101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394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553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048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258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681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8006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02E8B-27EF-4EF9-B393-19E753529FFE}" type="datetimeFigureOut">
              <a:rPr lang="zh-HK" altLang="en-US" smtClean="0"/>
              <a:t>4/7/2022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D4034-9CAE-46E3-AD39-AB9D1864E6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099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64869" y="0"/>
            <a:ext cx="12027131" cy="1023100"/>
          </a:xfrm>
        </p:spPr>
        <p:txBody>
          <a:bodyPr>
            <a:normAutofit/>
          </a:bodyPr>
          <a:lstStyle/>
          <a:p>
            <a:r>
              <a:rPr lang="zh-TW" altLang="en-US" sz="3800" b="1" dirty="0" smtClean="0">
                <a:solidFill>
                  <a:srgbClr val="FF0000"/>
                </a:solidFill>
              </a:rPr>
              <a:t>困難</a:t>
            </a:r>
            <a:r>
              <a:rPr lang="en-US" altLang="zh-TW" sz="3800" b="1" dirty="0" smtClean="0">
                <a:solidFill>
                  <a:srgbClr val="FF0000"/>
                </a:solidFill>
              </a:rPr>
              <a:t>/</a:t>
            </a:r>
            <a:r>
              <a:rPr lang="zh-TW" altLang="en-US" sz="3800" b="1" dirty="0" smtClean="0">
                <a:solidFill>
                  <a:srgbClr val="FF0000"/>
                </a:solidFill>
              </a:rPr>
              <a:t>挑戰</a:t>
            </a:r>
            <a:endParaRPr lang="zh-HK" altLang="en-US" sz="3800" b="1" dirty="0">
              <a:solidFill>
                <a:srgbClr val="FF0000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4869" y="1023100"/>
            <a:ext cx="11054542" cy="5968538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---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應付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面對問題</a:t>
            </a:r>
            <a:r>
              <a:rPr lang="zh-TW" altLang="en-US" dirty="0" smtClean="0"/>
              <a:t>可能面對的困難</a:t>
            </a:r>
            <a:r>
              <a:rPr lang="en-US" altLang="zh-TW" dirty="0" smtClean="0"/>
              <a:t>/</a:t>
            </a:r>
            <a:r>
              <a:rPr lang="zh-TW" altLang="en-US" dirty="0" smtClean="0"/>
              <a:t>障礙</a:t>
            </a:r>
          </a:p>
          <a:p>
            <a:r>
              <a:rPr lang="en-US" altLang="zh-TW" dirty="0" smtClean="0"/>
              <a:t>---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推行有關政策</a:t>
            </a:r>
            <a:r>
              <a:rPr lang="zh-TW" altLang="en-US" dirty="0" smtClean="0"/>
              <a:t>可能面對的困難</a:t>
            </a:r>
            <a:r>
              <a:rPr lang="en-US" altLang="zh-TW" dirty="0" smtClean="0"/>
              <a:t>/</a:t>
            </a:r>
            <a:r>
              <a:rPr lang="zh-TW" altLang="en-US" dirty="0" smtClean="0"/>
              <a:t>障礙</a:t>
            </a:r>
            <a:endParaRPr lang="en-US" altLang="zh-TW" dirty="0" smtClean="0"/>
          </a:p>
          <a:p>
            <a:r>
              <a:rPr lang="en-US" altLang="zh-TW" dirty="0" smtClean="0"/>
              <a:t>---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達成廣泛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持份者共識</a:t>
            </a:r>
            <a:r>
              <a:rPr lang="zh-TW" altLang="en-US" dirty="0" smtClean="0"/>
              <a:t>可能面對的困難</a:t>
            </a:r>
            <a:r>
              <a:rPr lang="en-US" altLang="zh-TW" dirty="0" smtClean="0"/>
              <a:t>/</a:t>
            </a:r>
            <a:r>
              <a:rPr lang="zh-TW" altLang="en-US" dirty="0" smtClean="0"/>
              <a:t>障礙</a:t>
            </a:r>
            <a:endParaRPr lang="en-US" altLang="zh-TW" dirty="0" smtClean="0"/>
          </a:p>
          <a:p>
            <a:r>
              <a:rPr lang="en-US" altLang="zh-TW" dirty="0" smtClean="0"/>
              <a:t>I)</a:t>
            </a:r>
            <a:r>
              <a:rPr lang="zh-TW" altLang="en-US" dirty="0" smtClean="0"/>
              <a:t>「困難」非「成因」</a:t>
            </a:r>
            <a:endParaRPr lang="en-US" altLang="zh-TW" dirty="0" smtClean="0"/>
          </a:p>
          <a:p>
            <a:r>
              <a:rPr lang="en-US" altLang="zh-TW" dirty="0" smtClean="0"/>
              <a:t>II) </a:t>
            </a:r>
            <a:r>
              <a:rPr lang="zh-TW" altLang="en-US" dirty="0" smtClean="0"/>
              <a:t>歸納資料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社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欠缺共識、撕裂分化、資源、配套、人才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經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資金、利益平衡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  <a:endParaRPr lang="en-US" altLang="zh-HK" b="1" dirty="0" smtClean="0">
              <a:solidFill>
                <a:srgbClr val="00B050"/>
              </a:solidFill>
            </a:endParaRP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政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政策配合、約束力、監管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文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傳統思想、價值觀、意識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環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限制、地域、氣候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b="1" dirty="0" smtClean="0">
                <a:solidFill>
                  <a:srgbClr val="0070C0"/>
                </a:solidFill>
              </a:rPr>
              <a:t>2016</a:t>
            </a:r>
            <a:r>
              <a:rPr lang="zh-TW" altLang="en-US" b="1" dirty="0" smtClean="0">
                <a:solidFill>
                  <a:srgbClr val="0070C0"/>
                </a:solidFill>
              </a:rPr>
              <a:t>卷</a:t>
            </a:r>
            <a:r>
              <a:rPr lang="en-US" altLang="zh-TW" b="1" dirty="0" smtClean="0">
                <a:solidFill>
                  <a:srgbClr val="0070C0"/>
                </a:solidFill>
              </a:rPr>
              <a:t>1Q3 HIV</a:t>
            </a:r>
            <a:r>
              <a:rPr lang="zh-TW" altLang="en-US" b="1" dirty="0" smtClean="0">
                <a:solidFill>
                  <a:srgbClr val="0070C0"/>
                </a:solidFill>
              </a:rPr>
              <a:t>是一個全球問題。就所提供的資料，指出及解釋應付這全球問題的兩項困難。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217" y="1652456"/>
            <a:ext cx="4424739" cy="331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31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0070C0"/>
                </a:solidFill>
              </a:rPr>
              <a:t>2016</a:t>
            </a:r>
            <a:r>
              <a:rPr lang="zh-TW" altLang="en-US" b="1" dirty="0" smtClean="0">
                <a:solidFill>
                  <a:srgbClr val="0070C0"/>
                </a:solidFill>
              </a:rPr>
              <a:t>卷</a:t>
            </a:r>
            <a:r>
              <a:rPr lang="en-US" altLang="zh-TW" b="1" dirty="0" smtClean="0">
                <a:solidFill>
                  <a:srgbClr val="0070C0"/>
                </a:solidFill>
              </a:rPr>
              <a:t>1Q3 HIV</a:t>
            </a:r>
            <a:r>
              <a:rPr lang="zh-TW" altLang="en-US" b="1" dirty="0" smtClean="0">
                <a:solidFill>
                  <a:srgbClr val="0070C0"/>
                </a:solidFill>
              </a:rPr>
              <a:t>是一個全球問題。就所提供的資料，指出及解釋應付這全球問題的兩項困難。</a:t>
            </a:r>
            <a:r>
              <a:rPr lang="zh-HK" altLang="en-US" b="1" dirty="0" smtClean="0">
                <a:solidFill>
                  <a:srgbClr val="0070C0"/>
                </a:solidFill>
              </a:rPr>
              <a:t/>
            </a:r>
            <a:br>
              <a:rPr lang="zh-HK" altLang="en-US" b="1" dirty="0" smtClean="0">
                <a:solidFill>
                  <a:srgbClr val="0070C0"/>
                </a:solidFill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2385" y="1363286"/>
            <a:ext cx="11355185" cy="5494714"/>
          </a:xfrm>
        </p:spPr>
        <p:txBody>
          <a:bodyPr>
            <a:normAutofit fontScale="85000" lnSpcReduction="20000"/>
          </a:bodyPr>
          <a:lstStyle/>
          <a:p>
            <a:endParaRPr lang="zh-TW" altLang="en-US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首先， </a:t>
            </a:r>
            <a:r>
              <a:rPr lang="en-US" altLang="zh-TW" b="1" dirty="0" smtClean="0">
                <a:solidFill>
                  <a:srgbClr val="C00000"/>
                </a:solidFill>
              </a:rPr>
              <a:t>HIV</a:t>
            </a:r>
            <a:r>
              <a:rPr lang="zh-TW" altLang="en-US" b="1" dirty="0" smtClean="0">
                <a:solidFill>
                  <a:srgbClr val="C00000"/>
                </a:solidFill>
              </a:rPr>
              <a:t>病毒性質特殊，目前尚未有治愈之法。</a:t>
            </a:r>
            <a:r>
              <a:rPr lang="zh-TW" altLang="en-US" b="1" dirty="0" smtClean="0"/>
              <a:t>資料</a:t>
            </a:r>
            <a:r>
              <a:rPr lang="en-US" altLang="zh-TW" b="1" dirty="0" smtClean="0"/>
              <a:t>B</a:t>
            </a:r>
            <a:r>
              <a:rPr lang="zh-TW" altLang="en-US" b="1" dirty="0" smtClean="0"/>
              <a:t>提到時至今日醫學界倘未研究出治癒之法。雖然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病毒早於</a:t>
            </a:r>
            <a:r>
              <a:rPr lang="en-US" altLang="zh-TW" b="1" dirty="0" smtClean="0"/>
              <a:t>30</a:t>
            </a:r>
            <a:r>
              <a:rPr lang="zh-TW" altLang="en-US" b="1" dirty="0" smtClean="0"/>
              <a:t>年前已被人發現，人類對此疾病並不陌生，各國政府及醫學家多年來均專注研發根治之法，可惜到目前為止距離目標倘有一段距離。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病毒對人體免疫力做成破壞，令患者對環境幾無抵抗能力，以至帶菌者可能因為輕微的疾病而引起併發症，甚至失去生命，研究工作更為艱鉅。資料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反映了現時全球感染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病毒的人口依然高企，就算一些發達地區例如歐洲，亦只能控制兒童感染的情況，但對成人感染也是束手無策，對這個威脅全球的超級病毒來說，這無疑是最大的障礙。</a:t>
            </a:r>
          </a:p>
          <a:p>
            <a:endParaRPr lang="zh-TW" altLang="en-US" b="1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其次， </a:t>
            </a:r>
            <a:r>
              <a:rPr lang="en-US" altLang="zh-TW" b="1" dirty="0" smtClean="0">
                <a:solidFill>
                  <a:srgbClr val="C00000"/>
                </a:solidFill>
              </a:rPr>
              <a:t>HIV</a:t>
            </a:r>
            <a:r>
              <a:rPr lang="zh-TW" altLang="en-US" b="1" dirty="0" smtClean="0">
                <a:solidFill>
                  <a:srgbClr val="C00000"/>
                </a:solidFill>
              </a:rPr>
              <a:t>病毒研究投資費用高昂，這會阻礙部份國家發展及使用的藥物的進度與機會。</a:t>
            </a:r>
            <a:r>
              <a:rPr lang="zh-TW" altLang="en-US" b="1" dirty="0" smtClean="0"/>
              <a:t>資料</a:t>
            </a:r>
            <a:r>
              <a:rPr lang="en-US" altLang="zh-TW" b="1" dirty="0" smtClean="0"/>
              <a:t>B</a:t>
            </a:r>
            <a:r>
              <a:rPr lang="zh-TW" altLang="en-US" b="1" dirty="0" smtClean="0"/>
              <a:t>提到已發展國家估計每年要投入</a:t>
            </a:r>
            <a:r>
              <a:rPr lang="en-US" altLang="zh-TW" b="1" dirty="0" smtClean="0"/>
              <a:t>5</a:t>
            </a:r>
            <a:r>
              <a:rPr lang="zh-TW" altLang="en-US" b="1" dirty="0" smtClean="0"/>
              <a:t>億美元作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病毒研究，倘若研發成功，落後國家如非洲亦未能有能力負擔昂貴的藥費以解決其龐大的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患病人口。根據資料</a:t>
            </a:r>
            <a:r>
              <a:rPr lang="en-US" altLang="zh-TW" b="1" dirty="0" smtClean="0"/>
              <a:t>C</a:t>
            </a:r>
            <a:r>
              <a:rPr lang="zh-TW" altLang="en-US" b="1" dirty="0" smtClean="0"/>
              <a:t>顯示，現時非洲國家被貧窮、飢餓、貪污、及國債等等問題困擾，加上落後國家教育水平低，人民欠缺預防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病毒的認知，這情況下其感染人數實是難以控制，因此便出現資料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顯示非洲感染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之情況。資料</a:t>
            </a:r>
            <a:r>
              <a:rPr lang="en-US" altLang="zh-TW" b="1" dirty="0" smtClean="0"/>
              <a:t>B</a:t>
            </a:r>
            <a:r>
              <a:rPr lang="zh-TW" altLang="en-US" b="1" dirty="0" smtClean="0"/>
              <a:t>提到的母體感染使問題變得更加複雜，嬰兒一出生便是</a:t>
            </a:r>
            <a:r>
              <a:rPr lang="en-US" altLang="zh-TW" b="1" dirty="0" smtClean="0"/>
              <a:t>HIV</a:t>
            </a:r>
            <a:r>
              <a:rPr lang="zh-TW" altLang="en-US" b="1" dirty="0" smtClean="0"/>
              <a:t>帶菌者，欠缺資金與教育令落後國家跌入感染的惡性循環中，跨地域活動頻繁更令這個問題變成全球問題，令發達國家力亦難獨善其身。</a:t>
            </a:r>
          </a:p>
          <a:p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127529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926" y="254988"/>
            <a:ext cx="8595358" cy="637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0070C0"/>
                </a:solidFill>
              </a:rPr>
              <a:t>20143b </a:t>
            </a:r>
            <a:r>
              <a:rPr lang="zh-TW" altLang="en-US" b="1" dirty="0" smtClean="0">
                <a:solidFill>
                  <a:srgbClr val="0070C0"/>
                </a:solidFill>
              </a:rPr>
              <a:t>解釋政府在處理香港光害時可能會遇到的困難。</a:t>
            </a:r>
            <a:r>
              <a:rPr lang="zh-HK" altLang="en-US" b="1" dirty="0" smtClean="0">
                <a:solidFill>
                  <a:srgbClr val="0070C0"/>
                </a:solidFill>
              </a:rPr>
              <a:t/>
            </a:r>
            <a:br>
              <a:rPr lang="zh-HK" altLang="en-US" b="1" dirty="0" smtClean="0">
                <a:solidFill>
                  <a:srgbClr val="0070C0"/>
                </a:solidFill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1767" y="1446414"/>
            <a:ext cx="11272058" cy="5178829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政府在處理香港光害問題時可能遇到以下困難：</a:t>
            </a:r>
          </a:p>
          <a:p>
            <a:endParaRPr lang="zh-TW" altLang="en-US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首先，政府與多個持份者難以取得共識。</a:t>
            </a:r>
            <a:r>
              <a:rPr lang="zh-TW" altLang="en-US" dirty="0" smtClean="0"/>
              <a:t>香港長久以來被稱為購物天堂，商舖林立是香港的一大特色。而旅遊業亦是香港經濟的其中一個重要收入來源。在全球消費主義的鼓吹下，霓虹燈或</a:t>
            </a:r>
            <a:r>
              <a:rPr lang="en-US" altLang="zh-TW" dirty="0" smtClean="0"/>
              <a:t>LED</a:t>
            </a:r>
            <a:r>
              <a:rPr lang="zh-TW" altLang="en-US" dirty="0" smtClean="0"/>
              <a:t>燈招牌便成為了商戶的招財工具。香港零售業的營業時間一般都比其他地區長，入夜後更是零售業的黃金時段，如果政府立例限制商戶使用發光招牌，這必然會影響商戶的經營，商界的反對很大機會會成為政府處理光害問題的最大阻力。而市民及環保團體這兩個持份者在光害問題上也會向政府施加壓力，政府在平衡各個持份者的利益上難以取得一定共識，這都是香港政府處理光害問題時會遇到的困難。</a:t>
            </a:r>
          </a:p>
          <a:p>
            <a:endParaRPr lang="zh-TW" altLang="en-US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其次，政府難以在處理光害及旅遊業上取得平衡。</a:t>
            </a:r>
            <a:r>
              <a:rPr lang="zh-TW" altLang="en-US" dirty="0" smtClean="0"/>
              <a:t>除了購物天堂，香港夜景也是蜚聲國際，維多利亞港兩旁的建築，加上燈光的映襯，每年都吸引不少各地遊客前來欣賞。香港主權移交後，政府為了增加香港的吸引力，每夜八時均設「幻彩詠香江」，維港兩旁建築物在雷射燈的揮舞下，構成了一個用光來堆砌的表演，維港兩旁便聚集了眾多遊客觀賞及拍照，這也是旅遊發展局的重點推介節目。倘若政府大刀闊斧處理光害問題，維港的夜景必然會暗然失色，維港在失去五光十色的燈光映照下，旅遊業便少了一個「賣點」，因此面對旅遊業這個重要的經濟產業，政府在處理光害問題是必然會「綁手綁腳」。</a:t>
            </a:r>
          </a:p>
          <a:p>
            <a:endParaRPr lang="zh-TW" altLang="en-US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3865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7075" y="390698"/>
            <a:ext cx="11072553" cy="6001789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</a:rPr>
              <a:t>再者，處理光害在立法與執法方面同樣困難。</a:t>
            </a:r>
            <a:r>
              <a:rPr lang="zh-TW" altLang="en-US" dirty="0" smtClean="0"/>
              <a:t>香港政府政策一向向地產業及商界傾斜，這與香港高地價政策不無關係。現時政府在政策的推行上因為管治威信低落，以及立法會建制與非建制派的分化而令立法程序一拖再拖，造成政府難以通過立法機關來制定法律。加上處理光害必然會影響地產交易，政府實難以游說議員甚至商界支持這個綠色建議。功能組別議席大多來自商界，這也會是政府處理光害問題的主要阻力。而執法方面，光害在性質上與其他污染環境的範疇不同，「光」實難以訂立一客觀標準來量度合法與否，欠缺量化的數據與量度準則會令政府在執行上出現困難。</a:t>
            </a:r>
          </a:p>
          <a:p>
            <a:endParaRPr lang="zh-TW" altLang="en-US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最後，政府欠缺長遠的環境可持續政策及市民環保意識低，令處理光害只成空中樓閣。</a:t>
            </a:r>
            <a:r>
              <a:rPr lang="zh-TW" altLang="en-US" dirty="0" smtClean="0"/>
              <a:t>政府在環境政策上往往未如人意，例如固體廢物的處理、濕地的保育、海洋生物的保護等等，在經濟發展的大前提下，環境的關顧往往成為輸家。政府在綠色政治上發展一直落後於歐美日韓，這與政府在政治上的取向有極大關係。香港政府及市民環境保育意識不高，明顯地是造成政府處理光害的阻礙，管理階層缺乏處理光害的意識與原動力，反而帶頭以光影招徠旅客，又未能透過宣傳和教育展示香港光害問題，在缺乏市民的認知與支持下，處理光害問題便顯得困難重重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115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1187</Words>
  <Application>Microsoft Office PowerPoint</Application>
  <PresentationFormat>寬螢幕</PresentationFormat>
  <Paragraphs>28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困難/挑戰</vt:lpstr>
      <vt:lpstr>2016卷1Q3 HIV是一個全球問題。就所提供的資料，指出及解釋應付這全球問題的兩項困難。 </vt:lpstr>
      <vt:lpstr>PowerPoint 簡報</vt:lpstr>
      <vt:lpstr>20143b 解釋政府在處理香港光害時可能會遇到的困難。 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困難/障礙</dc:title>
  <dc:creator>bread so</dc:creator>
  <cp:lastModifiedBy>WongChuenFung</cp:lastModifiedBy>
  <cp:revision>34</cp:revision>
  <cp:lastPrinted>2020-10-14T01:49:46Z</cp:lastPrinted>
  <dcterms:created xsi:type="dcterms:W3CDTF">2019-03-11T08:06:29Z</dcterms:created>
  <dcterms:modified xsi:type="dcterms:W3CDTF">2022-07-04T04:56:05Z</dcterms:modified>
</cp:coreProperties>
</file>