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63" r:id="rId4"/>
    <p:sldId id="264" r:id="rId5"/>
    <p:sldId id="267" r:id="rId6"/>
    <p:sldId id="268" r:id="rId7"/>
    <p:sldId id="270" r:id="rId8"/>
    <p:sldId id="269" r:id="rId9"/>
    <p:sldId id="271" r:id="rId10"/>
    <p:sldId id="272" r:id="rId11"/>
    <p:sldId id="259" r:id="rId12"/>
    <p:sldId id="258" r:id="rId13"/>
    <p:sldId id="260" r:id="rId14"/>
    <p:sldId id="261" r:id="rId15"/>
    <p:sldId id="262" r:id="rId16"/>
    <p:sldId id="265" r:id="rId17"/>
  </p:sldIdLst>
  <p:sldSz cx="12192000" cy="6858000"/>
  <p:notesSz cx="9939338" cy="68072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A2D2C-D77D-4C50-9D2D-12A5C09927F6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763F2-993A-4C67-BE4D-B3358556B4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7420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900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4632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265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757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241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9662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322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30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483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061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721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D4A28-13F4-425E-8C90-5169F8BBDF69}" type="datetimeFigureOut">
              <a:rPr lang="zh-HK" altLang="en-US" smtClean="0"/>
              <a:t>31/5/2021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696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比較題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答題技巧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50773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7659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b="1" dirty="0"/>
              <a:t>資料</a:t>
            </a:r>
            <a:r>
              <a:rPr lang="en-US" altLang="zh-TW" b="1" dirty="0"/>
              <a:t>A </a:t>
            </a:r>
            <a:r>
              <a:rPr lang="zh-TW" altLang="en-US" b="1" dirty="0"/>
              <a:t>新聞報道摘錄</a:t>
            </a:r>
            <a:endParaRPr lang="zh-TW" altLang="en-US" dirty="0"/>
          </a:p>
          <a:p>
            <a:r>
              <a:rPr lang="zh-TW" altLang="en-US" dirty="0"/>
              <a:t>澳洲一名</a:t>
            </a:r>
            <a:r>
              <a:rPr lang="en-US" altLang="zh-TW" dirty="0"/>
              <a:t>19</a:t>
            </a:r>
            <a:r>
              <a:rPr lang="zh-TW" altLang="en-US" dirty="0"/>
              <a:t>歲少女通過分享照片、工作和生活點滴，吸引約</a:t>
            </a:r>
            <a:r>
              <a:rPr lang="en-US" altLang="zh-TW" dirty="0"/>
              <a:t>57.4</a:t>
            </a:r>
            <a:r>
              <a:rPr lang="zh-TW" altLang="en-US" dirty="0"/>
              <a:t>萬名追隨者，在影片分享網站也有超過</a:t>
            </a:r>
            <a:r>
              <a:rPr lang="en-US" altLang="zh-TW" dirty="0"/>
              <a:t>25</a:t>
            </a:r>
            <a:r>
              <a:rPr lang="zh-TW" altLang="en-US" dirty="0"/>
              <a:t>萬名支持者。她可藉着宣傳不同產品來賺取龐大收入，但近期她突然刪除圖片分享網站上近</a:t>
            </a:r>
            <a:r>
              <a:rPr lang="en-US" altLang="zh-TW" dirty="0"/>
              <a:t>2000</a:t>
            </a:r>
            <a:r>
              <a:rPr lang="zh-TW" altLang="en-US" dirty="0"/>
              <a:t>張照片，並上傳多張未經處理素顏照。她對於將自己大部分少女時代的生活沉溺於外表，以及在社交媒體、虛擬世界取得支持及地位，感到可惜。</a:t>
            </a:r>
          </a:p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b="1" dirty="0"/>
              <a:t>資料</a:t>
            </a:r>
            <a:r>
              <a:rPr lang="en-US" altLang="zh-TW" b="1" dirty="0"/>
              <a:t>B </a:t>
            </a:r>
            <a:r>
              <a:rPr lang="zh-TW" altLang="en-US" b="1" dirty="0"/>
              <a:t>關於「低頭族」的資料</a:t>
            </a:r>
            <a:endParaRPr lang="zh-TW" altLang="en-US" dirty="0"/>
          </a:p>
          <a:p>
            <a:r>
              <a:rPr lang="zh-TW" altLang="en-US" dirty="0"/>
              <a:t>智能手機愈趨普及，社交網絡平台的使用愈趨頻繁，不關注身旁事物，不直接與人對話的「低頭族」比比皆是，上網成癮像傳染病般不斷擴散，「低頭族」每隔幾分鐘要看一次手機，忘記帶手提電話出街猶如失去身份認證和社交能力，完全缺乏安全感。科技產品締造美麗新世界的願景漸漸遠去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72361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「通訊科技的發展，對青少年生活帶來的影響是弊多於利。」你是否同意這一說法？參考資料及就你所知，加以說明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(8</a:t>
            </a:r>
            <a:r>
              <a:rPr lang="zh-TW" altLang="en-US" dirty="0" smtClean="0"/>
              <a:t>分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88967" y="2967336"/>
            <a:ext cx="10016837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0" i="0" dirty="0" smtClean="0">
                <a:solidFill>
                  <a:srgbClr val="FF0000"/>
                </a:solidFill>
                <a:effectLst/>
                <a:latin typeface="Roboto"/>
              </a:rPr>
              <a:t>******必須有</a:t>
            </a:r>
            <a:r>
              <a:rPr lang="zh-TW" altLang="en-US" sz="3500" b="0" i="0" dirty="0" smtClean="0">
                <a:solidFill>
                  <a:srgbClr val="FF0000"/>
                </a:solidFill>
                <a:effectLst/>
                <a:latin typeface="Roboto"/>
              </a:rPr>
              <a:t>明確及具說服力的準則</a:t>
            </a:r>
            <a:r>
              <a:rPr lang="zh-TW" altLang="en-US" b="0" i="0" dirty="0" smtClean="0">
                <a:solidFill>
                  <a:srgbClr val="FF0000"/>
                </a:solidFill>
                <a:effectLst/>
                <a:latin typeface="Roboto"/>
              </a:rPr>
              <a:t>，以作衡量取捨。如本題問及「弊多於利」，同學必須提出以什麼準則判斷陳述句是否成立</a:t>
            </a:r>
            <a:endParaRPr lang="zh-HK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09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範例</a:t>
            </a:r>
            <a:r>
              <a:rPr lang="en-US" altLang="zh-TW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隨</a:t>
            </a:r>
            <a:r>
              <a:rPr lang="zh-TW" altLang="en-US" dirty="0"/>
              <a:t>着通訊科技發展過於發達，本人同意「通訊科技的發展，對青少年生活帶來的影響是弊多於利」，下闡述之</a:t>
            </a:r>
            <a:r>
              <a:rPr lang="en-US" altLang="zh-TW" dirty="0"/>
              <a:t>︰</a:t>
            </a:r>
          </a:p>
          <a:p>
            <a:r>
              <a:rPr lang="zh-TW" altLang="en-US" dirty="0"/>
              <a:t>首先，在通訊科技發展下，青少年透過社交網站及通訊程式無時無刻接收外界消息，容易產生朋輩壓力，損害自尊及自我形象。朋輩接納及社經地位影響青少年自我形象的建立，並影響價值觀發展。通訊科技過於發達，雖然青少年只要擁有智能手機便可隨時隨地接收朋輩的訊息，表面上能增加聯繫，但由於大部分人選擇「隱惡揚善」，不公開生活中負面的一面，正處於建立自我形象的青少年未必能分辨清楚「現實」與「虛擬世界」的分別，如資料</a:t>
            </a:r>
            <a:r>
              <a:rPr lang="en-US" altLang="zh-TW" dirty="0"/>
              <a:t>A</a:t>
            </a:r>
            <a:r>
              <a:rPr lang="zh-TW" altLang="en-US" dirty="0"/>
              <a:t>的少女「只是沉溺於外表，以及在社交媒體、虛擬世界取得的支持及地位」。朋輩的炫耀性分享令青少年感到社經地位低落及物質生活的不滿足，變相成為朋輩壓力，令青少年感到自卑及失落，造成疏離感等，降低自尊感，最終令青少年自我形象低落甚至出現過分追求物質等偏差行為。故此，雖然通訊科技的發展能加強青少年與朋輩的聯繫，但同時增加不必要的朋輩壓力，帶來的影響是弊多於利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756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其次，通訊科技普及令青少年失去與社群接觸的機會，難以發展正常人際關係及社交能力，不利建立群體生活。青少年正與同學、老師及朋友等建立人際關係，良好的人際關係有助青少年建立聯繫感及歸屬感，提升自尊。雖然智能手機普及能令青少年與全球網友溝通及交流，卻減少現實生活與親友的互動。例如吃飯時人人只顧使用手機而不直接與面前的親友對話，這正是資料</a:t>
            </a:r>
            <a:r>
              <a:rPr lang="en-US" altLang="zh-TW" dirty="0"/>
              <a:t>B</a:t>
            </a:r>
            <a:r>
              <a:rPr lang="zh-TW" altLang="en-US" dirty="0"/>
              <a:t>提到「不關注身旁事物，不直接與人對話」的情況。長期缺乏與人互動，令青少年失去溝通聆聽的社交能力，不利發展現實人際關係，甚至出現「忘記帶手提電話出街猶如失去身份認證和社交能力，完全缺乏安全感」的情況。可見，通訊科技普及表面拉近各地人民距離，卻破壞青少年現實社交，無法適應社會及群體生活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55700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然而，有人認為「通訊科技的發展一日千里，青少年可隨時隨地與他人交流，獲得更多資訊及知識，有利智力方面的發展。」例如瀏覽網上論壇或「打電話問功課」等，讓青少年不出門能知天下事。然而，網上資訊真偽難辨，心智尚未成熟的青少年可能未能分辨真假或好壞，作出危險行為。早前已有不足</a:t>
            </a:r>
            <a:r>
              <a:rPr lang="en-US" altLang="zh-TW" dirty="0"/>
              <a:t>16</a:t>
            </a:r>
            <a:r>
              <a:rPr lang="zh-TW" altLang="en-US" dirty="0"/>
              <a:t>歲少年在網上學習製造炸彈，並嘗試在香港仔警署引爆，反映過於方便的通訊科技令青少年接收不良資訊，作出危險及偏差行為，甚至犯上官非，對青少年生活帶來的影響是弊多於利。</a:t>
            </a:r>
          </a:p>
          <a:p>
            <a:r>
              <a:rPr lang="zh-TW" altLang="en-US" dirty="0"/>
              <a:t>總括而言，雖然通訊科技發展增加青少年與朋輩的聯繫，並方便獲取資訊，但同時帶來過多朋輩壓力、令他們失去社交能力及出現肌肉勞損等問題，瑜不掩瑕，故此對青少年生活帶來的影響是弊多於利。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94998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230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比較題：即使有立場，也須比較所有</a:t>
            </a:r>
            <a:r>
              <a:rPr lang="zh-TW" altLang="zh-HK" b="1" dirty="0" smtClean="0"/>
              <a:t>項目</a:t>
            </a:r>
            <a:endParaRPr lang="zh-HK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98364"/>
              </p:ext>
            </p:extLst>
          </p:nvPr>
        </p:nvGraphicFramePr>
        <p:xfrm>
          <a:off x="748146" y="1690688"/>
          <a:ext cx="10523912" cy="19752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69324">
                  <a:extLst>
                    <a:ext uri="{9D8B030D-6E8A-4147-A177-3AD203B41FA5}">
                      <a16:colId xmlns:a16="http://schemas.microsoft.com/office/drawing/2014/main" val="3079078284"/>
                    </a:ext>
                  </a:extLst>
                </a:gridCol>
                <a:gridCol w="9354588">
                  <a:extLst>
                    <a:ext uri="{9D8B030D-6E8A-4147-A177-3AD203B41FA5}">
                      <a16:colId xmlns:a16="http://schemas.microsoft.com/office/drawing/2014/main" val="2409347582"/>
                    </a:ext>
                  </a:extLst>
                </a:gridCol>
              </a:tblGrid>
              <a:tr h="493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明比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暗比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0335250"/>
                  </a:ext>
                </a:extLst>
              </a:tr>
              <a:tr h="49380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提問詞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716854"/>
                  </a:ext>
                </a:extLst>
              </a:tr>
              <a:tr h="9876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「比較」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「較」、「優先」、「最」、「更」、「主要」、「關鍵」「哪兩項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」、「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多於弊」、「抑或」、「優於」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8336179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523747"/>
              </p:ext>
            </p:extLst>
          </p:nvPr>
        </p:nvGraphicFramePr>
        <p:xfrm>
          <a:off x="223058" y="4189615"/>
          <a:ext cx="11745884" cy="19534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872942">
                  <a:extLst>
                    <a:ext uri="{9D8B030D-6E8A-4147-A177-3AD203B41FA5}">
                      <a16:colId xmlns:a16="http://schemas.microsoft.com/office/drawing/2014/main" val="879264329"/>
                    </a:ext>
                  </a:extLst>
                </a:gridCol>
                <a:gridCol w="5872942">
                  <a:extLst>
                    <a:ext uri="{9D8B030D-6E8A-4147-A177-3AD203B41FA5}">
                      <a16:colId xmlns:a16="http://schemas.microsoft.com/office/drawing/2014/main" val="3925599464"/>
                    </a:ext>
                  </a:extLst>
                </a:gridCol>
              </a:tblGrid>
              <a:tr h="1953490">
                <a:tc>
                  <a:txBody>
                    <a:bodyPr/>
                    <a:lstStyle/>
                    <a:p>
                      <a:pPr marL="381635" indent="-381635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異同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相同 相異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)vs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有何不同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vs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相提並論</a:t>
                      </a: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1.</a:t>
                      </a:r>
                      <a:r>
                        <a:rPr lang="zh-TW" sz="2500" kern="100" dirty="0">
                          <a:effectLst/>
                        </a:rPr>
                        <a:t>先找出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比較點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      </a:t>
                      </a:r>
                      <a:endParaRPr lang="en-US" sz="2500" kern="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 smtClean="0">
                          <a:effectLst/>
                        </a:rPr>
                        <a:t>2</a:t>
                      </a:r>
                      <a:r>
                        <a:rPr lang="en-US" sz="2500" kern="100" dirty="0">
                          <a:effectLst/>
                        </a:rPr>
                        <a:t>.</a:t>
                      </a:r>
                      <a:r>
                        <a:rPr lang="zh-TW" sz="2500" kern="100" dirty="0">
                          <a:effectLst/>
                        </a:rPr>
                        <a:t>列出兩方的資料</a:t>
                      </a:r>
                      <a:r>
                        <a:rPr lang="en-US" sz="2500" kern="100" dirty="0">
                          <a:effectLst/>
                        </a:rPr>
                        <a:t> </a:t>
                      </a:r>
                      <a:endParaRPr lang="zh-TW" sz="2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3.</a:t>
                      </a:r>
                      <a:r>
                        <a:rPr lang="zh-TW" sz="2500" kern="100" dirty="0">
                          <a:effectLst/>
                        </a:rPr>
                        <a:t>解說有何不同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相同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要詳細一些</a:t>
                      </a:r>
                      <a:r>
                        <a:rPr lang="en-US" sz="2500" kern="100" dirty="0">
                          <a:effectLst/>
                        </a:rPr>
                        <a:t>)</a:t>
                      </a:r>
                      <a:endParaRPr lang="zh-TW" sz="2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4.</a:t>
                      </a:r>
                      <a:r>
                        <a:rPr lang="zh-TW" sz="2500" kern="100" dirty="0">
                          <a:effectLst/>
                        </a:rPr>
                        <a:t>點題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故兩者在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方面相同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相異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可並論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最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…. /  …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較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…./ 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利多於弊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/ 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六選二</a:t>
                      </a: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先解釋較好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選擇的原因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詳細</a:t>
                      </a:r>
                      <a:r>
                        <a:rPr lang="en-US" sz="2500" kern="100" dirty="0">
                          <a:effectLst/>
                        </a:rPr>
                        <a:t>+2</a:t>
                      </a:r>
                      <a:r>
                        <a:rPr lang="zh-TW" sz="2500" kern="100" dirty="0">
                          <a:effectLst/>
                        </a:rPr>
                        <a:t>至</a:t>
                      </a:r>
                      <a:r>
                        <a:rPr lang="en-US" sz="2500" kern="100" dirty="0">
                          <a:effectLst/>
                        </a:rPr>
                        <a:t>3</a:t>
                      </a:r>
                      <a:r>
                        <a:rPr lang="zh-TW" sz="2500" kern="100" dirty="0">
                          <a:effectLst/>
                        </a:rPr>
                        <a:t>段</a:t>
                      </a:r>
                      <a:r>
                        <a:rPr lang="en-US" sz="2500" kern="100" dirty="0">
                          <a:effectLst/>
                        </a:rPr>
                        <a:t> )</a:t>
                      </a:r>
                      <a:endParaRPr lang="zh-TW" sz="2500" kern="100" dirty="0"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解釋其他為何較差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不選的原因</a:t>
                      </a:r>
                      <a:r>
                        <a:rPr lang="en-US" sz="2500" kern="100" dirty="0">
                          <a:effectLst/>
                        </a:rPr>
                        <a:t>(1-2</a:t>
                      </a:r>
                      <a:r>
                        <a:rPr lang="zh-TW" sz="2500" kern="100" dirty="0">
                          <a:effectLst/>
                        </a:rPr>
                        <a:t>段</a:t>
                      </a:r>
                      <a:r>
                        <a:rPr lang="en-US" sz="2500" kern="100" dirty="0">
                          <a:effectLst/>
                        </a:rPr>
                        <a:t>)</a:t>
                      </a:r>
                      <a:endParaRPr lang="zh-TW" sz="2500" kern="100" dirty="0"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結論</a:t>
                      </a:r>
                      <a:r>
                        <a:rPr lang="en-US" sz="2500" kern="100" dirty="0">
                          <a:effectLst/>
                        </a:rPr>
                        <a:t> 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560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49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4466" y="-114560"/>
            <a:ext cx="10515600" cy="1325563"/>
          </a:xfrm>
        </p:spPr>
        <p:txBody>
          <a:bodyPr/>
          <a:lstStyle/>
          <a:p>
            <a:r>
              <a:rPr lang="zh-TW" altLang="zh-HK" b="1" dirty="0"/>
              <a:t>常見的比較點及相關的</a:t>
            </a:r>
            <a:r>
              <a:rPr lang="zh-TW" altLang="zh-HK" b="1" dirty="0" smtClean="0"/>
              <a:t>詞彙</a:t>
            </a:r>
            <a:r>
              <a:rPr lang="en-US" altLang="zh-TW" b="1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4466" y="1211003"/>
            <a:ext cx="11042754" cy="554956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b="1" dirty="0" smtClean="0"/>
              <a:t>1. </a:t>
            </a:r>
            <a:r>
              <a:rPr lang="zh-TW" altLang="zh-HK" b="1" dirty="0" smtClean="0">
                <a:solidFill>
                  <a:srgbClr val="FF0000"/>
                </a:solidFill>
              </a:rPr>
              <a:t>不同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endParaRPr lang="zh-TW" altLang="zh-HK" dirty="0"/>
          </a:p>
          <a:p>
            <a:pPr lvl="0"/>
            <a:r>
              <a:rPr lang="zh-TW" altLang="zh-HK" dirty="0"/>
              <a:t>政</a:t>
            </a:r>
            <a:r>
              <a:rPr lang="en-US" altLang="zh-HK" dirty="0"/>
              <a:t> (</a:t>
            </a:r>
            <a:r>
              <a:rPr lang="zh-TW" altLang="zh-HK" dirty="0"/>
              <a:t>管治效能、管治威信、認受性、合法性、行政效率、政府影響力、話語權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經</a:t>
            </a:r>
            <a:r>
              <a:rPr lang="en-US" altLang="zh-HK" dirty="0"/>
              <a:t> (</a:t>
            </a:r>
            <a:r>
              <a:rPr lang="zh-TW" altLang="zh-HK" dirty="0"/>
              <a:t>成本效益、經濟負擔、經濟水平</a:t>
            </a:r>
            <a:r>
              <a:rPr lang="en-US" altLang="zh-HK" dirty="0"/>
              <a:t>) </a:t>
            </a:r>
            <a:endParaRPr lang="zh-TW" altLang="zh-HK" dirty="0"/>
          </a:p>
          <a:p>
            <a:pPr lvl="0"/>
            <a:r>
              <a:rPr lang="zh-TW" altLang="zh-HK" dirty="0"/>
              <a:t>社</a:t>
            </a:r>
            <a:r>
              <a:rPr lang="en-US" altLang="zh-HK" dirty="0"/>
              <a:t>(</a:t>
            </a:r>
            <a:r>
              <a:rPr lang="zh-TW" altLang="zh-HK" dirty="0"/>
              <a:t>社會凝聚力</a:t>
            </a:r>
            <a:r>
              <a:rPr lang="en-US" altLang="zh-HK" dirty="0"/>
              <a:t>/</a:t>
            </a:r>
            <a:r>
              <a:rPr lang="zh-TW" altLang="zh-HK" dirty="0"/>
              <a:t>社會共識</a:t>
            </a:r>
            <a:r>
              <a:rPr lang="en-US" altLang="zh-HK" dirty="0"/>
              <a:t>vs</a:t>
            </a:r>
            <a:r>
              <a:rPr lang="zh-TW" altLang="zh-HK" dirty="0"/>
              <a:t>社會分化</a:t>
            </a:r>
            <a:r>
              <a:rPr lang="en-US" altLang="zh-HK" dirty="0"/>
              <a:t>/</a:t>
            </a:r>
            <a:r>
              <a:rPr lang="zh-TW" altLang="zh-HK" dirty="0"/>
              <a:t>撕裂、競爭力、國際形象</a:t>
            </a:r>
            <a:r>
              <a:rPr lang="en-US" altLang="zh-HK" dirty="0"/>
              <a:t>) </a:t>
            </a:r>
            <a:endParaRPr lang="zh-TW" altLang="zh-HK" dirty="0"/>
          </a:p>
          <a:p>
            <a:pPr lvl="0"/>
            <a:r>
              <a:rPr lang="zh-TW" altLang="zh-HK" dirty="0"/>
              <a:t>教</a:t>
            </a:r>
            <a:r>
              <a:rPr lang="en-US" altLang="zh-HK" dirty="0"/>
              <a:t>(</a:t>
            </a:r>
            <a:r>
              <a:rPr lang="zh-TW" altLang="zh-HK" dirty="0"/>
              <a:t>教育權利、教育機會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衛</a:t>
            </a:r>
            <a:r>
              <a:rPr lang="en-US" altLang="zh-HK" dirty="0"/>
              <a:t>(</a:t>
            </a:r>
            <a:r>
              <a:rPr lang="zh-TW" altLang="zh-HK" dirty="0"/>
              <a:t>公共衛生</a:t>
            </a:r>
            <a:r>
              <a:rPr lang="en-US" altLang="zh-HK" dirty="0"/>
              <a:t>vs</a:t>
            </a:r>
            <a:r>
              <a:rPr lang="zh-TW" altLang="zh-HK" dirty="0"/>
              <a:t>風險、醫療開支、醫療服務質素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文</a:t>
            </a:r>
            <a:r>
              <a:rPr lang="en-US" altLang="zh-HK" dirty="0"/>
              <a:t>(</a:t>
            </a:r>
            <a:r>
              <a:rPr lang="zh-TW" altLang="zh-HK" dirty="0"/>
              <a:t>多元文化</a:t>
            </a:r>
            <a:r>
              <a:rPr lang="en-US" altLang="zh-HK" dirty="0"/>
              <a:t>vs</a:t>
            </a:r>
            <a:r>
              <a:rPr lang="zh-TW" altLang="zh-HK" dirty="0"/>
              <a:t>單一文化、文化承傳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環</a:t>
            </a:r>
            <a:r>
              <a:rPr lang="en-US" altLang="zh-HK" dirty="0"/>
              <a:t> (</a:t>
            </a:r>
            <a:r>
              <a:rPr lang="zh-TW" altLang="zh-HK" dirty="0"/>
              <a:t>潔淨、環保、物種單一化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價值觀</a:t>
            </a:r>
            <a:r>
              <a:rPr lang="en-US" altLang="zh-HK" dirty="0"/>
              <a:t> (</a:t>
            </a:r>
            <a:r>
              <a:rPr lang="zh-TW" altLang="zh-HK" dirty="0"/>
              <a:t>普世價值、自由、平等、公民權利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積極</a:t>
            </a:r>
            <a:r>
              <a:rPr lang="en-US" altLang="zh-HK" dirty="0"/>
              <a:t>(</a:t>
            </a:r>
            <a:r>
              <a:rPr lang="zh-TW" altLang="zh-HK" dirty="0"/>
              <a:t>正</a:t>
            </a:r>
            <a:r>
              <a:rPr lang="en-US" altLang="zh-HK" dirty="0"/>
              <a:t>) vs</a:t>
            </a:r>
            <a:r>
              <a:rPr lang="zh-TW" altLang="zh-HK" dirty="0"/>
              <a:t>消極</a:t>
            </a:r>
            <a:r>
              <a:rPr lang="en-US" altLang="zh-HK" dirty="0"/>
              <a:t>(</a:t>
            </a:r>
            <a:r>
              <a:rPr lang="zh-TW" altLang="zh-HK" dirty="0"/>
              <a:t>反</a:t>
            </a:r>
            <a:r>
              <a:rPr lang="en-US" altLang="zh-HK" dirty="0"/>
              <a:t>)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7608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651717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altLang="zh-TW" b="1" dirty="0" smtClean="0"/>
              <a:t>2. </a:t>
            </a:r>
            <a:r>
              <a:rPr lang="zh-TW" altLang="zh-HK" b="1" dirty="0" smtClean="0">
                <a:solidFill>
                  <a:srgbClr val="FF0000"/>
                </a:solidFill>
              </a:rPr>
              <a:t>政策</a:t>
            </a:r>
            <a:r>
              <a:rPr lang="zh-TW" altLang="zh-HK" b="1" dirty="0">
                <a:solidFill>
                  <a:srgbClr val="FF0000"/>
                </a:solidFill>
              </a:rPr>
              <a:t>分析角度</a:t>
            </a:r>
            <a:r>
              <a:rPr lang="zh-TW" altLang="zh-HK" b="1" dirty="0"/>
              <a:t>：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成效</a:t>
            </a:r>
            <a:r>
              <a:rPr lang="en-US" altLang="zh-HK" dirty="0"/>
              <a:t>  (</a:t>
            </a:r>
            <a:r>
              <a:rPr lang="zh-TW" altLang="zh-HK" dirty="0"/>
              <a:t>涵蓋面</a:t>
            </a:r>
            <a:r>
              <a:rPr lang="en-US" altLang="zh-HK" dirty="0"/>
              <a:t>/</a:t>
            </a:r>
            <a:r>
              <a:rPr lang="zh-TW" altLang="zh-HK" dirty="0"/>
              <a:t>廣泛度、清晰度</a:t>
            </a:r>
            <a:r>
              <a:rPr lang="en-US" altLang="zh-HK" dirty="0"/>
              <a:t>/</a:t>
            </a:r>
            <a:r>
              <a:rPr lang="zh-TW" altLang="zh-HK" dirty="0"/>
              <a:t>灰色地帶、一刀切、阻嚇性、立竿見影、利益</a:t>
            </a:r>
            <a:r>
              <a:rPr lang="en-US" altLang="zh-HK" dirty="0"/>
              <a:t>vs</a:t>
            </a:r>
            <a:r>
              <a:rPr lang="zh-TW" altLang="zh-HK" dirty="0"/>
              <a:t>代價</a:t>
            </a:r>
            <a:r>
              <a:rPr lang="en-US" altLang="zh-HK" dirty="0"/>
              <a:t>(</a:t>
            </a:r>
            <a:r>
              <a:rPr lang="zh-TW" altLang="zh-HK" dirty="0"/>
              <a:t>反效果</a:t>
            </a:r>
            <a:r>
              <a:rPr lang="en-US" altLang="zh-HK" dirty="0"/>
              <a:t>)</a:t>
            </a:r>
            <a:r>
              <a:rPr lang="zh-TW" altLang="zh-HK" dirty="0"/>
              <a:t>、根本</a:t>
            </a:r>
            <a:r>
              <a:rPr lang="en-US" altLang="zh-HK" dirty="0"/>
              <a:t>/</a:t>
            </a:r>
            <a:r>
              <a:rPr lang="zh-TW" altLang="zh-HK" dirty="0"/>
              <a:t>徹底</a:t>
            </a:r>
            <a:r>
              <a:rPr lang="en-US" altLang="zh-HK" dirty="0"/>
              <a:t>(</a:t>
            </a:r>
            <a:r>
              <a:rPr lang="zh-TW" altLang="zh-HK" dirty="0"/>
              <a:t>治本</a:t>
            </a:r>
            <a:r>
              <a:rPr lang="en-US" altLang="zh-HK" dirty="0"/>
              <a:t>)vs</a:t>
            </a:r>
            <a:r>
              <a:rPr lang="zh-TW" altLang="zh-HK" dirty="0"/>
              <a:t>表面</a:t>
            </a:r>
            <a:r>
              <a:rPr lang="en-US" altLang="zh-HK" dirty="0"/>
              <a:t>(</a:t>
            </a:r>
            <a:r>
              <a:rPr lang="zh-TW" altLang="zh-HK" dirty="0"/>
              <a:t>冶標</a:t>
            </a:r>
            <a:r>
              <a:rPr lang="en-US" altLang="zh-HK" dirty="0"/>
              <a:t>)</a:t>
            </a:r>
            <a:r>
              <a:rPr lang="zh-TW" altLang="zh-HK" dirty="0"/>
              <a:t>、針對性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可行性</a:t>
            </a:r>
            <a:r>
              <a:rPr lang="en-US" altLang="zh-HK" dirty="0"/>
              <a:t>  (</a:t>
            </a:r>
            <a:r>
              <a:rPr lang="zh-TW" altLang="zh-HK" dirty="0"/>
              <a:t>所需資源、執行成本、執行難度、執行細節、認受性</a:t>
            </a:r>
            <a:r>
              <a:rPr lang="en-US" altLang="zh-HK" dirty="0"/>
              <a:t>/</a:t>
            </a:r>
            <a:r>
              <a:rPr lang="zh-TW" altLang="zh-HK" dirty="0"/>
              <a:t>支持度、相關配套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急切性</a:t>
            </a:r>
            <a:r>
              <a:rPr lang="en-US" altLang="zh-HK" dirty="0"/>
              <a:t> / </a:t>
            </a:r>
            <a:r>
              <a:rPr lang="zh-TW" altLang="zh-HK" dirty="0"/>
              <a:t>逼切性</a:t>
            </a:r>
            <a:r>
              <a:rPr lang="en-US" altLang="zh-HK" dirty="0"/>
              <a:t>/ </a:t>
            </a:r>
            <a:r>
              <a:rPr lang="zh-TW" altLang="zh-HK" dirty="0"/>
              <a:t>時間性</a:t>
            </a:r>
            <a:r>
              <a:rPr lang="en-US" altLang="zh-HK" dirty="0"/>
              <a:t>  (</a:t>
            </a:r>
            <a:r>
              <a:rPr lang="zh-TW" altLang="zh-HK" dirty="0"/>
              <a:t>問題的嚴重性、資源多寡、即時、惡化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必然性</a:t>
            </a:r>
            <a:r>
              <a:rPr lang="en-US" altLang="zh-HK" dirty="0"/>
              <a:t> (</a:t>
            </a:r>
            <a:r>
              <a:rPr lang="zh-TW" altLang="zh-HK" dirty="0"/>
              <a:t>獨特性、可逆轉性</a:t>
            </a:r>
            <a:r>
              <a:rPr lang="en-US" altLang="zh-HK" dirty="0"/>
              <a:t> / </a:t>
            </a:r>
            <a:r>
              <a:rPr lang="zh-TW" altLang="zh-HK" dirty="0"/>
              <a:t>補救方法</a:t>
            </a:r>
            <a:r>
              <a:rPr lang="en-US" altLang="zh-HK" dirty="0"/>
              <a:t>)</a:t>
            </a:r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  <a:p>
            <a:pPr marL="0" lvl="0" indent="0">
              <a:buNone/>
            </a:pPr>
            <a:r>
              <a:rPr lang="en-US" altLang="zh-TW" b="1" dirty="0" smtClean="0"/>
              <a:t>3. </a:t>
            </a:r>
            <a:r>
              <a:rPr lang="zh-TW" altLang="zh-HK" b="1" dirty="0" smtClean="0">
                <a:solidFill>
                  <a:srgbClr val="FF0000"/>
                </a:solidFill>
              </a:rPr>
              <a:t>時間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r>
              <a:rPr lang="zh-TW" altLang="zh-HK" dirty="0"/>
              <a:t>長期</a:t>
            </a:r>
            <a:r>
              <a:rPr lang="en-US" altLang="zh-HK" dirty="0"/>
              <a:t>vs</a:t>
            </a:r>
            <a:r>
              <a:rPr lang="zh-TW" altLang="zh-HK" dirty="0"/>
              <a:t>短期</a:t>
            </a:r>
            <a:r>
              <a:rPr lang="en-US" altLang="zh-HK" dirty="0"/>
              <a:t>vs</a:t>
            </a:r>
            <a:r>
              <a:rPr lang="zh-TW" altLang="zh-HK" dirty="0"/>
              <a:t>即時、循序漸進</a:t>
            </a:r>
            <a:r>
              <a:rPr lang="en-US" altLang="zh-HK" dirty="0"/>
              <a:t>/</a:t>
            </a:r>
            <a:r>
              <a:rPr lang="zh-TW" altLang="zh-HK" dirty="0"/>
              <a:t>、分階段、遠因</a:t>
            </a:r>
            <a:r>
              <a:rPr lang="en-US" altLang="zh-HK" dirty="0"/>
              <a:t>vs</a:t>
            </a:r>
            <a:r>
              <a:rPr lang="zh-TW" altLang="zh-HK" dirty="0"/>
              <a:t>近因</a:t>
            </a:r>
          </a:p>
          <a:p>
            <a:pPr marL="0" lvl="0" indent="0">
              <a:buNone/>
            </a:pPr>
            <a:r>
              <a:rPr lang="en-US" altLang="zh-TW" b="1" dirty="0" smtClean="0"/>
              <a:t>4. </a:t>
            </a:r>
            <a:r>
              <a:rPr lang="zh-TW" altLang="zh-HK" b="1" dirty="0" smtClean="0">
                <a:solidFill>
                  <a:srgbClr val="FF0000"/>
                </a:solidFill>
              </a:rPr>
              <a:t>地域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r>
              <a:rPr lang="zh-TW" altLang="zh-HK" dirty="0"/>
              <a:t>中央</a:t>
            </a:r>
            <a:r>
              <a:rPr lang="en-US" altLang="zh-HK" dirty="0"/>
              <a:t>vs</a:t>
            </a:r>
            <a:r>
              <a:rPr lang="zh-TW" altLang="zh-HK" dirty="0"/>
              <a:t>地方、本土</a:t>
            </a:r>
            <a:r>
              <a:rPr lang="en-US" altLang="zh-HK" dirty="0"/>
              <a:t>vs</a:t>
            </a:r>
            <a:r>
              <a:rPr lang="zh-TW" altLang="zh-HK" dirty="0"/>
              <a:t>全球、已發展國家</a:t>
            </a:r>
            <a:r>
              <a:rPr lang="en-US" altLang="zh-HK" dirty="0"/>
              <a:t>vs </a:t>
            </a:r>
            <a:r>
              <a:rPr lang="zh-TW" altLang="zh-HK" dirty="0"/>
              <a:t>發展中國家；東方</a:t>
            </a:r>
            <a:r>
              <a:rPr lang="en-US" altLang="zh-HK" dirty="0"/>
              <a:t>(</a:t>
            </a:r>
            <a:r>
              <a:rPr lang="zh-TW" altLang="zh-HK" dirty="0"/>
              <a:t>亞洲</a:t>
            </a:r>
            <a:r>
              <a:rPr lang="en-US" altLang="zh-HK" dirty="0"/>
              <a:t>)vs</a:t>
            </a:r>
            <a:r>
              <a:rPr lang="zh-TW" altLang="zh-HK" dirty="0"/>
              <a:t>西方</a:t>
            </a:r>
            <a:r>
              <a:rPr lang="en-US" altLang="zh-HK" dirty="0"/>
              <a:t>(</a:t>
            </a:r>
            <a:r>
              <a:rPr lang="zh-TW" altLang="zh-HK" dirty="0"/>
              <a:t>歐洲</a:t>
            </a:r>
            <a:r>
              <a:rPr lang="en-US" altLang="zh-HK" dirty="0"/>
              <a:t>)</a:t>
            </a:r>
            <a:r>
              <a:rPr lang="zh-TW" altLang="zh-HK" dirty="0"/>
              <a:t>；香港 </a:t>
            </a:r>
            <a:r>
              <a:rPr lang="en-US" altLang="zh-HK" dirty="0"/>
              <a:t>vs </a:t>
            </a:r>
            <a:r>
              <a:rPr lang="zh-TW" altLang="zh-HK" dirty="0"/>
              <a:t>內地</a:t>
            </a:r>
          </a:p>
          <a:p>
            <a:pPr marL="0" lvl="0" indent="0">
              <a:buNone/>
            </a:pPr>
            <a:r>
              <a:rPr lang="en-US" altLang="zh-TW" b="1" dirty="0" smtClean="0"/>
              <a:t>5. </a:t>
            </a:r>
            <a:r>
              <a:rPr lang="zh-TW" altLang="zh-HK" b="1" dirty="0" smtClean="0">
                <a:solidFill>
                  <a:srgbClr val="FF0000"/>
                </a:solidFill>
              </a:rPr>
              <a:t>人數</a:t>
            </a:r>
            <a:r>
              <a:rPr lang="en-US" altLang="zh-HK" b="1" dirty="0">
                <a:solidFill>
                  <a:srgbClr val="FF0000"/>
                </a:solidFill>
              </a:rPr>
              <a:t>/</a:t>
            </a:r>
            <a:r>
              <a:rPr lang="zh-TW" altLang="zh-HK" b="1" dirty="0">
                <a:solidFill>
                  <a:srgbClr val="FF0000"/>
                </a:solidFill>
              </a:rPr>
              <a:t>幅度</a:t>
            </a:r>
            <a:r>
              <a:rPr lang="zh-TW" altLang="zh-HK" b="1" dirty="0"/>
              <a:t>：</a:t>
            </a:r>
            <a:r>
              <a:rPr lang="zh-TW" altLang="zh-HK" dirty="0"/>
              <a:t>個人</a:t>
            </a:r>
            <a:r>
              <a:rPr lang="en-US" altLang="zh-HK" dirty="0"/>
              <a:t>vs</a:t>
            </a:r>
            <a:r>
              <a:rPr lang="zh-TW" altLang="zh-HK" dirty="0"/>
              <a:t>他人</a:t>
            </a:r>
            <a:r>
              <a:rPr lang="en-US" altLang="zh-HK" dirty="0"/>
              <a:t>(</a:t>
            </a:r>
            <a:r>
              <a:rPr lang="zh-TW" altLang="zh-HK" dirty="0"/>
              <a:t>利己</a:t>
            </a:r>
            <a:r>
              <a:rPr lang="en-US" altLang="zh-HK" dirty="0"/>
              <a:t>vs</a:t>
            </a:r>
            <a:r>
              <a:rPr lang="zh-TW" altLang="zh-HK" dirty="0"/>
              <a:t>利他</a:t>
            </a:r>
            <a:r>
              <a:rPr lang="en-US" altLang="zh-HK" dirty="0"/>
              <a:t>)</a:t>
            </a:r>
            <a:r>
              <a:rPr lang="zh-TW" altLang="zh-HK" dirty="0"/>
              <a:t>、小眾</a:t>
            </a:r>
            <a:r>
              <a:rPr lang="en-US" altLang="zh-HK" dirty="0"/>
              <a:t>vs </a:t>
            </a:r>
            <a:r>
              <a:rPr lang="zh-TW" altLang="zh-HK" dirty="0"/>
              <a:t>大眾</a:t>
            </a:r>
            <a:r>
              <a:rPr lang="en-US" altLang="zh-HK" dirty="0"/>
              <a:t>/</a:t>
            </a:r>
            <a:r>
              <a:rPr lang="zh-TW" altLang="zh-HK" dirty="0"/>
              <a:t>普及、個人</a:t>
            </a:r>
            <a:r>
              <a:rPr lang="en-US" altLang="zh-HK" dirty="0"/>
              <a:t>vs</a:t>
            </a:r>
            <a:r>
              <a:rPr lang="zh-TW" altLang="zh-HK" dirty="0"/>
              <a:t>家庭、個別</a:t>
            </a:r>
            <a:r>
              <a:rPr lang="en-US" altLang="zh-HK" dirty="0"/>
              <a:t>vs</a:t>
            </a:r>
            <a:r>
              <a:rPr lang="zh-TW" altLang="zh-HK" dirty="0"/>
              <a:t>地區</a:t>
            </a:r>
            <a:r>
              <a:rPr lang="en-US" altLang="zh-HK" dirty="0"/>
              <a:t>vs</a:t>
            </a:r>
            <a:r>
              <a:rPr lang="zh-TW" altLang="zh-HK" dirty="0"/>
              <a:t>整體、國家</a:t>
            </a:r>
            <a:r>
              <a:rPr lang="en-US" altLang="zh-HK" dirty="0"/>
              <a:t>vs</a:t>
            </a:r>
            <a:r>
              <a:rPr lang="zh-TW" altLang="zh-HK" dirty="0"/>
              <a:t>全球</a:t>
            </a:r>
            <a:r>
              <a:rPr lang="en-US" altLang="zh-HK" dirty="0"/>
              <a:t>/</a:t>
            </a:r>
            <a:r>
              <a:rPr lang="zh-TW" altLang="zh-HK" dirty="0"/>
              <a:t>世界、覆蓋</a:t>
            </a:r>
            <a:r>
              <a:rPr lang="zh-TW" altLang="zh-HK" dirty="0" smtClean="0"/>
              <a:t>面</a:t>
            </a:r>
            <a:endParaRPr lang="en-US" altLang="zh-TW" dirty="0" smtClean="0"/>
          </a:p>
          <a:p>
            <a:pPr marL="0" lvl="0" indent="0">
              <a:buNone/>
            </a:pPr>
            <a:r>
              <a:rPr lang="en-US" altLang="zh-TW" b="1" dirty="0" smtClean="0"/>
              <a:t>6. </a:t>
            </a:r>
            <a:r>
              <a:rPr lang="zh-TW" altLang="zh-HK" b="1" dirty="0" smtClean="0">
                <a:solidFill>
                  <a:srgbClr val="FF0000"/>
                </a:solidFill>
              </a:rPr>
              <a:t>不同</a:t>
            </a:r>
            <a:r>
              <a:rPr lang="zh-TW" altLang="zh-HK" b="1" dirty="0">
                <a:solidFill>
                  <a:srgbClr val="FF0000"/>
                </a:solidFill>
              </a:rPr>
              <a:t>手段：</a:t>
            </a:r>
            <a:r>
              <a:rPr lang="zh-TW" altLang="zh-HK" dirty="0"/>
              <a:t>硬性</a:t>
            </a:r>
            <a:r>
              <a:rPr lang="en-US" altLang="zh-HK" dirty="0"/>
              <a:t>vs</a:t>
            </a:r>
            <a:r>
              <a:rPr lang="zh-TW" altLang="zh-HK" dirty="0"/>
              <a:t>軟性</a:t>
            </a:r>
            <a:r>
              <a:rPr lang="en-US" altLang="zh-HK" dirty="0"/>
              <a:t>(</a:t>
            </a:r>
            <a:r>
              <a:rPr lang="zh-TW" altLang="zh-HK" dirty="0"/>
              <a:t>他律</a:t>
            </a:r>
            <a:r>
              <a:rPr lang="en-US" altLang="zh-HK" dirty="0"/>
              <a:t>vs</a:t>
            </a:r>
            <a:r>
              <a:rPr lang="zh-TW" altLang="zh-HK" dirty="0"/>
              <a:t>自律</a:t>
            </a:r>
            <a:r>
              <a:rPr lang="en-US" altLang="zh-HK" dirty="0"/>
              <a:t>)</a:t>
            </a:r>
            <a:r>
              <a:rPr lang="zh-TW" altLang="zh-HK" dirty="0"/>
              <a:t>、預防性</a:t>
            </a:r>
            <a:r>
              <a:rPr lang="en-US" altLang="zh-HK" dirty="0"/>
              <a:t> / </a:t>
            </a:r>
            <a:r>
              <a:rPr lang="zh-TW" altLang="zh-HK" dirty="0"/>
              <a:t>防範性</a:t>
            </a:r>
            <a:r>
              <a:rPr lang="en-US" altLang="zh-HK" dirty="0"/>
              <a:t>vs</a:t>
            </a:r>
            <a:r>
              <a:rPr lang="zh-TW" altLang="zh-HK" dirty="0"/>
              <a:t>補救性</a:t>
            </a:r>
            <a:r>
              <a:rPr lang="en-US" altLang="zh-HK" dirty="0"/>
              <a:t> (</a:t>
            </a:r>
            <a:r>
              <a:rPr lang="zh-TW" altLang="zh-HK" dirty="0"/>
              <a:t>防範未然</a:t>
            </a:r>
            <a:r>
              <a:rPr lang="en-US" altLang="zh-HK" dirty="0"/>
              <a:t>vs</a:t>
            </a:r>
            <a:r>
              <a:rPr lang="zh-TW" altLang="zh-HK" dirty="0"/>
              <a:t>補償方案</a:t>
            </a:r>
            <a:r>
              <a:rPr lang="en-US" altLang="zh-HK" dirty="0"/>
              <a:t>)</a:t>
            </a:r>
            <a:endParaRPr lang="zh-TW" altLang="zh-HK" dirty="0"/>
          </a:p>
          <a:p>
            <a:pPr marL="0" indent="0">
              <a:buNone/>
            </a:pPr>
            <a:r>
              <a:rPr lang="en-US" altLang="zh-TW" b="1" dirty="0" smtClean="0"/>
              <a:t>7. </a:t>
            </a:r>
            <a:r>
              <a:rPr lang="zh-TW" altLang="zh-HK" b="1" dirty="0" smtClean="0">
                <a:solidFill>
                  <a:srgbClr val="FF0000"/>
                </a:solidFill>
              </a:rPr>
              <a:t>因果關係</a:t>
            </a:r>
            <a:r>
              <a:rPr lang="en-US" altLang="zh-HK" b="1" dirty="0"/>
              <a:t>(A</a:t>
            </a:r>
            <a:r>
              <a:rPr lang="zh-TW" altLang="zh-HK" b="1" dirty="0"/>
              <a:t>先要發展才能令</a:t>
            </a:r>
            <a:r>
              <a:rPr lang="en-US" altLang="zh-HK" b="1" dirty="0"/>
              <a:t>B</a:t>
            </a:r>
            <a:r>
              <a:rPr lang="zh-TW" altLang="zh-HK" b="1" dirty="0"/>
              <a:t>成功</a:t>
            </a:r>
            <a:r>
              <a:rPr lang="en-US" altLang="zh-HK" b="1" dirty="0"/>
              <a:t>)</a:t>
            </a:r>
            <a:r>
              <a:rPr lang="zh-TW" altLang="zh-HK" b="1" dirty="0"/>
              <a:t>：</a:t>
            </a:r>
            <a:r>
              <a:rPr lang="zh-TW" altLang="zh-HK" dirty="0"/>
              <a:t>經濟要上、環境要讓</a:t>
            </a:r>
            <a:r>
              <a:rPr lang="en-US" altLang="zh-HK" dirty="0"/>
              <a:t> (</a:t>
            </a:r>
            <a:r>
              <a:rPr lang="zh-TW" altLang="zh-HK" dirty="0"/>
              <a:t>先決條件、建立基礎</a:t>
            </a:r>
            <a:r>
              <a:rPr lang="en-US" altLang="zh-HK" dirty="0"/>
              <a:t>)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4065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1371" y="0"/>
            <a:ext cx="10515600" cy="1113905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</a:rPr>
              <a:t>A</a:t>
            </a:r>
            <a:r>
              <a:rPr lang="zh-TW" altLang="en-US" b="1" dirty="0" smtClean="0">
                <a:solidFill>
                  <a:srgbClr val="C00000"/>
                </a:solidFill>
              </a:rPr>
              <a:t>應優先</a:t>
            </a:r>
            <a:r>
              <a:rPr lang="en-US" altLang="zh-TW" b="1" dirty="0" smtClean="0">
                <a:solidFill>
                  <a:srgbClr val="C00000"/>
                </a:solidFill>
              </a:rPr>
              <a:t>B/A</a:t>
            </a:r>
            <a:r>
              <a:rPr lang="zh-TW" altLang="en-US" b="1" dirty="0" smtClean="0">
                <a:solidFill>
                  <a:srgbClr val="C00000"/>
                </a:solidFill>
              </a:rPr>
              <a:t>比</a:t>
            </a:r>
            <a:r>
              <a:rPr lang="en-US" altLang="zh-TW" b="1" dirty="0" smtClean="0">
                <a:solidFill>
                  <a:srgbClr val="C00000"/>
                </a:solidFill>
              </a:rPr>
              <a:t>B</a:t>
            </a:r>
            <a:r>
              <a:rPr lang="zh-TW" altLang="en-US" b="1" dirty="0" smtClean="0">
                <a:solidFill>
                  <a:srgbClr val="C00000"/>
                </a:solidFill>
              </a:rPr>
              <a:t>更重要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1371" y="931025"/>
            <a:ext cx="11122429" cy="5802283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I) </a:t>
            </a:r>
            <a:r>
              <a:rPr lang="zh-TW" altLang="en-US" dirty="0" smtClean="0"/>
              <a:t>立場</a:t>
            </a:r>
            <a:endParaRPr lang="en-US" altLang="zh-TW" dirty="0" smtClean="0"/>
          </a:p>
          <a:p>
            <a:r>
              <a:rPr lang="en-US" altLang="zh-TW" dirty="0" smtClean="0"/>
              <a:t>II) </a:t>
            </a:r>
            <a:r>
              <a:rPr lang="zh-TW" altLang="en-US" dirty="0" smtClean="0"/>
              <a:t>贊成：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1</a:t>
            </a:r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2</a:t>
            </a:r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 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3</a:t>
            </a:r>
          </a:p>
          <a:p>
            <a:r>
              <a:rPr lang="en-US" altLang="zh-HK" dirty="0" smtClean="0"/>
              <a:t>                  </a:t>
            </a:r>
            <a:r>
              <a:rPr lang="zh-TW" altLang="en-US" dirty="0" smtClean="0"/>
              <a:t>有意見應為</a:t>
            </a:r>
            <a:r>
              <a:rPr lang="en-US" altLang="zh-TW" dirty="0" smtClean="0"/>
              <a:t>B</a:t>
            </a:r>
            <a:r>
              <a:rPr lang="zh-TW" altLang="en-US" dirty="0" smtClean="0"/>
              <a:t>應優先的理據</a:t>
            </a:r>
            <a:endParaRPr lang="en-US" altLang="zh-TW" dirty="0" smtClean="0"/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  </a:t>
            </a:r>
            <a:r>
              <a:rPr lang="zh-TW" altLang="en-US" dirty="0" smtClean="0"/>
              <a:t>反駁</a:t>
            </a:r>
            <a:r>
              <a:rPr lang="en-US" altLang="zh-HK" dirty="0" smtClean="0"/>
              <a:t> 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根本性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如要經濟持續發展，必須建立廉潔的政府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迫切性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即使動用龐大資源也要優先處理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整體社會需要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公眾對事情的看法和期望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可行性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可動用的資源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可逆轉性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有些情況一旦破壞便難以修補或復原，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開發郊野公園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時效性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香港政府曾派六千元予巿民，但不符合可持續發展原則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廣泛性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軟實力並不能全面提升政府在世界上的影響力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1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428" y="0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</a:rPr>
              <a:t>A</a:t>
            </a:r>
            <a:r>
              <a:rPr lang="zh-TW" altLang="en-US" b="1" dirty="0" smtClean="0">
                <a:solidFill>
                  <a:srgbClr val="C00000"/>
                </a:solidFill>
              </a:rPr>
              <a:t>最有效</a:t>
            </a:r>
            <a:r>
              <a:rPr lang="en-US" altLang="zh-TW" b="1" dirty="0" smtClean="0">
                <a:solidFill>
                  <a:srgbClr val="C00000"/>
                </a:solidFill>
              </a:rPr>
              <a:t>/</a:t>
            </a:r>
            <a:r>
              <a:rPr lang="zh-TW" altLang="en-US" b="1" dirty="0" smtClean="0">
                <a:solidFill>
                  <a:srgbClr val="C00000"/>
                </a:solidFill>
              </a:rPr>
              <a:t>最佳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9629" y="1166986"/>
            <a:ext cx="12042371" cy="5582949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b="1" dirty="0" smtClean="0"/>
              <a:t>I) </a:t>
            </a:r>
            <a:r>
              <a:rPr lang="zh-TW" altLang="en-US" b="1" dirty="0" smtClean="0"/>
              <a:t>立場</a:t>
            </a:r>
            <a:endParaRPr lang="en-US" altLang="zh-TW" b="1" dirty="0" smtClean="0"/>
          </a:p>
          <a:p>
            <a:r>
              <a:rPr lang="en-US" altLang="zh-TW" b="1" dirty="0" smtClean="0"/>
              <a:t>II) </a:t>
            </a:r>
            <a:r>
              <a:rPr lang="zh-TW" altLang="en-US" b="1" dirty="0" smtClean="0"/>
              <a:t>引言：列出其他方法</a:t>
            </a:r>
            <a:r>
              <a:rPr lang="en-US" altLang="zh-TW" b="1" dirty="0" smtClean="0"/>
              <a:t>B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C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D</a:t>
            </a:r>
          </a:p>
          <a:p>
            <a:r>
              <a:rPr lang="en-US" altLang="zh-TW" b="1" dirty="0" smtClean="0"/>
              <a:t>II) </a:t>
            </a:r>
            <a:r>
              <a:rPr lang="zh-TW" altLang="en-US" b="1" dirty="0" smtClean="0"/>
              <a:t>贊成：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HK" b="1" dirty="0"/>
              <a:t> </a:t>
            </a:r>
            <a:r>
              <a:rPr lang="en-US" altLang="zh-HK" b="1" dirty="0" smtClean="0"/>
              <a:t>                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HK" b="1" dirty="0"/>
              <a:t> </a:t>
            </a:r>
            <a:r>
              <a:rPr lang="en-US" altLang="zh-HK" b="1" dirty="0" smtClean="0"/>
              <a:t>                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TW" b="1" dirty="0"/>
              <a:t> </a:t>
            </a:r>
            <a:r>
              <a:rPr lang="en-US" altLang="zh-TW" b="1" dirty="0" smtClean="0"/>
              <a:t>                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根本性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如要經濟持續發展，必須建立廉潔的政府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迫切性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即使動用龐大資源也要優先處理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整體社會需要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公眾對事情的看法和期望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可行性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可動用的資源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可逆轉性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有些情況一旦破壞便難以修補或復原，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開發郊野公園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時效性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香港政府曾派六千元予巿民，但不符合可持續發展原則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廣泛性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軟實力並不能全面提升政府在世界上的影響力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6857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83367" y="517349"/>
            <a:ext cx="11228882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</a:rPr>
              <a:t>在公共衞生範疇上應用科學與科技時，哪個因素應獲得優先考慮？論證你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的答 </a:t>
            </a:r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案 。（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12 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分</a:t>
            </a:r>
            <a:r>
              <a:rPr lang="en-US" altLang="zh-TW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1769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11938417" cy="7345180"/>
          </a:xfrm>
        </p:spPr>
        <p:txBody>
          <a:bodyPr>
            <a:normAutofit lnSpcReduction="10000"/>
          </a:bodyPr>
          <a:lstStyle/>
          <a:p>
            <a:r>
              <a:rPr lang="zh-TW" altLang="en-US" sz="2900" dirty="0" smtClean="0"/>
              <a:t>新 </a:t>
            </a:r>
            <a:r>
              <a:rPr lang="zh-TW" altLang="en-US" sz="2900" dirty="0"/>
              <a:t>冠 肺 炎 在 全 球 大 流 行 ， 除 了 傳 統 實 施 「 禁 聚 」、「 封 城 」 等 政 策 ， 各 國 亦 為 控制疫情積極推動各種科技防疫措施，例如：利用無人機噴灑消毒劑、以手 機藍牙追蹤及定位懷疑感染者、借助醫療機械人照顧及治療確診病患等，隨 即引發國際熱議，更令愈來愈多人重新思考未來城市的樣貌。 </a:t>
            </a:r>
          </a:p>
          <a:p>
            <a:pPr algn="just"/>
            <a:r>
              <a:rPr lang="zh-TW" altLang="en-US" sz="2900" dirty="0"/>
              <a:t>中國在疫情期間善用大數據來追蹤感染者，如於 </a:t>
            </a:r>
            <a:r>
              <a:rPr lang="en-US" altLang="zh-TW" sz="2900" dirty="0"/>
              <a:t>2020 </a:t>
            </a:r>
            <a:r>
              <a:rPr lang="zh-TW" altLang="en-US" sz="2900" dirty="0"/>
              <a:t>年 </a:t>
            </a:r>
            <a:r>
              <a:rPr lang="en-US" altLang="zh-TW" sz="2900" dirty="0"/>
              <a:t>2 </a:t>
            </a:r>
            <a:r>
              <a:rPr lang="zh-TW" altLang="en-US" sz="2900" dirty="0"/>
              <a:t>月中旬在全國推出 結 合 </a:t>
            </a:r>
            <a:r>
              <a:rPr lang="en-US" altLang="zh-TW" sz="2900" dirty="0"/>
              <a:t>5G</a:t>
            </a:r>
            <a:r>
              <a:rPr lang="zh-TW" altLang="en-US" sz="2900" dirty="0"/>
              <a:t>、雲 端 運 算 等 技 術 的「 健 康 碼 」， 以 讓 民 眾 申 報 個 人 健 康 狀 況 。 此 外 ， 為 紓 緩醫護人員人手 不 足問題，阿里巴巴達摩院團隊研製出具備自動對外撥 打 電 話 功 能 的 「 智 能 疫 情 機 器 人 」， 提 供 疫 情 諮 詢 和 問 診 服 務 。 </a:t>
            </a:r>
          </a:p>
          <a:p>
            <a:pPr algn="just"/>
            <a:r>
              <a:rPr lang="zh-TW" altLang="en-US" sz="2900" dirty="0"/>
              <a:t>在亞洲，政府以「防疫」為由來收集市民個人信息的情況並 不 罕見，在民間 的爭議聲也 不 算很大；但在歐美國家，因為出於對公民隱私的尊重和保護， 因而陷入兩難局面。英國國民保健署（ </a:t>
            </a:r>
            <a:r>
              <a:rPr lang="en-US" altLang="zh-TW" sz="2900" dirty="0"/>
              <a:t>NHS</a:t>
            </a:r>
            <a:r>
              <a:rPr lang="zh-TW" altLang="en-US" sz="2900" dirty="0"/>
              <a:t>）旗下數位小組早前正在開發「接 觸追蹤」的應用程式，以記錄市民每天行動的 </a:t>
            </a:r>
            <a:r>
              <a:rPr lang="en-US" altLang="zh-TW" sz="2900" dirty="0"/>
              <a:t>GPS </a:t>
            </a:r>
            <a:r>
              <a:rPr lang="zh-TW" altLang="en-US" sz="2900" dirty="0"/>
              <a:t>定位信息追蹤感染者。 不 </a:t>
            </a:r>
          </a:p>
          <a:p>
            <a:pPr algn="just"/>
            <a:r>
              <a:rPr lang="zh-TW" altLang="en-US" sz="2900" dirty="0"/>
              <a:t>過，有參與這項研究的學者表示，強制公眾安裝此應用程式並 不 妥，同時認 為很多私營公司有可能仍然會採取內部的限制措施。據英國報 章消息指，英 國政府衞生部門負責人們正在考慮是否採用這一建議。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21453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8082" y="14027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zh-HK" dirty="0"/>
              <a:t>立場： 在公共衞生範疇上應用科學與科技時，</a:t>
            </a:r>
            <a:r>
              <a:rPr lang="zh-TW" altLang="zh-HK" dirty="0">
                <a:solidFill>
                  <a:srgbClr val="FF0000"/>
                </a:solidFill>
              </a:rPr>
              <a:t>公眾利益</a:t>
            </a:r>
            <a:r>
              <a:rPr lang="zh-TW" altLang="zh-HK" dirty="0"/>
              <a:t>因素應獲優先考慮。</a:t>
            </a:r>
            <a:r>
              <a:rPr lang="en-US" altLang="zh-HK" dirty="0"/>
              <a:t> 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8376" y="1548307"/>
            <a:ext cx="11123951" cy="5309693"/>
          </a:xfrm>
        </p:spPr>
        <p:txBody>
          <a:bodyPr>
            <a:normAutofit/>
          </a:bodyPr>
          <a:lstStyle/>
          <a:p>
            <a:r>
              <a:rPr lang="zh-TW" altLang="zh-HK" dirty="0"/>
              <a:t>首先，在</a:t>
            </a:r>
            <a:r>
              <a:rPr lang="zh-TW" altLang="zh-HK" dirty="0">
                <a:solidFill>
                  <a:srgbClr val="FF0000"/>
                </a:solidFill>
              </a:rPr>
              <a:t>迫切性</a:t>
            </a:r>
            <a:r>
              <a:rPr lang="zh-TW" altLang="zh-HK" dirty="0"/>
              <a:t>方面，考慮</a:t>
            </a:r>
            <a:r>
              <a:rPr lang="zh-TW" altLang="zh-HK" dirty="0">
                <a:solidFill>
                  <a:srgbClr val="FF0000"/>
                </a:solidFill>
              </a:rPr>
              <a:t>公眾利益因素</a:t>
            </a:r>
            <a:r>
              <a:rPr lang="zh-TW" altLang="zh-HK" dirty="0"/>
              <a:t>遠較其他因素更為迫切。 在公共</a:t>
            </a:r>
            <a:r>
              <a:rPr lang="zh-TW" altLang="zh-HK" dirty="0" smtClean="0"/>
              <a:t>衞生</a:t>
            </a:r>
            <a:r>
              <a:rPr lang="zh-TW" altLang="zh-HK" dirty="0"/>
              <a:t>範疇上應用科學與科技時，優先考慮公眾利益因素，對於促進社會進步及人類 福祉上更為迫切。</a:t>
            </a:r>
            <a:r>
              <a:rPr lang="zh-TW" altLang="zh-HK" dirty="0" smtClean="0"/>
              <a:t>發生任何</a:t>
            </a:r>
            <a:r>
              <a:rPr lang="zh-TW" altLang="zh-HK" dirty="0"/>
              <a:t>的公共衞生風險都會對社會帶來極大的負面影響，阻礙人們的日常生活，甚至令社會停頓，是迫切需要解決的問題。</a:t>
            </a:r>
            <a:r>
              <a:rPr lang="zh-TW" altLang="zh-HK" dirty="0">
                <a:solidFill>
                  <a:srgbClr val="FF0000"/>
                </a:solidFill>
              </a:rPr>
              <a:t>相反，</a:t>
            </a:r>
            <a:r>
              <a:rPr lang="zh-TW" altLang="zh-HK" dirty="0"/>
              <a:t>若我們優先考慮</a:t>
            </a:r>
            <a:r>
              <a:rPr lang="zh-TW" altLang="zh-HK" dirty="0">
                <a:solidFill>
                  <a:srgbClr val="FF0000"/>
                </a:solidFill>
              </a:rPr>
              <a:t>安全性因素</a:t>
            </a:r>
            <a:r>
              <a:rPr lang="zh-TW" altLang="zh-HK" dirty="0"/>
              <a:t>，要求技術達到絕對安全，過程相當耗時；或者</a:t>
            </a:r>
            <a:r>
              <a:rPr lang="zh-TW" altLang="zh-HK" dirty="0">
                <a:solidFill>
                  <a:srgbClr val="FF0000"/>
                </a:solidFill>
              </a:rPr>
              <a:t>優先考慮道德 及人道因素</a:t>
            </a:r>
            <a:r>
              <a:rPr lang="zh-TW" altLang="zh-HK" dirty="0"/>
              <a:t>，則需要花時間爭論私隱及人權的保護。這樣會拖延已經發生的公共 衞生風險，或會導致風險無法受控制，繼而引致更嚴重的後果，如人命傷亡等。 </a:t>
            </a:r>
            <a:r>
              <a:rPr lang="zh-TW" altLang="zh-HK" dirty="0">
                <a:solidFill>
                  <a:srgbClr val="FF0000"/>
                </a:solidFill>
              </a:rPr>
              <a:t>例如，在防控 </a:t>
            </a:r>
            <a:r>
              <a:rPr lang="en-US" altLang="zh-HK" dirty="0">
                <a:solidFill>
                  <a:srgbClr val="FF0000"/>
                </a:solidFill>
              </a:rPr>
              <a:t>2019 </a:t>
            </a:r>
            <a:r>
              <a:rPr lang="zh-TW" altLang="zh-HK" dirty="0">
                <a:solidFill>
                  <a:srgbClr val="FF0000"/>
                </a:solidFill>
              </a:rPr>
              <a:t>新冠病毒肺炎</a:t>
            </a:r>
            <a:r>
              <a:rPr lang="zh-TW" altLang="zh-HK" dirty="0"/>
              <a:t>的時候，部分地方以手機藍牙追蹤及定位懷疑 感染者，被部分人指技術侵犯個人私隱，但若不應用有關技術，或會導致社會無 法追蹤感染者，疫情難以受控。由此可見，在 迫切性方面，考慮公眾利益因素遠 較其他因素更為迫切。故此，公眾利益因素應獲優先考慮。</a:t>
            </a:r>
            <a:r>
              <a:rPr lang="en-US" altLang="zh-HK" dirty="0"/>
              <a:t> 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3317615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2423</Words>
  <Application>Microsoft Office PowerPoint</Application>
  <PresentationFormat>寬螢幕</PresentationFormat>
  <Paragraphs>86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Roboto</vt:lpstr>
      <vt:lpstr>新細明體</vt:lpstr>
      <vt:lpstr>Arial</vt:lpstr>
      <vt:lpstr>Calibri</vt:lpstr>
      <vt:lpstr>Calibri Light</vt:lpstr>
      <vt:lpstr>Times New Roman</vt:lpstr>
      <vt:lpstr>Office 佈景主題</vt:lpstr>
      <vt:lpstr>比較題</vt:lpstr>
      <vt:lpstr>比較題：即使有立場，也須比較所有項目</vt:lpstr>
      <vt:lpstr>常見的比較點及相關的詞彙: </vt:lpstr>
      <vt:lpstr>PowerPoint 簡報</vt:lpstr>
      <vt:lpstr>A應優先B/A比B更重要</vt:lpstr>
      <vt:lpstr>A最有效/最佳</vt:lpstr>
      <vt:lpstr>在公共衞生範疇上應用科學與科技時，哪個因素應獲得優先考慮？論證你的答 案 。（ 12 分)</vt:lpstr>
      <vt:lpstr>PowerPoint 簡報</vt:lpstr>
      <vt:lpstr>立場： 在公共衞生範疇上應用科學與科技時，公眾利益因素應獲優先考慮。 </vt:lpstr>
      <vt:lpstr>PowerPoint 簡報</vt:lpstr>
      <vt:lpstr>PowerPoint 簡報</vt:lpstr>
      <vt:lpstr>PowerPoint 簡報</vt:lpstr>
      <vt:lpstr>範例: 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比較題</dc:title>
  <dc:creator>WongChuenFung</dc:creator>
  <cp:lastModifiedBy>WongChuenFung</cp:lastModifiedBy>
  <cp:revision>20</cp:revision>
  <cp:lastPrinted>2016-04-07T02:43:34Z</cp:lastPrinted>
  <dcterms:created xsi:type="dcterms:W3CDTF">2016-04-07T02:16:51Z</dcterms:created>
  <dcterms:modified xsi:type="dcterms:W3CDTF">2021-05-31T00:29:49Z</dcterms:modified>
</cp:coreProperties>
</file>