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
  </p:handoutMasterIdLst>
  <p:sldIdLst>
    <p:sldId id="261" r:id="rId2"/>
    <p:sldId id="264" r:id="rId3"/>
    <p:sldId id="265" r:id="rId4"/>
  </p:sldIdLst>
  <p:sldSz cx="12192000" cy="6858000"/>
  <p:notesSz cx="9939338" cy="6805613"/>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84" y="5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4307046" cy="341463"/>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5629992" y="0"/>
            <a:ext cx="4307046" cy="341463"/>
          </a:xfrm>
          <a:prstGeom prst="rect">
            <a:avLst/>
          </a:prstGeom>
        </p:spPr>
        <p:txBody>
          <a:bodyPr vert="horz" lIns="91440" tIns="45720" rIns="91440" bIns="45720" rtlCol="0"/>
          <a:lstStyle>
            <a:lvl1pPr algn="r">
              <a:defRPr sz="1200"/>
            </a:lvl1pPr>
          </a:lstStyle>
          <a:p>
            <a:fld id="{26B3662F-199A-4EFF-A6BA-D7E5412BD7B8}" type="datetimeFigureOut">
              <a:rPr lang="zh-HK" altLang="en-US" smtClean="0"/>
              <a:t>17/10/2022</a:t>
            </a:fld>
            <a:endParaRPr lang="zh-HK" altLang="en-US"/>
          </a:p>
        </p:txBody>
      </p:sp>
      <p:sp>
        <p:nvSpPr>
          <p:cNvPr id="4" name="頁尾版面配置區 3"/>
          <p:cNvSpPr>
            <a:spLocks noGrp="1"/>
          </p:cNvSpPr>
          <p:nvPr>
            <p:ph type="ftr" sz="quarter" idx="2"/>
          </p:nvPr>
        </p:nvSpPr>
        <p:spPr>
          <a:xfrm>
            <a:off x="0" y="6464151"/>
            <a:ext cx="4307046" cy="341462"/>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5629992" y="6464151"/>
            <a:ext cx="4307046" cy="341462"/>
          </a:xfrm>
          <a:prstGeom prst="rect">
            <a:avLst/>
          </a:prstGeom>
        </p:spPr>
        <p:txBody>
          <a:bodyPr vert="horz" lIns="91440" tIns="45720" rIns="91440" bIns="45720" rtlCol="0" anchor="b"/>
          <a:lstStyle>
            <a:lvl1pPr algn="r">
              <a:defRPr sz="1200"/>
            </a:lvl1pPr>
          </a:lstStyle>
          <a:p>
            <a:fld id="{911857FA-82AC-44CD-AC37-9D536CC8EC4C}" type="slidenum">
              <a:rPr lang="zh-HK" altLang="en-US" smtClean="0"/>
              <a:t>‹#›</a:t>
            </a:fld>
            <a:endParaRPr lang="zh-HK" altLang="en-US"/>
          </a:p>
        </p:txBody>
      </p:sp>
    </p:spTree>
    <p:extLst>
      <p:ext uri="{BB962C8B-B14F-4D97-AF65-F5344CB8AC3E}">
        <p14:creationId xmlns:p14="http://schemas.microsoft.com/office/powerpoint/2010/main" val="341058691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2891884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223577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15470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2304711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31010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329470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425976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1068642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1101991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1026020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E0AD7BF0-FD95-47EF-8763-CE644CBE20F5}" type="datetimeFigureOut">
              <a:rPr lang="zh-HK" altLang="en-US" smtClean="0"/>
              <a:t>17/10/2022</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4030073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D7BF0-FD95-47EF-8763-CE644CBE20F5}" type="datetimeFigureOut">
              <a:rPr lang="zh-HK" altLang="en-US" smtClean="0"/>
              <a:t>17/10/2022</a:t>
            </a:fld>
            <a:endParaRPr lang="zh-HK"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FD6012-1995-4170-A94A-59A960053611}" type="slidenum">
              <a:rPr lang="zh-HK" altLang="en-US" smtClean="0"/>
              <a:t>‹#›</a:t>
            </a:fld>
            <a:endParaRPr lang="zh-HK" altLang="en-US"/>
          </a:p>
        </p:txBody>
      </p:sp>
    </p:spTree>
    <p:extLst>
      <p:ext uri="{BB962C8B-B14F-4D97-AF65-F5344CB8AC3E}">
        <p14:creationId xmlns:p14="http://schemas.microsoft.com/office/powerpoint/2010/main" val="1210866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14251" y="107430"/>
            <a:ext cx="10515600" cy="1325563"/>
          </a:xfrm>
        </p:spPr>
        <p:txBody>
          <a:bodyPr/>
          <a:lstStyle/>
          <a:p>
            <a:r>
              <a:rPr lang="zh-TW" altLang="en-US" b="1" dirty="0" smtClean="0">
                <a:solidFill>
                  <a:srgbClr val="C00000"/>
                </a:solidFill>
              </a:rPr>
              <a:t>關注</a:t>
            </a:r>
            <a:r>
              <a:rPr lang="en-US" altLang="zh-TW" b="1" dirty="0" smtClean="0">
                <a:solidFill>
                  <a:srgbClr val="C00000"/>
                </a:solidFill>
              </a:rPr>
              <a:t>(2018)/</a:t>
            </a:r>
            <a:r>
              <a:rPr lang="zh-TW" altLang="en-US" b="1" dirty="0" smtClean="0">
                <a:solidFill>
                  <a:srgbClr val="C00000"/>
                </a:solidFill>
              </a:rPr>
              <a:t>全球關注點</a:t>
            </a:r>
            <a:r>
              <a:rPr lang="en-US" altLang="zh-TW" b="1" dirty="0" smtClean="0">
                <a:solidFill>
                  <a:srgbClr val="C00000"/>
                </a:solidFill>
              </a:rPr>
              <a:t>(2015)</a:t>
            </a:r>
            <a:endParaRPr lang="zh-HK" altLang="en-US" b="1" dirty="0">
              <a:solidFill>
                <a:srgbClr val="C00000"/>
              </a:solidFill>
            </a:endParaRPr>
          </a:p>
        </p:txBody>
      </p:sp>
      <p:sp>
        <p:nvSpPr>
          <p:cNvPr id="3" name="內容版面配置區 2"/>
          <p:cNvSpPr>
            <a:spLocks noGrp="1"/>
          </p:cNvSpPr>
          <p:nvPr>
            <p:ph idx="1"/>
          </p:nvPr>
        </p:nvSpPr>
        <p:spPr>
          <a:xfrm>
            <a:off x="0" y="1825625"/>
            <a:ext cx="12192000" cy="4791306"/>
          </a:xfrm>
        </p:spPr>
        <p:txBody>
          <a:bodyPr/>
          <a:lstStyle/>
          <a:p>
            <a:r>
              <a:rPr lang="en-US" altLang="zh-TW" b="1" dirty="0" smtClean="0">
                <a:solidFill>
                  <a:srgbClr val="FF0000"/>
                </a:solidFill>
              </a:rPr>
              <a:t>---</a:t>
            </a:r>
            <a:r>
              <a:rPr lang="zh-TW" altLang="en-US" b="1" dirty="0" smtClean="0">
                <a:solidFill>
                  <a:srgbClr val="FF0000"/>
                </a:solidFill>
              </a:rPr>
              <a:t>「關注」非「問題」、「現象」</a:t>
            </a:r>
            <a:endParaRPr lang="en-US" altLang="zh-TW" b="1" dirty="0" smtClean="0">
              <a:solidFill>
                <a:srgbClr val="FF0000"/>
              </a:solidFill>
            </a:endParaRPr>
          </a:p>
          <a:p>
            <a:r>
              <a:rPr lang="en-US" altLang="zh-TW" b="1" dirty="0" smtClean="0"/>
              <a:t>---</a:t>
            </a:r>
            <a:r>
              <a:rPr lang="zh-TW" altLang="en-US" b="1" dirty="0" smtClean="0"/>
              <a:t>引起各持份者</a:t>
            </a:r>
            <a:r>
              <a:rPr lang="en-US" altLang="zh-TW" b="1" dirty="0" smtClean="0"/>
              <a:t>/</a:t>
            </a:r>
            <a:r>
              <a:rPr lang="zh-TW" altLang="en-US" b="1" dirty="0" smtClean="0"/>
              <a:t>全球在某範疇現況需注意之處</a:t>
            </a:r>
            <a:r>
              <a:rPr lang="en-US" altLang="zh-TW" b="1" dirty="0" smtClean="0"/>
              <a:t>(e.g.</a:t>
            </a:r>
            <a:r>
              <a:rPr lang="zh-TW" altLang="en-US" b="1" dirty="0" smtClean="0"/>
              <a:t>對環境影響的關注</a:t>
            </a:r>
            <a:r>
              <a:rPr lang="en-US" altLang="zh-TW" b="1" dirty="0" smtClean="0"/>
              <a:t>)</a:t>
            </a:r>
          </a:p>
          <a:p>
            <a:r>
              <a:rPr lang="en-US" altLang="zh-TW" b="1" dirty="0" smtClean="0"/>
              <a:t>---</a:t>
            </a:r>
            <a:r>
              <a:rPr lang="zh-TW" altLang="en-US" b="1" dirty="0" smtClean="0"/>
              <a:t>按資料作解釋及推論</a:t>
            </a:r>
            <a:endParaRPr lang="en-US" altLang="zh-TW" b="1" dirty="0" smtClean="0"/>
          </a:p>
          <a:p>
            <a:r>
              <a:rPr lang="en-US" altLang="zh-TW" b="1" dirty="0" smtClean="0"/>
              <a:t>---</a:t>
            </a:r>
            <a:r>
              <a:rPr lang="zh-TW" altLang="en-US" b="1" dirty="0" smtClean="0"/>
              <a:t>簡單建議</a:t>
            </a:r>
            <a:r>
              <a:rPr lang="en-US" altLang="zh-TW" b="1" dirty="0" smtClean="0"/>
              <a:t>(e.g</a:t>
            </a:r>
            <a:r>
              <a:rPr lang="zh-TW" altLang="en-US" b="1" dirty="0" smtClean="0"/>
              <a:t>因此如何使用能源或研發新能源便被全球關注</a:t>
            </a:r>
            <a:r>
              <a:rPr lang="en-US" altLang="zh-TW" b="1" dirty="0" smtClean="0"/>
              <a:t>)</a:t>
            </a:r>
          </a:p>
          <a:p>
            <a:endParaRPr lang="en-US" altLang="zh-TW" b="1" dirty="0" smtClean="0"/>
          </a:p>
          <a:p>
            <a:r>
              <a:rPr lang="en-US" altLang="zh-TW" b="1" dirty="0" smtClean="0">
                <a:solidFill>
                  <a:srgbClr val="0070C0"/>
                </a:solidFill>
              </a:rPr>
              <a:t>2015Q3 </a:t>
            </a:r>
            <a:r>
              <a:rPr lang="zh-TW" altLang="en-US" b="1" dirty="0" smtClean="0">
                <a:solidFill>
                  <a:srgbClr val="0070C0"/>
                </a:solidFill>
              </a:rPr>
              <a:t>參考所提供的資料，就你在</a:t>
            </a:r>
            <a:r>
              <a:rPr lang="en-US" altLang="zh-TW" b="1" dirty="0" smtClean="0">
                <a:solidFill>
                  <a:srgbClr val="0070C0"/>
                </a:solidFill>
              </a:rPr>
              <a:t>(a)</a:t>
            </a:r>
            <a:r>
              <a:rPr lang="zh-TW" altLang="en-US" b="1" dirty="0" smtClean="0">
                <a:solidFill>
                  <a:srgbClr val="0070C0"/>
                </a:solidFill>
              </a:rPr>
              <a:t>題描述的國際旅遊趨勢，指出及解釋由這些趨勢引起的兩個全球關注點。</a:t>
            </a:r>
            <a:r>
              <a:rPr lang="en-US" altLang="zh-TW" b="1" dirty="0" smtClean="0">
                <a:solidFill>
                  <a:srgbClr val="0070C0"/>
                </a:solidFill>
              </a:rPr>
              <a:t>(8</a:t>
            </a:r>
            <a:r>
              <a:rPr lang="zh-TW" altLang="en-US" b="1" dirty="0" smtClean="0">
                <a:solidFill>
                  <a:srgbClr val="0070C0"/>
                </a:solidFill>
              </a:rPr>
              <a:t>分</a:t>
            </a:r>
            <a:r>
              <a:rPr lang="en-US" altLang="zh-TW" b="1" dirty="0">
                <a:solidFill>
                  <a:srgbClr val="0070C0"/>
                </a:solidFill>
              </a:rPr>
              <a:t>)</a:t>
            </a:r>
            <a:endParaRPr lang="en-US" altLang="zh-TW" b="1" dirty="0" smtClean="0">
              <a:solidFill>
                <a:srgbClr val="0070C0"/>
              </a:solidFill>
            </a:endParaRPr>
          </a:p>
          <a:p>
            <a:r>
              <a:rPr lang="en-US" altLang="zh-TW" b="1" dirty="0" smtClean="0">
                <a:solidFill>
                  <a:srgbClr val="0070C0"/>
                </a:solidFill>
              </a:rPr>
              <a:t>2018Q2 </a:t>
            </a:r>
            <a:r>
              <a:rPr lang="zh-TW" altLang="en-US" b="1" dirty="0" smtClean="0">
                <a:solidFill>
                  <a:srgbClr val="0070C0"/>
                </a:solidFill>
              </a:rPr>
              <a:t>就資料</a:t>
            </a:r>
            <a:r>
              <a:rPr lang="en-US" altLang="zh-TW" b="1" dirty="0" smtClean="0">
                <a:solidFill>
                  <a:srgbClr val="0070C0"/>
                </a:solidFill>
              </a:rPr>
              <a:t>B</a:t>
            </a:r>
            <a:r>
              <a:rPr lang="zh-TW" altLang="en-US" b="1" dirty="0" smtClean="0">
                <a:solidFill>
                  <a:srgbClr val="0070C0"/>
                </a:solidFill>
              </a:rPr>
              <a:t>，指出及說明該非政府組織對香港教育的一項關注。</a:t>
            </a:r>
            <a:r>
              <a:rPr lang="en-US" altLang="zh-TW" b="1" dirty="0" smtClean="0">
                <a:solidFill>
                  <a:srgbClr val="0070C0"/>
                </a:solidFill>
              </a:rPr>
              <a:t>(4</a:t>
            </a:r>
            <a:r>
              <a:rPr lang="zh-TW" altLang="en-US" b="1" dirty="0" smtClean="0">
                <a:solidFill>
                  <a:srgbClr val="0070C0"/>
                </a:solidFill>
              </a:rPr>
              <a:t>分</a:t>
            </a:r>
            <a:r>
              <a:rPr lang="en-US" altLang="zh-TW" b="1" dirty="0" smtClean="0">
                <a:solidFill>
                  <a:srgbClr val="0070C0"/>
                </a:solidFill>
              </a:rPr>
              <a:t>)</a:t>
            </a:r>
            <a:endParaRPr lang="zh-HK" altLang="en-US" b="1" dirty="0">
              <a:solidFill>
                <a:srgbClr val="0070C0"/>
              </a:solidFill>
            </a:endParaRPr>
          </a:p>
        </p:txBody>
      </p:sp>
    </p:spTree>
    <p:extLst>
      <p:ext uri="{BB962C8B-B14F-4D97-AF65-F5344CB8AC3E}">
        <p14:creationId xmlns:p14="http://schemas.microsoft.com/office/powerpoint/2010/main" val="3079020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HK" dirty="0" smtClean="0"/>
              <a:t>*****</a:t>
            </a:r>
            <a:endParaRPr lang="zh-HK" altLang="en-US" dirty="0"/>
          </a:p>
        </p:txBody>
      </p:sp>
      <p:sp>
        <p:nvSpPr>
          <p:cNvPr id="3" name="內容版面配置區 2"/>
          <p:cNvSpPr>
            <a:spLocks noGrp="1"/>
          </p:cNvSpPr>
          <p:nvPr>
            <p:ph idx="1"/>
          </p:nvPr>
        </p:nvSpPr>
        <p:spPr/>
        <p:txBody>
          <a:bodyPr/>
          <a:lstStyle/>
          <a:p>
            <a:r>
              <a:rPr lang="zh-TW" altLang="en-US" dirty="0"/>
              <a:t>從資料中分析</a:t>
            </a:r>
            <a:r>
              <a:rPr lang="zh-TW" altLang="en-US" dirty="0">
                <a:solidFill>
                  <a:srgbClr val="FF0000"/>
                </a:solidFill>
              </a:rPr>
              <a:t>不同持份者</a:t>
            </a:r>
            <a:r>
              <a:rPr lang="zh-TW" altLang="en-US" dirty="0"/>
              <a:t>究竟有什麼希望</a:t>
            </a:r>
            <a:r>
              <a:rPr lang="zh-TW" altLang="en-US" dirty="0" smtClean="0"/>
              <a:t>了解</a:t>
            </a:r>
            <a:r>
              <a:rPr lang="zh-TW" altLang="en-US" dirty="0"/>
              <a:t/>
            </a:r>
            <a:br>
              <a:rPr lang="zh-TW" altLang="en-US" dirty="0"/>
            </a:br>
            <a:endParaRPr lang="zh-TW" altLang="en-US" dirty="0"/>
          </a:p>
          <a:p>
            <a:r>
              <a:rPr lang="zh-TW" altLang="en-US" dirty="0"/>
              <a:t>不同持份者</a:t>
            </a:r>
            <a:r>
              <a:rPr lang="zh-TW" altLang="en-US" dirty="0">
                <a:solidFill>
                  <a:srgbClr val="FF0000"/>
                </a:solidFill>
              </a:rPr>
              <a:t>為何及如何關注</a:t>
            </a:r>
            <a:r>
              <a:rPr lang="zh-TW" altLang="en-US" dirty="0"/>
              <a:t>相關的</a:t>
            </a:r>
            <a:r>
              <a:rPr lang="zh-TW" altLang="en-US" dirty="0" smtClean="0"/>
              <a:t>議題</a:t>
            </a:r>
            <a:endParaRPr lang="zh-TW" altLang="en-US" dirty="0"/>
          </a:p>
          <a:p>
            <a:pPr lvl="1"/>
            <a:r>
              <a:rPr lang="zh-TW" altLang="en-US" dirty="0"/>
              <a:t>例如國際旅遊業趨勢發展蓬勃會導致很多持份者關心全球暖化會否導致北極熊絕種等問題。</a:t>
            </a:r>
            <a:br>
              <a:rPr lang="zh-TW" altLang="en-US" dirty="0"/>
            </a:br>
            <a:endParaRPr lang="zh-TW" altLang="en-US" dirty="0"/>
          </a:p>
          <a:p>
            <a:endParaRPr lang="zh-HK" altLang="en-US" dirty="0"/>
          </a:p>
        </p:txBody>
      </p:sp>
    </p:spTree>
    <p:extLst>
      <p:ext uri="{BB962C8B-B14F-4D97-AF65-F5344CB8AC3E}">
        <p14:creationId xmlns:p14="http://schemas.microsoft.com/office/powerpoint/2010/main" val="3813374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fs1.mingpao.com/education/20210128/s00013/b2c37caad718d8f57040887af88a66c6.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82305" y="-134913"/>
            <a:ext cx="8820476" cy="7108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802177"/>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2548</TotalTime>
  <Words>185</Words>
  <Application>Microsoft Office PowerPoint</Application>
  <PresentationFormat>寬螢幕</PresentationFormat>
  <Paragraphs>12</Paragraphs>
  <Slides>3</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3</vt:i4>
      </vt:variant>
    </vt:vector>
  </HeadingPairs>
  <TitlesOfParts>
    <vt:vector size="8" baseType="lpstr">
      <vt:lpstr>新細明體</vt:lpstr>
      <vt:lpstr>Arial</vt:lpstr>
      <vt:lpstr>Calibri</vt:lpstr>
      <vt:lpstr>Calibri Light</vt:lpstr>
      <vt:lpstr>Office 佈景主題</vt:lpstr>
      <vt:lpstr>關注(2018)/全球關注點(2015)</vt:lpstr>
      <vt:lpstr>*****</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11.資料多大程度支持(2016)、互證(2013、2017)</dc:title>
  <dc:creator>bread so</dc:creator>
  <cp:lastModifiedBy>WongChuenFung</cp:lastModifiedBy>
  <cp:revision>29</cp:revision>
  <cp:lastPrinted>2020-10-21T01:36:21Z</cp:lastPrinted>
  <dcterms:created xsi:type="dcterms:W3CDTF">2019-03-21T00:33:42Z</dcterms:created>
  <dcterms:modified xsi:type="dcterms:W3CDTF">2022-10-17T01:05:24Z</dcterms:modified>
</cp:coreProperties>
</file>