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34949-F782-4DDF-B61A-008C689BCAC5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9458-A8A8-4418-A553-6A8204D2327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087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9413fc4553a27d8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9413fc4553a27d8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280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9413fc4553a27d8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9413fc4553a27d8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006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9413fc4553a27d8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9413fc4553a27d8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9156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9413fc4553a27d8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9413fc4553a27d8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630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9413fc4553a27d8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9413fc4553a27d8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7127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9413fc4553a27d8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79413fc4553a27d8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056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723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921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890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30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561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72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94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003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5379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752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8141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97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A37BE-FE34-4213-97C5-0868CA029223}" type="datetimeFigureOut">
              <a:rPr lang="zh-HK" altLang="en-US" smtClean="0"/>
              <a:t>29/4/2022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16257-CF9F-4653-9388-62ACD3184FF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808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駁論技巧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70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49381" y="-486787"/>
            <a:ext cx="12266814" cy="1325563"/>
          </a:xfrm>
        </p:spPr>
        <p:txBody>
          <a:bodyPr>
            <a:normAutofit/>
          </a:bodyPr>
          <a:lstStyle/>
          <a:p>
            <a:r>
              <a:rPr lang="zh-TW" altLang="zh-HK" sz="2000" b="1" dirty="0">
                <a:solidFill>
                  <a:srgbClr val="FF0000"/>
                </a:solidFill>
              </a:rPr>
              <a:t>「植物肉能有效推動可持續發展。」你是否同意這看法？參考所提供的資料及就你所知，解釋你的答案</a:t>
            </a:r>
            <a:r>
              <a:rPr lang="zh-TW" altLang="zh-HK" sz="2000" b="1" dirty="0" smtClean="0">
                <a:solidFill>
                  <a:srgbClr val="FF0000"/>
                </a:solidFill>
              </a:rPr>
              <a:t>。</a:t>
            </a:r>
            <a:endParaRPr lang="zh-HK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6677"/>
              </p:ext>
            </p:extLst>
          </p:nvPr>
        </p:nvGraphicFramePr>
        <p:xfrm>
          <a:off x="-67733" y="367851"/>
          <a:ext cx="12192000" cy="6557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067">
                  <a:extLst>
                    <a:ext uri="{9D8B030D-6E8A-4147-A177-3AD203B41FA5}">
                      <a16:colId xmlns:a16="http://schemas.microsoft.com/office/drawing/2014/main" val="1240113126"/>
                    </a:ext>
                  </a:extLst>
                </a:gridCol>
                <a:gridCol w="5994400">
                  <a:extLst>
                    <a:ext uri="{9D8B030D-6E8A-4147-A177-3AD203B41FA5}">
                      <a16:colId xmlns:a16="http://schemas.microsoft.com/office/drawing/2014/main" val="541363834"/>
                    </a:ext>
                  </a:extLst>
                </a:gridCol>
                <a:gridCol w="5325533">
                  <a:extLst>
                    <a:ext uri="{9D8B030D-6E8A-4147-A177-3AD203B41FA5}">
                      <a16:colId xmlns:a16="http://schemas.microsoft.com/office/drawing/2014/main" val="1133874534"/>
                    </a:ext>
                  </a:extLst>
                </a:gridCol>
              </a:tblGrid>
              <a:tr h="522843">
                <a:tc>
                  <a:txBody>
                    <a:bodyPr/>
                    <a:lstStyle/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同意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不同意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846926"/>
                  </a:ext>
                </a:extLst>
              </a:tr>
              <a:tr h="18448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經濟</a:t>
                      </a:r>
                      <a:r>
                        <a:rPr lang="en-US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zh-HK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指出一塊植物豬肉只價港幣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元，價錢商宜，長遠發展能維持。</a:t>
                      </a:r>
                    </a:p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Impossible burger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套餐連飲品價值港幣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元。其售價與高級牛肉相近，待日後擴大產能、達至規模效益時，便可以降低生產成本及售價。</a:t>
                      </a: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指出植物豬肉能救地球，但因為有貧窮或第三世界國家太貧窮，連豬肉也未見過或未吃過，加上售價昂貴，只有富裕國家人民才能付擔，長遠發展未能支付成本。</a:t>
                      </a:r>
                    </a:p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科學家指，現時生產人造肉，在培養細胞過程，需提供氧氣、熱力、食物和清潔廢物，這些都不是免費的。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45032"/>
                  </a:ext>
                </a:extLst>
              </a:tr>
              <a:tr h="1179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</a:t>
                      </a:r>
                      <a:r>
                        <a:rPr lang="en-US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zh-HK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指出，植物肉不傷害生命，並能針對減少碳及甲烷排放，實驗室製肉比傳統牛肉節省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能量，人類能與地球一起永續發展下去。</a:t>
                      </a:r>
                    </a:p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指出，實驗室製肉只比傳統牛肉節省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能量。</a:t>
                      </a: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註冊營養師黃蘊芝提醒，植物肉始終屬於加工製品，額外添加了穩定劑、調味劑，鈉含量較新鮮肉類高，故此過量攝取有損市民健康。</a:t>
                      </a: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001608"/>
                  </a:ext>
                </a:extLst>
              </a:tr>
              <a:tr h="23832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社會</a:t>
                      </a:r>
                      <a:r>
                        <a:rPr lang="en-US" altLang="zh-H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  <a:endParaRPr lang="zh-TW" altLang="zh-HK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指出植物豬肉能救地球，因為有貧窮或第三世界國家的人民糧食短缺，連豬肉也未吃過。研發植物豬肉能廣泛、大量生產以提供全球充足肉類糧食，令更多人免於飢餓。</a:t>
                      </a:r>
                    </a:p>
                    <a:p>
                      <a:pPr hangingPunct="0"/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指出，植物肉助人類改變飲食習慣，減少吃肉，救救地球之餘，也救救自己的健康。註冊營養師黃蘊芝表示，低碳飲食有助預防心血管疾病及減少肥胖及其引致的問題，提升健康。</a:t>
                      </a: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指出，不過有科學家質疑，現時生產人造肉仍要耗用大量能源，並，但甲烷只會在大氣中存在十二年，二氧化碳卻可累積上千年。研究因此質疑，人造肉長遠或比傳統畜牧更不環保。</a:t>
                      </a:r>
                    </a:p>
                    <a:p>
                      <a:pPr algn="ctr"/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529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21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-GB" sz="3600" dirty="0" err="1"/>
              <a:t>駁論段落框架：駁論三部曲</a:t>
            </a:r>
            <a:endParaRPr sz="3600" dirty="0"/>
          </a:p>
          <a:p>
            <a:pPr marL="0" indent="0">
              <a:spcBef>
                <a:spcPts val="1600"/>
              </a:spcBef>
              <a:buNone/>
            </a:pPr>
            <a:endParaRPr sz="36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3600" dirty="0" err="1"/>
              <a:t>首先，闡述對方論點：有人指出</a:t>
            </a:r>
            <a:r>
              <a:rPr lang="en-GB" sz="3600" dirty="0"/>
              <a:t>…/</a:t>
            </a:r>
            <a:r>
              <a:rPr lang="en-GB" sz="3600" dirty="0" err="1"/>
              <a:t>有人說</a:t>
            </a:r>
            <a:r>
              <a:rPr lang="en-GB" sz="3600" dirty="0" smtClean="0">
                <a:solidFill>
                  <a:srgbClr val="FF0000"/>
                </a:solidFill>
              </a:rPr>
              <a:t>…(+</a:t>
            </a:r>
            <a:r>
              <a:rPr lang="zh-TW" altLang="en-US" sz="3600" dirty="0" smtClean="0">
                <a:solidFill>
                  <a:srgbClr val="FF0000"/>
                </a:solidFill>
              </a:rPr>
              <a:t>引例說明</a:t>
            </a:r>
            <a:r>
              <a:rPr lang="en-US" altLang="zh-TW" sz="3600" dirty="0" smtClean="0">
                <a:solidFill>
                  <a:srgbClr val="FF0000"/>
                </a:solidFill>
              </a:rPr>
              <a:t>)</a:t>
            </a:r>
            <a:endParaRPr sz="3600" dirty="0">
              <a:solidFill>
                <a:srgbClr val="FF0000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-GB" sz="3600" dirty="0" err="1"/>
              <a:t>然後，駁斥對方的論點：而我認為</a:t>
            </a:r>
            <a:r>
              <a:rPr lang="en-GB" sz="3600" dirty="0" smtClean="0"/>
              <a:t>…</a:t>
            </a:r>
            <a:r>
              <a:rPr lang="en-US" altLang="zh-HK" sz="3600" dirty="0">
                <a:solidFill>
                  <a:srgbClr val="FF0000"/>
                </a:solidFill>
              </a:rPr>
              <a:t>…(+</a:t>
            </a:r>
            <a:r>
              <a:rPr lang="zh-HK" altLang="en-US" sz="3600" dirty="0">
                <a:solidFill>
                  <a:srgbClr val="FF0000"/>
                </a:solidFill>
              </a:rPr>
              <a:t>引例說明</a:t>
            </a:r>
            <a:r>
              <a:rPr lang="en-US" altLang="zh-HK" sz="3600" dirty="0" smtClean="0">
                <a:solidFill>
                  <a:srgbClr val="FF0000"/>
                </a:solidFill>
              </a:rPr>
              <a:t>)</a:t>
            </a:r>
            <a:endParaRPr sz="36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600" dirty="0" err="1"/>
              <a:t>最後，重申自己的立場：所以，我認為</a:t>
            </a:r>
            <a:r>
              <a:rPr lang="en-GB" sz="3600" dirty="0"/>
              <a:t>…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91669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415600" y="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 marL="609585" indent="-518147">
              <a:buSzPct val="100000"/>
              <a:buAutoNum type="arabicPeriod"/>
            </a:pPr>
            <a:r>
              <a:rPr lang="en-GB" dirty="0" err="1"/>
              <a:t>時間反駁</a:t>
            </a:r>
            <a:endParaRPr dirty="0"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0" y="1151400"/>
            <a:ext cx="11776400" cy="526516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GB" sz="2200" dirty="0" err="1"/>
              <a:t>可以思考一下題目的措施所造成的</a:t>
            </a:r>
            <a:r>
              <a:rPr lang="en-GB" sz="3000" dirty="0" err="1">
                <a:solidFill>
                  <a:srgbClr val="CC0000"/>
                </a:solidFill>
              </a:rPr>
              <a:t>長期和短期影響</a:t>
            </a:r>
            <a:r>
              <a:rPr lang="en-GB" sz="2200" dirty="0" err="1"/>
              <a:t>，然後反駁對方的論點</a:t>
            </a:r>
            <a:r>
              <a:rPr lang="en-GB" sz="2200" dirty="0"/>
              <a:t>。</a:t>
            </a:r>
            <a:endParaRPr sz="22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200" dirty="0" err="1"/>
              <a:t>題目示例</a:t>
            </a:r>
            <a:r>
              <a:rPr lang="en-GB" sz="2200" dirty="0"/>
              <a:t>：</a:t>
            </a:r>
            <a:endParaRPr sz="22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200" dirty="0"/>
              <a:t>「</a:t>
            </a:r>
            <a:r>
              <a:rPr lang="en-GB" sz="2200" dirty="0" err="1"/>
              <a:t>在減低青少年犯罪率上，加強教育比提高刑罰更有效</a:t>
            </a:r>
            <a:r>
              <a:rPr lang="en-GB" sz="2200" dirty="0"/>
              <a:t>。」</a:t>
            </a:r>
            <a:r>
              <a:rPr lang="en-GB" sz="2200" dirty="0" err="1"/>
              <a:t>你在多大程度上同意此說</a:t>
            </a:r>
            <a:r>
              <a:rPr lang="en-GB" sz="2200" dirty="0"/>
              <a:t>？</a:t>
            </a:r>
            <a:endParaRPr sz="22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200" dirty="0" err="1"/>
              <a:t>立場</a:t>
            </a:r>
            <a:r>
              <a:rPr lang="en-GB" sz="2200" dirty="0"/>
              <a:t>：</a:t>
            </a:r>
            <a:endParaRPr sz="22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200" dirty="0" err="1"/>
              <a:t>我在大程度上</a:t>
            </a:r>
            <a:r>
              <a:rPr lang="en-GB" sz="2200" dirty="0" err="1">
                <a:solidFill>
                  <a:srgbClr val="FF0000"/>
                </a:solidFill>
              </a:rPr>
              <a:t>同意</a:t>
            </a:r>
            <a:r>
              <a:rPr lang="en-GB" sz="2200" dirty="0" err="1"/>
              <a:t>此說</a:t>
            </a:r>
            <a:r>
              <a:rPr lang="en-GB" sz="2200" dirty="0"/>
              <a:t>。</a:t>
            </a:r>
            <a:endParaRPr sz="22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500" dirty="0" err="1"/>
              <a:t>駁論</a:t>
            </a:r>
            <a:r>
              <a:rPr lang="en-GB" sz="2500" dirty="0"/>
              <a:t>：</a:t>
            </a:r>
            <a:endParaRPr sz="25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500" dirty="0"/>
              <a:t>有人認為</a:t>
            </a:r>
            <a:r>
              <a:rPr lang="en-GB" sz="2500" dirty="0">
                <a:solidFill>
                  <a:srgbClr val="FF0000"/>
                </a:solidFill>
              </a:rPr>
              <a:t>提高青少年犯罪的刑罰</a:t>
            </a:r>
            <a:r>
              <a:rPr lang="en-GB" sz="2500" dirty="0"/>
              <a:t>，</a:t>
            </a:r>
            <a:r>
              <a:rPr lang="en-GB" sz="2500" dirty="0">
                <a:solidFill>
                  <a:srgbClr val="002060"/>
                </a:solidFill>
              </a:rPr>
              <a:t>例如</a:t>
            </a:r>
            <a:r>
              <a:rPr lang="en-GB" sz="2500" dirty="0"/>
              <a:t>延長入男女童院的時限，能令青少年感到懼怕，不敢犯罪，害怕失去自由和前途，有效令青少年犯罪率下降。</a:t>
            </a:r>
            <a:r>
              <a:rPr lang="en-GB" sz="2500" dirty="0">
                <a:solidFill>
                  <a:srgbClr val="FF0000"/>
                </a:solidFill>
              </a:rPr>
              <a:t>而我對此說仍有保留</a:t>
            </a:r>
            <a:r>
              <a:rPr lang="en-GB" sz="2500" dirty="0"/>
              <a:t>，</a:t>
            </a:r>
            <a:r>
              <a:rPr lang="en-GB" sz="2500" dirty="0">
                <a:solidFill>
                  <a:srgbClr val="FF0000"/>
                </a:solidFill>
              </a:rPr>
              <a:t>提高刑罰雖然能在</a:t>
            </a:r>
            <a:r>
              <a:rPr lang="en-GB" sz="2500" b="1" u="sng" dirty="0">
                <a:solidFill>
                  <a:srgbClr val="FF0000"/>
                </a:solidFill>
              </a:rPr>
              <a:t>短期內</a:t>
            </a:r>
            <a:r>
              <a:rPr lang="en-GB" sz="2500" dirty="0">
                <a:solidFill>
                  <a:srgbClr val="FF0000"/>
                </a:solidFill>
              </a:rPr>
              <a:t>減低青少年的犯罪率，但在</a:t>
            </a:r>
            <a:r>
              <a:rPr lang="en-GB" sz="2500" b="1" u="sng" dirty="0">
                <a:solidFill>
                  <a:srgbClr val="FF0000"/>
                </a:solidFill>
              </a:rPr>
              <a:t>長期上</a:t>
            </a:r>
            <a:r>
              <a:rPr lang="en-GB" sz="2500" dirty="0">
                <a:solidFill>
                  <a:srgbClr val="FF0000"/>
                </a:solidFill>
              </a:rPr>
              <a:t>，</a:t>
            </a:r>
            <a:r>
              <a:rPr lang="en-GB" sz="2500" dirty="0"/>
              <a:t>青少年的心志仍未成熟，道德觀也未必正確，有機會再次犯罪，未能從根本上解決問題。而加強教育能從小讓青少年了解及培養更多正確的價值觀，例如應該用自己的雙手賺錢，不應偷竊，所以加強教育能從根源上改正青少年的思想，在長期上有效減低青少年的犯罪率。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167478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GB"/>
              <a:t>2.措施反駁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207800" y="1167166"/>
            <a:ext cx="11776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GB" sz="2067" dirty="0" err="1"/>
              <a:t>可以思考有什麼方法可以</a:t>
            </a:r>
            <a:r>
              <a:rPr lang="en-GB" dirty="0" err="1">
                <a:solidFill>
                  <a:srgbClr val="CC0000"/>
                </a:solidFill>
              </a:rPr>
              <a:t>解決</a:t>
            </a:r>
            <a:r>
              <a:rPr lang="en-GB" dirty="0">
                <a:solidFill>
                  <a:srgbClr val="CC0000"/>
                </a:solidFill>
              </a:rPr>
              <a:t>/</a:t>
            </a:r>
            <a:r>
              <a:rPr lang="en-GB" dirty="0" err="1">
                <a:solidFill>
                  <a:srgbClr val="CC0000"/>
                </a:solidFill>
              </a:rPr>
              <a:t>淡化反方所提出的問題</a:t>
            </a:r>
            <a:r>
              <a:rPr lang="en-GB" sz="2067" dirty="0" err="1"/>
              <a:t>，然後反駁對方的論點</a:t>
            </a:r>
            <a:r>
              <a:rPr lang="en-GB" sz="2067" dirty="0"/>
              <a:t>。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 err="1"/>
              <a:t>題目示例</a:t>
            </a:r>
            <a:r>
              <a:rPr lang="en-GB" sz="2067" dirty="0"/>
              <a:t>：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/>
              <a:t>「</a:t>
            </a:r>
            <a:r>
              <a:rPr lang="en-GB" sz="2067" dirty="0" err="1"/>
              <a:t>經濟全球化有助舒緩發展中國家的環境污染問題</a:t>
            </a:r>
            <a:r>
              <a:rPr lang="en-GB" sz="2067" dirty="0"/>
              <a:t>。」</a:t>
            </a:r>
            <a:r>
              <a:rPr lang="en-GB" sz="2067" dirty="0" err="1"/>
              <a:t>你在多大程度上同意此說</a:t>
            </a:r>
            <a:r>
              <a:rPr lang="en-GB" sz="2067" dirty="0"/>
              <a:t>？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 err="1"/>
              <a:t>立場</a:t>
            </a:r>
            <a:r>
              <a:rPr lang="en-GB" sz="2067" dirty="0"/>
              <a:t>：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 err="1"/>
              <a:t>我在大程度上</a:t>
            </a:r>
            <a:r>
              <a:rPr lang="en-GB" sz="2067" dirty="0" err="1">
                <a:solidFill>
                  <a:srgbClr val="FF0000"/>
                </a:solidFill>
              </a:rPr>
              <a:t>同意</a:t>
            </a:r>
            <a:r>
              <a:rPr lang="en-GB" sz="2067" dirty="0" err="1"/>
              <a:t>此說</a:t>
            </a:r>
            <a:r>
              <a:rPr lang="en-GB" sz="2067" dirty="0"/>
              <a:t>。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600" dirty="0" err="1"/>
              <a:t>駁論</a:t>
            </a:r>
            <a:r>
              <a:rPr lang="en-GB" sz="2600" dirty="0"/>
              <a:t>：</a:t>
            </a:r>
            <a:endParaRPr sz="26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600" dirty="0"/>
              <a:t>有人說，經濟全球化令大量</a:t>
            </a:r>
            <a:r>
              <a:rPr lang="en-GB" sz="2600" dirty="0">
                <a:solidFill>
                  <a:srgbClr val="FF0000"/>
                </a:solidFill>
              </a:rPr>
              <a:t>跨國企業</a:t>
            </a:r>
            <a:r>
              <a:rPr lang="en-GB" sz="2600" dirty="0"/>
              <a:t>在發展中國家興建工廠，例如中國及柬埔寨等，而工廠排放的污染物會</a:t>
            </a:r>
            <a:r>
              <a:rPr lang="en-GB" sz="2600" dirty="0">
                <a:solidFill>
                  <a:srgbClr val="FF0000"/>
                </a:solidFill>
              </a:rPr>
              <a:t>使發展中國家的</a:t>
            </a:r>
            <a:r>
              <a:rPr lang="en-GB" sz="2600" b="1" u="sng" dirty="0">
                <a:solidFill>
                  <a:srgbClr val="FF0000"/>
                </a:solidFill>
              </a:rPr>
              <a:t>環境問題惡化</a:t>
            </a:r>
            <a:r>
              <a:rPr lang="en-GB" sz="2600" dirty="0"/>
              <a:t>，</a:t>
            </a:r>
            <a:r>
              <a:rPr lang="en-GB" sz="2600" dirty="0">
                <a:solidFill>
                  <a:srgbClr val="FF0000"/>
                </a:solidFill>
              </a:rPr>
              <a:t>例如</a:t>
            </a:r>
            <a:r>
              <a:rPr lang="en-GB" sz="2600" dirty="0"/>
              <a:t>中國有嚴重的空氣污染問題。但是，我不同意這個說法。經濟全球化為發展中國家帶來可觀的</a:t>
            </a:r>
            <a:r>
              <a:rPr lang="en-GB" sz="2600" dirty="0">
                <a:solidFill>
                  <a:srgbClr val="FF0000"/>
                </a:solidFill>
              </a:rPr>
              <a:t>經濟收入</a:t>
            </a:r>
            <a:r>
              <a:rPr lang="en-GB" sz="2600" dirty="0"/>
              <a:t>，例如向跨國企業徵收稅收等。而發展中國家的政府正正可以使用這些</a:t>
            </a:r>
            <a:r>
              <a:rPr lang="en-GB" sz="2600" b="1" u="sng" dirty="0">
                <a:solidFill>
                  <a:srgbClr val="FF0000"/>
                </a:solidFill>
              </a:rPr>
              <a:t>收入以改善環境</a:t>
            </a:r>
            <a:r>
              <a:rPr lang="en-GB" sz="2600" dirty="0"/>
              <a:t>，</a:t>
            </a:r>
            <a:r>
              <a:rPr lang="en-GB" sz="2600" dirty="0">
                <a:solidFill>
                  <a:srgbClr val="FF0000"/>
                </a:solidFill>
              </a:rPr>
              <a:t>例如</a:t>
            </a:r>
            <a:r>
              <a:rPr lang="en-GB" sz="2600" dirty="0"/>
              <a:t>興建更好的排污措施，反而能夠舒緩他們的環境污染問題，所以經濟全球化有助舒緩發展中國家的環境污染問題。</a:t>
            </a:r>
            <a:endParaRPr sz="26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002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415600" y="8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GB"/>
              <a:t>3. 局限反駁</a:t>
            </a:r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415600" y="763592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GB" sz="2067" dirty="0" err="1"/>
              <a:t>想想</a:t>
            </a:r>
            <a:r>
              <a:rPr lang="en-GB" sz="3067" dirty="0" err="1">
                <a:solidFill>
                  <a:srgbClr val="CC0000"/>
                </a:solidFill>
              </a:rPr>
              <a:t>反方的論點有什麼局限</a:t>
            </a:r>
            <a:r>
              <a:rPr lang="en-GB" sz="2067" dirty="0" err="1"/>
              <a:t>，例如論點是否對應現實和有沒有邏輯問題</a:t>
            </a:r>
            <a:r>
              <a:rPr lang="en-GB" sz="2067" dirty="0"/>
              <a:t>。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 err="1"/>
              <a:t>題目示例</a:t>
            </a:r>
            <a:r>
              <a:rPr lang="en-GB" sz="2067" dirty="0"/>
              <a:t>：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/>
              <a:t>「</a:t>
            </a:r>
            <a:r>
              <a:rPr lang="en-GB" sz="2067" dirty="0" err="1"/>
              <a:t>新型冠狀病毒肺炎疫情期間，全球化有效改善發展中國家的公共衛生問題</a:t>
            </a:r>
            <a:r>
              <a:rPr lang="en-GB" sz="2067" dirty="0"/>
              <a:t>。」</a:t>
            </a:r>
            <a:r>
              <a:rPr lang="en-GB" sz="2067" dirty="0" err="1"/>
              <a:t>你在多大程度上同意此說</a:t>
            </a:r>
            <a:r>
              <a:rPr lang="en-GB" sz="2067" dirty="0"/>
              <a:t>？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067" dirty="0" err="1"/>
              <a:t>立場：我在</a:t>
            </a:r>
            <a:r>
              <a:rPr lang="en-GB" sz="2067" dirty="0" err="1">
                <a:solidFill>
                  <a:srgbClr val="FF0000"/>
                </a:solidFill>
              </a:rPr>
              <a:t>小程度</a:t>
            </a:r>
            <a:r>
              <a:rPr lang="en-GB" sz="2067" dirty="0" err="1"/>
              <a:t>上同意此說</a:t>
            </a:r>
            <a:r>
              <a:rPr lang="en-GB" sz="2067" dirty="0"/>
              <a:t>。</a:t>
            </a:r>
            <a:endParaRPr sz="2067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600" dirty="0" err="1"/>
              <a:t>駁論</a:t>
            </a:r>
            <a:r>
              <a:rPr lang="en-GB" sz="2600" dirty="0"/>
              <a:t>：</a:t>
            </a:r>
            <a:endParaRPr sz="2600" dirty="0"/>
          </a:p>
          <a:p>
            <a:pPr marL="0" indent="0">
              <a:spcBef>
                <a:spcPts val="1600"/>
              </a:spcBef>
              <a:buNone/>
            </a:pPr>
            <a:r>
              <a:rPr lang="en-GB" sz="2600" dirty="0"/>
              <a:t>也許有人認為，新冠肺炎期間，</a:t>
            </a:r>
            <a:r>
              <a:rPr lang="en-GB" sz="2600" b="1" u="sng" dirty="0">
                <a:solidFill>
                  <a:srgbClr val="FF0000"/>
                </a:solidFill>
              </a:rPr>
              <a:t>各國有互助</a:t>
            </a:r>
            <a:r>
              <a:rPr lang="en-GB" sz="2600" dirty="0"/>
              <a:t>的情況出現，</a:t>
            </a:r>
            <a:r>
              <a:rPr lang="en-GB" sz="2600" dirty="0">
                <a:solidFill>
                  <a:srgbClr val="FF0000"/>
                </a:solidFill>
              </a:rPr>
              <a:t>例如</a:t>
            </a:r>
            <a:r>
              <a:rPr lang="en-GB" sz="2600" dirty="0"/>
              <a:t>中國曾派醫療隊到發展中國家，例如塞爾維亞，協助他們應對新冠肺炎疫情，因此他們認為全球化有助改善發展中國家的公共衛生問題。</a:t>
            </a:r>
            <a:r>
              <a:rPr lang="en-GB" sz="2600" dirty="0">
                <a:solidFill>
                  <a:srgbClr val="FF0000"/>
                </a:solidFill>
              </a:rPr>
              <a:t>但我認為，該論點是有局限的</a:t>
            </a:r>
            <a:r>
              <a:rPr lang="en-GB" sz="2600" dirty="0"/>
              <a:t>。由於新冠肺炎疫情十分嚴重是一個全球性問題，不少發達國家亦面對嚴重的資源及人手短缺問題，例如美國，所以</a:t>
            </a:r>
            <a:r>
              <a:rPr lang="en-GB" sz="2600" b="1" u="sng" dirty="0">
                <a:solidFill>
                  <a:srgbClr val="FF0000"/>
                </a:solidFill>
              </a:rPr>
              <a:t>無暇幫助</a:t>
            </a:r>
            <a:r>
              <a:rPr lang="en-GB" sz="2600" dirty="0"/>
              <a:t>發展中國家舒緩疫情。而事實上，很多發展中國家現時依然疫情嚴峻，例如非洲國家，因此塞爾維亞只是一個個別例子。因此，即使全球化令全球資訊流通，但因現時疫情嚴峻，並不能有效改善發展中國家的公共衛生問題。</a:t>
            </a:r>
            <a:endParaRPr sz="26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256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GB" dirty="0"/>
              <a:t>4. </a:t>
            </a:r>
            <a:r>
              <a:rPr lang="en-GB" dirty="0" err="1"/>
              <a:t>反效果反駁</a:t>
            </a:r>
            <a:endParaRPr dirty="0"/>
          </a:p>
        </p:txBody>
      </p:sp>
      <p:sp>
        <p:nvSpPr>
          <p:cNvPr id="157" name="Google Shape;157;p30"/>
          <p:cNvSpPr txBox="1"/>
          <p:nvPr/>
        </p:nvSpPr>
        <p:spPr>
          <a:xfrm>
            <a:off x="415608" y="1356968"/>
            <a:ext cx="11360792" cy="523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400" dirty="0" err="1"/>
              <a:t>想想那個政策會不會想解</a:t>
            </a:r>
            <a:r>
              <a:rPr lang="en-GB" sz="2400" dirty="0" err="1">
                <a:solidFill>
                  <a:srgbClr val="FF0000"/>
                </a:solidFill>
              </a:rPr>
              <a:t>決問題反而惡化那個問題</a:t>
            </a:r>
            <a:r>
              <a:rPr lang="en-GB" sz="2400" dirty="0"/>
              <a:t>/</a:t>
            </a:r>
            <a:r>
              <a:rPr lang="en-GB" sz="2400" dirty="0" err="1">
                <a:solidFill>
                  <a:srgbClr val="FF0000"/>
                </a:solidFill>
              </a:rPr>
              <a:t>導致另一些問題，造成反效果</a:t>
            </a:r>
            <a:r>
              <a:rPr lang="en-GB" sz="2400" dirty="0"/>
              <a:t>。</a:t>
            </a:r>
            <a:endParaRPr sz="2400" dirty="0"/>
          </a:p>
          <a:p>
            <a:endParaRPr sz="2400" dirty="0"/>
          </a:p>
          <a:p>
            <a:r>
              <a:rPr lang="en-GB" sz="2400" dirty="0" err="1"/>
              <a:t>題目示例</a:t>
            </a:r>
            <a:r>
              <a:rPr lang="en-GB" sz="2400" dirty="0"/>
              <a:t>：</a:t>
            </a:r>
            <a:endParaRPr sz="2400" dirty="0"/>
          </a:p>
          <a:p>
            <a:r>
              <a:rPr lang="en-GB" sz="2400" dirty="0"/>
              <a:t>「</a:t>
            </a:r>
            <a:r>
              <a:rPr lang="en-GB" sz="2400" dirty="0" err="1"/>
              <a:t>為了舒緩廢物污染問題，香港應該興建垃圾焚化爐</a:t>
            </a:r>
            <a:r>
              <a:rPr lang="en-GB" sz="2400" dirty="0"/>
              <a:t>。」</a:t>
            </a:r>
            <a:r>
              <a:rPr lang="en-GB" sz="2400" dirty="0" err="1"/>
              <a:t>你同意嗎</a:t>
            </a:r>
            <a:r>
              <a:rPr lang="en-GB" sz="2400" dirty="0"/>
              <a:t>？</a:t>
            </a:r>
            <a:endParaRPr sz="2400" dirty="0"/>
          </a:p>
          <a:p>
            <a:r>
              <a:rPr lang="en-GB" sz="2400" dirty="0" err="1"/>
              <a:t>立場</a:t>
            </a:r>
            <a:r>
              <a:rPr lang="en-GB" sz="2400" dirty="0"/>
              <a:t>：</a:t>
            </a:r>
            <a:endParaRPr sz="2400" dirty="0"/>
          </a:p>
          <a:p>
            <a:r>
              <a:rPr lang="en-GB" sz="2400" dirty="0" err="1">
                <a:solidFill>
                  <a:srgbClr val="FF0000"/>
                </a:solidFill>
              </a:rPr>
              <a:t>不同意</a:t>
            </a:r>
            <a:r>
              <a:rPr lang="en-GB" sz="2400" dirty="0"/>
              <a:t>。</a:t>
            </a:r>
            <a:endParaRPr sz="2400" dirty="0"/>
          </a:p>
          <a:p>
            <a:r>
              <a:rPr lang="en-GB" sz="2400" dirty="0" err="1"/>
              <a:t>駁論</a:t>
            </a:r>
            <a:r>
              <a:rPr lang="en-GB" sz="2400" dirty="0"/>
              <a:t>：</a:t>
            </a:r>
            <a:endParaRPr sz="2400" dirty="0"/>
          </a:p>
          <a:p>
            <a:r>
              <a:rPr lang="en-GB" sz="2600" dirty="0"/>
              <a:t>有人說，香港的堆填區將在5年內飽和，</a:t>
            </a:r>
            <a:r>
              <a:rPr lang="en-GB" sz="2600" dirty="0">
                <a:solidFill>
                  <a:srgbClr val="FF0000"/>
                </a:solidFill>
              </a:rPr>
              <a:t>而焚化垃圾會將垃圾轉化為灰燼、廢氣和熱力，會減少原來垃圾80-85%的質量和95-96%的體積</a:t>
            </a:r>
            <a:r>
              <a:rPr lang="en-GB" sz="2600" dirty="0"/>
              <a:t>，可以大大減少垃圾量，所以興建垃圾焚化爐能在短期內解決廢物污染問題。</a:t>
            </a:r>
            <a:r>
              <a:rPr lang="en-GB" sz="2600" dirty="0">
                <a:solidFill>
                  <a:srgbClr val="FF0000"/>
                </a:solidFill>
              </a:rPr>
              <a:t>但是，垃圾焚化爐釋出的污染物，例如二噁英和呋喃，不但會加劇香港的空氣污染問題，更會影響市民的健康，造成不可逆轉的反效果，</a:t>
            </a:r>
            <a:r>
              <a:rPr lang="en-GB" sz="2600" dirty="0"/>
              <a:t>所以我認為香港不應該興建垃圾焚化爐以舒緩廢物污染問題。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341902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289476" y="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GB"/>
              <a:t>5.範圍反駁</a:t>
            </a:r>
            <a:endParaRPr/>
          </a:p>
        </p:txBody>
      </p:sp>
      <p:sp>
        <p:nvSpPr>
          <p:cNvPr id="163" name="Google Shape;163;p31"/>
          <p:cNvSpPr txBox="1"/>
          <p:nvPr/>
        </p:nvSpPr>
        <p:spPr>
          <a:xfrm>
            <a:off x="0" y="334503"/>
            <a:ext cx="12192000" cy="6093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endParaRPr lang="en-GB" sz="2200" dirty="0" smtClean="0"/>
          </a:p>
          <a:p>
            <a:r>
              <a:rPr lang="en-GB" sz="2200" dirty="0" err="1" smtClean="0"/>
              <a:t>可以從兩方面思考</a:t>
            </a:r>
            <a:r>
              <a:rPr lang="en-GB" sz="2200" dirty="0" err="1"/>
              <a:t>：</a:t>
            </a:r>
            <a:r>
              <a:rPr lang="en-GB" sz="2200" dirty="0" err="1">
                <a:solidFill>
                  <a:srgbClr val="FF0000"/>
                </a:solidFill>
              </a:rPr>
              <a:t>該問題</a:t>
            </a:r>
            <a:r>
              <a:rPr lang="en-GB" sz="2200" dirty="0">
                <a:solidFill>
                  <a:srgbClr val="FF0000"/>
                </a:solidFill>
              </a:rPr>
              <a:t>/</a:t>
            </a:r>
            <a:r>
              <a:rPr lang="en-GB" sz="2200" dirty="0" err="1">
                <a:solidFill>
                  <a:srgbClr val="FF0000"/>
                </a:solidFill>
              </a:rPr>
              <a:t>政策的影響受眾及影響範圍</a:t>
            </a:r>
            <a:r>
              <a:rPr lang="en-GB" sz="2200" dirty="0"/>
              <a:t>。</a:t>
            </a:r>
            <a:endParaRPr sz="2200" dirty="0"/>
          </a:p>
          <a:p>
            <a:r>
              <a:rPr lang="en-GB" sz="2200" dirty="0" smtClean="0"/>
              <a:t>	</a:t>
            </a:r>
            <a:r>
              <a:rPr lang="en-GB" sz="2200" dirty="0" smtClean="0">
                <a:solidFill>
                  <a:srgbClr val="002060"/>
                </a:solidFill>
              </a:rPr>
              <a:t>a) </a:t>
            </a:r>
            <a:r>
              <a:rPr lang="en-GB" sz="2200" dirty="0" err="1" smtClean="0">
                <a:solidFill>
                  <a:srgbClr val="002060"/>
                </a:solidFill>
              </a:rPr>
              <a:t>影響受眾</a:t>
            </a:r>
            <a:r>
              <a:rPr lang="en-GB" sz="2200" dirty="0" smtClean="0">
                <a:solidFill>
                  <a:srgbClr val="002060"/>
                </a:solidFill>
              </a:rPr>
              <a:t>：</a:t>
            </a:r>
            <a:r>
              <a:rPr lang="en-GB" sz="2200" dirty="0">
                <a:solidFill>
                  <a:srgbClr val="002060"/>
                </a:solidFill>
              </a:rPr>
              <a:t> </a:t>
            </a:r>
            <a:r>
              <a:rPr lang="en-GB" sz="2200" dirty="0" err="1" smtClean="0">
                <a:solidFill>
                  <a:srgbClr val="002060"/>
                </a:solidFill>
              </a:rPr>
              <a:t>社會大眾利益</a:t>
            </a:r>
            <a:r>
              <a:rPr lang="en-GB" sz="2200" dirty="0" smtClean="0">
                <a:solidFill>
                  <a:srgbClr val="002060"/>
                </a:solidFill>
              </a:rPr>
              <a:t> </a:t>
            </a:r>
            <a:r>
              <a:rPr lang="en-GB" sz="2200" dirty="0">
                <a:solidFill>
                  <a:srgbClr val="002060"/>
                </a:solidFill>
              </a:rPr>
              <a:t>vs </a:t>
            </a:r>
            <a:r>
              <a:rPr lang="en-GB" sz="2200" dirty="0" err="1">
                <a:solidFill>
                  <a:srgbClr val="002060"/>
                </a:solidFill>
              </a:rPr>
              <a:t>小眾利益</a:t>
            </a:r>
            <a:endParaRPr sz="2200" dirty="0">
              <a:solidFill>
                <a:srgbClr val="002060"/>
              </a:solidFill>
            </a:endParaRPr>
          </a:p>
          <a:p>
            <a:r>
              <a:rPr lang="en-GB" sz="2200" dirty="0" smtClean="0">
                <a:solidFill>
                  <a:srgbClr val="002060"/>
                </a:solidFill>
              </a:rPr>
              <a:t>	b) </a:t>
            </a:r>
            <a:r>
              <a:rPr lang="en-GB" sz="2200" dirty="0" err="1" smtClean="0">
                <a:solidFill>
                  <a:srgbClr val="002060"/>
                </a:solidFill>
              </a:rPr>
              <a:t>影響範圍：影響的深遠程度</a:t>
            </a:r>
            <a:r>
              <a:rPr lang="en-GB" sz="2200" dirty="0" err="1">
                <a:solidFill>
                  <a:srgbClr val="002060"/>
                </a:solidFill>
              </a:rPr>
              <a:t>、影響的廣泛程度</a:t>
            </a:r>
            <a:endParaRPr sz="2200" dirty="0">
              <a:solidFill>
                <a:srgbClr val="002060"/>
              </a:solidFill>
            </a:endParaRPr>
          </a:p>
          <a:p>
            <a:r>
              <a:rPr lang="en-GB" sz="2200" dirty="0"/>
              <a:t> </a:t>
            </a:r>
            <a:r>
              <a:rPr lang="en-GB" sz="2200" dirty="0" err="1" smtClean="0"/>
              <a:t>題目示例</a:t>
            </a:r>
            <a:r>
              <a:rPr lang="en-GB" sz="2200" dirty="0"/>
              <a:t>：</a:t>
            </a:r>
            <a:endParaRPr sz="2200" dirty="0"/>
          </a:p>
          <a:p>
            <a:r>
              <a:rPr lang="en-GB" sz="2200" dirty="0"/>
              <a:t>「</a:t>
            </a:r>
            <a:r>
              <a:rPr lang="en-GB" sz="2200" dirty="0" err="1"/>
              <a:t>為了增加房屋供應，香港政府應發展郊野公園</a:t>
            </a:r>
            <a:r>
              <a:rPr lang="en-GB" sz="2200" dirty="0"/>
              <a:t>。」</a:t>
            </a:r>
            <a:r>
              <a:rPr lang="en-GB" sz="2200" dirty="0" err="1"/>
              <a:t>你同意嗎</a:t>
            </a:r>
            <a:r>
              <a:rPr lang="en-GB" sz="2200" dirty="0"/>
              <a:t>？</a:t>
            </a:r>
            <a:endParaRPr sz="2200" dirty="0"/>
          </a:p>
          <a:p>
            <a:r>
              <a:rPr lang="en-GB" sz="2200" dirty="0" err="1"/>
              <a:t>立場</a:t>
            </a:r>
            <a:r>
              <a:rPr lang="en-GB" sz="2200" dirty="0"/>
              <a:t>：</a:t>
            </a:r>
            <a:endParaRPr sz="2200" dirty="0"/>
          </a:p>
          <a:p>
            <a:r>
              <a:rPr lang="en-GB" sz="2200" dirty="0" err="1">
                <a:solidFill>
                  <a:srgbClr val="FF0000"/>
                </a:solidFill>
              </a:rPr>
              <a:t>不同意</a:t>
            </a:r>
            <a:r>
              <a:rPr lang="en-GB" sz="2200" dirty="0">
                <a:solidFill>
                  <a:srgbClr val="FF0000"/>
                </a:solidFill>
              </a:rPr>
              <a:t>。</a:t>
            </a:r>
            <a:endParaRPr sz="2200" dirty="0">
              <a:solidFill>
                <a:srgbClr val="FF0000"/>
              </a:solidFill>
            </a:endParaRPr>
          </a:p>
          <a:p>
            <a:r>
              <a:rPr lang="en-GB" sz="2200" dirty="0" err="1"/>
              <a:t>駁論</a:t>
            </a:r>
            <a:r>
              <a:rPr lang="en-GB" sz="2200" dirty="0"/>
              <a:t>：</a:t>
            </a:r>
            <a:endParaRPr sz="2200" dirty="0"/>
          </a:p>
          <a:p>
            <a:r>
              <a:rPr lang="en-GB" sz="2600" dirty="0"/>
              <a:t>有人認為，香港的土地問題十分嚴重，</a:t>
            </a:r>
            <a:r>
              <a:rPr lang="en-GB" sz="2600" dirty="0">
                <a:solidFill>
                  <a:srgbClr val="FF0000"/>
                </a:solidFill>
              </a:rPr>
              <a:t>政府可以開發部分郊野公園</a:t>
            </a:r>
            <a:r>
              <a:rPr lang="en-GB" sz="2600" dirty="0"/>
              <a:t>作房屋發展用途，</a:t>
            </a:r>
            <a:r>
              <a:rPr lang="en-GB" sz="2600" dirty="0">
                <a:solidFill>
                  <a:srgbClr val="FF0000"/>
                </a:solidFill>
              </a:rPr>
              <a:t>例如</a:t>
            </a:r>
            <a:r>
              <a:rPr lang="en-GB" sz="2600" dirty="0"/>
              <a:t>大欖郊野公園及馬鞍山郊野公園，而0.1%的郊野公園土地估計可提供約</a:t>
            </a:r>
            <a:r>
              <a:rPr lang="en-GB" sz="2600" b="1" u="sng" dirty="0">
                <a:solidFill>
                  <a:srgbClr val="FF0000"/>
                </a:solidFill>
              </a:rPr>
              <a:t>7,500個住宅單位，可以廣泛增加房屋供應</a:t>
            </a:r>
            <a:r>
              <a:rPr lang="en-GB" sz="2600" b="1" u="sng" dirty="0"/>
              <a:t>，</a:t>
            </a:r>
            <a:r>
              <a:rPr lang="en-GB" sz="2600" dirty="0"/>
              <a:t>所以香港政府應發展郊野公園。</a:t>
            </a:r>
            <a:r>
              <a:rPr lang="en-GB" sz="2600" dirty="0">
                <a:solidFill>
                  <a:srgbClr val="FF0000"/>
                </a:solidFill>
              </a:rPr>
              <a:t>但是</a:t>
            </a:r>
            <a:r>
              <a:rPr lang="en-GB" sz="2600" dirty="0"/>
              <a:t>，很多香港市民都喜愛到郊野公園玩樂，以紓解日常壓力。</a:t>
            </a:r>
            <a:r>
              <a:rPr lang="en-GB" sz="2600" dirty="0">
                <a:solidFill>
                  <a:srgbClr val="FF0000"/>
                </a:solidFill>
              </a:rPr>
              <a:t>發展房屋用途會降低郊野公園的公眾享用價值，令一些市民的利益受到影響。</a:t>
            </a:r>
            <a:r>
              <a:rPr lang="en-GB" sz="2600" dirty="0"/>
              <a:t>而且，郊野公園有很多自然生態價值，發展房屋會永久破壞這些價值，例如大欖郊野公園的雙尾灰蝶和紅斑翠蛺蝶。因此，</a:t>
            </a:r>
            <a:r>
              <a:rPr lang="en-GB" sz="2600" b="1" u="sng" dirty="0">
                <a:solidFill>
                  <a:srgbClr val="FF0000"/>
                </a:solidFill>
              </a:rPr>
              <a:t>政府應考慮小眾市民的利益及深遠的環境價值，不應發展郊野公園</a:t>
            </a:r>
            <a:r>
              <a:rPr lang="en-GB" sz="2200" dirty="0"/>
              <a:t>。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1256289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785</Words>
  <Application>Microsoft Office PowerPoint</Application>
  <PresentationFormat>寬螢幕</PresentationFormat>
  <Paragraphs>65</Paragraphs>
  <Slides>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駁論技巧</vt:lpstr>
      <vt:lpstr>「植物肉能有效推動可持續發展。」你是否同意這看法？參考所提供的資料及就你所知，解釋你的答案。</vt:lpstr>
      <vt:lpstr>PowerPoint 簡報</vt:lpstr>
      <vt:lpstr>時間反駁</vt:lpstr>
      <vt:lpstr>2.措施反駁</vt:lpstr>
      <vt:lpstr>3. 局限反駁</vt:lpstr>
      <vt:lpstr>4. 反效果反駁</vt:lpstr>
      <vt:lpstr>5.範圍反駁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駁論技巧</dc:title>
  <dc:creator>WongChuenFung</dc:creator>
  <cp:lastModifiedBy>WongChuenFung</cp:lastModifiedBy>
  <cp:revision>10</cp:revision>
  <dcterms:created xsi:type="dcterms:W3CDTF">2022-04-28T02:33:26Z</dcterms:created>
  <dcterms:modified xsi:type="dcterms:W3CDTF">2022-04-29T00:33:17Z</dcterms:modified>
</cp:coreProperties>
</file>