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2" r:id="rId5"/>
    <p:sldId id="263" r:id="rId6"/>
    <p:sldId id="264" r:id="rId7"/>
    <p:sldId id="259" r:id="rId8"/>
    <p:sldId id="269" r:id="rId9"/>
    <p:sldId id="260" r:id="rId10"/>
    <p:sldId id="266" r:id="rId11"/>
    <p:sldId id="265" r:id="rId12"/>
    <p:sldId id="286" r:id="rId13"/>
    <p:sldId id="287" r:id="rId14"/>
    <p:sldId id="270" r:id="rId15"/>
    <p:sldId id="261" r:id="rId16"/>
    <p:sldId id="271" r:id="rId17"/>
    <p:sldId id="267" r:id="rId18"/>
    <p:sldId id="272" r:id="rId19"/>
    <p:sldId id="273" r:id="rId20"/>
    <p:sldId id="268" r:id="rId21"/>
    <p:sldId id="288" r:id="rId22"/>
    <p:sldId id="277" r:id="rId23"/>
    <p:sldId id="274" r:id="rId24"/>
    <p:sldId id="275" r:id="rId25"/>
    <p:sldId id="276" r:id="rId26"/>
    <p:sldId id="278" r:id="rId27"/>
    <p:sldId id="279" r:id="rId28"/>
    <p:sldId id="280" r:id="rId29"/>
    <p:sldId id="281" r:id="rId30"/>
    <p:sldId id="282" r:id="rId31"/>
    <p:sldId id="283" r:id="rId32"/>
    <p:sldId id="284" r:id="rId33"/>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63" autoAdjust="0"/>
  </p:normalViewPr>
  <p:slideViewPr>
    <p:cSldViewPr>
      <p:cViewPr varScale="1">
        <p:scale>
          <a:sx n="79" d="100"/>
          <a:sy n="79" d="100"/>
        </p:scale>
        <p:origin x="28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5D31F-DD40-4BD7-9ECF-1181EBC4A2CE}" type="datetimeFigureOut">
              <a:rPr lang="zh-HK" altLang="en-US" smtClean="0"/>
              <a:t>13/7/2021</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96CD7-4300-4D58-9137-A122970CAC0C}" type="slidenum">
              <a:rPr lang="zh-HK" altLang="en-US" smtClean="0"/>
              <a:t>‹#›</a:t>
            </a:fld>
            <a:endParaRPr lang="zh-HK" altLang="en-US"/>
          </a:p>
        </p:txBody>
      </p:sp>
    </p:spTree>
    <p:extLst>
      <p:ext uri="{BB962C8B-B14F-4D97-AF65-F5344CB8AC3E}">
        <p14:creationId xmlns:p14="http://schemas.microsoft.com/office/powerpoint/2010/main" val="186743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92E79-ECCC-409C-BD7B-7C6CCB5A441A}" type="slidenum">
              <a:rPr lang="en-US" altLang="zh-TW"/>
              <a:pPr/>
              <a:t>4</a:t>
            </a:fld>
            <a:endParaRPr lang="en-US" altLang="zh-TW"/>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zh-HK" altLang="zh-H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11E0A9A3-52B7-46C8-A864-44B6A4DA401B}" type="datetimeFigureOut">
              <a:rPr lang="zh-HK" altLang="en-US" smtClean="0"/>
              <a:t>13/7/2021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E75ECEF-BFD7-4168-ABE0-6E4C6EA20C23}" type="slidenum">
              <a:rPr lang="zh-HK" altLang="en-US" smtClean="0"/>
              <a:t>‹#›</a:t>
            </a:fld>
            <a:endParaRPr lang="zh-HK" altLang="en-US"/>
          </a:p>
        </p:txBody>
      </p:sp>
    </p:spTree>
    <p:extLst>
      <p:ext uri="{BB962C8B-B14F-4D97-AF65-F5344CB8AC3E}">
        <p14:creationId xmlns:p14="http://schemas.microsoft.com/office/powerpoint/2010/main" val="241164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11E0A9A3-52B7-46C8-A864-44B6A4DA401B}" type="datetimeFigureOut">
              <a:rPr lang="zh-HK" altLang="en-US" smtClean="0"/>
              <a:t>13/7/2021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E75ECEF-BFD7-4168-ABE0-6E4C6EA20C23}" type="slidenum">
              <a:rPr lang="zh-HK" altLang="en-US" smtClean="0"/>
              <a:t>‹#›</a:t>
            </a:fld>
            <a:endParaRPr lang="zh-HK" altLang="en-US"/>
          </a:p>
        </p:txBody>
      </p:sp>
    </p:spTree>
    <p:extLst>
      <p:ext uri="{BB962C8B-B14F-4D97-AF65-F5344CB8AC3E}">
        <p14:creationId xmlns:p14="http://schemas.microsoft.com/office/powerpoint/2010/main" val="233314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11E0A9A3-52B7-46C8-A864-44B6A4DA401B}" type="datetimeFigureOut">
              <a:rPr lang="zh-HK" altLang="en-US" smtClean="0"/>
              <a:t>13/7/2021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E75ECEF-BFD7-4168-ABE0-6E4C6EA20C23}" type="slidenum">
              <a:rPr lang="zh-HK" altLang="en-US" smtClean="0"/>
              <a:t>‹#›</a:t>
            </a:fld>
            <a:endParaRPr lang="zh-HK" altLang="en-US"/>
          </a:p>
        </p:txBody>
      </p:sp>
    </p:spTree>
    <p:extLst>
      <p:ext uri="{BB962C8B-B14F-4D97-AF65-F5344CB8AC3E}">
        <p14:creationId xmlns:p14="http://schemas.microsoft.com/office/powerpoint/2010/main" val="158132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11E0A9A3-52B7-46C8-A864-44B6A4DA401B}" type="datetimeFigureOut">
              <a:rPr lang="zh-HK" altLang="en-US" smtClean="0"/>
              <a:t>13/7/2021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E75ECEF-BFD7-4168-ABE0-6E4C6EA20C23}" type="slidenum">
              <a:rPr lang="zh-HK" altLang="en-US" smtClean="0"/>
              <a:t>‹#›</a:t>
            </a:fld>
            <a:endParaRPr lang="zh-HK" altLang="en-US"/>
          </a:p>
        </p:txBody>
      </p:sp>
    </p:spTree>
    <p:extLst>
      <p:ext uri="{BB962C8B-B14F-4D97-AF65-F5344CB8AC3E}">
        <p14:creationId xmlns:p14="http://schemas.microsoft.com/office/powerpoint/2010/main" val="255674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1E0A9A3-52B7-46C8-A864-44B6A4DA401B}" type="datetimeFigureOut">
              <a:rPr lang="zh-HK" altLang="en-US" smtClean="0"/>
              <a:t>13/7/2021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E75ECEF-BFD7-4168-ABE0-6E4C6EA20C23}" type="slidenum">
              <a:rPr lang="zh-HK" altLang="en-US" smtClean="0"/>
              <a:t>‹#›</a:t>
            </a:fld>
            <a:endParaRPr lang="zh-HK" altLang="en-US"/>
          </a:p>
        </p:txBody>
      </p:sp>
    </p:spTree>
    <p:extLst>
      <p:ext uri="{BB962C8B-B14F-4D97-AF65-F5344CB8AC3E}">
        <p14:creationId xmlns:p14="http://schemas.microsoft.com/office/powerpoint/2010/main" val="130136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11E0A9A3-52B7-46C8-A864-44B6A4DA401B}" type="datetimeFigureOut">
              <a:rPr lang="zh-HK" altLang="en-US" smtClean="0"/>
              <a:t>13/7/2021</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2E75ECEF-BFD7-4168-ABE0-6E4C6EA20C23}" type="slidenum">
              <a:rPr lang="zh-HK" altLang="en-US" smtClean="0"/>
              <a:t>‹#›</a:t>
            </a:fld>
            <a:endParaRPr lang="zh-HK" altLang="en-US"/>
          </a:p>
        </p:txBody>
      </p:sp>
    </p:spTree>
    <p:extLst>
      <p:ext uri="{BB962C8B-B14F-4D97-AF65-F5344CB8AC3E}">
        <p14:creationId xmlns:p14="http://schemas.microsoft.com/office/powerpoint/2010/main" val="173795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11E0A9A3-52B7-46C8-A864-44B6A4DA401B}" type="datetimeFigureOut">
              <a:rPr lang="zh-HK" altLang="en-US" smtClean="0"/>
              <a:t>13/7/2021</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2E75ECEF-BFD7-4168-ABE0-6E4C6EA20C23}" type="slidenum">
              <a:rPr lang="zh-HK" altLang="en-US" smtClean="0"/>
              <a:t>‹#›</a:t>
            </a:fld>
            <a:endParaRPr lang="zh-HK" altLang="en-US"/>
          </a:p>
        </p:txBody>
      </p:sp>
    </p:spTree>
    <p:extLst>
      <p:ext uri="{BB962C8B-B14F-4D97-AF65-F5344CB8AC3E}">
        <p14:creationId xmlns:p14="http://schemas.microsoft.com/office/powerpoint/2010/main" val="167449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11E0A9A3-52B7-46C8-A864-44B6A4DA401B}" type="datetimeFigureOut">
              <a:rPr lang="zh-HK" altLang="en-US" smtClean="0"/>
              <a:t>13/7/2021</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2E75ECEF-BFD7-4168-ABE0-6E4C6EA20C23}" type="slidenum">
              <a:rPr lang="zh-HK" altLang="en-US" smtClean="0"/>
              <a:t>‹#›</a:t>
            </a:fld>
            <a:endParaRPr lang="zh-HK" altLang="en-US"/>
          </a:p>
        </p:txBody>
      </p:sp>
    </p:spTree>
    <p:extLst>
      <p:ext uri="{BB962C8B-B14F-4D97-AF65-F5344CB8AC3E}">
        <p14:creationId xmlns:p14="http://schemas.microsoft.com/office/powerpoint/2010/main" val="19035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1E0A9A3-52B7-46C8-A864-44B6A4DA401B}" type="datetimeFigureOut">
              <a:rPr lang="zh-HK" altLang="en-US" smtClean="0"/>
              <a:t>13/7/2021</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2E75ECEF-BFD7-4168-ABE0-6E4C6EA20C23}" type="slidenum">
              <a:rPr lang="zh-HK" altLang="en-US" smtClean="0"/>
              <a:t>‹#›</a:t>
            </a:fld>
            <a:endParaRPr lang="zh-HK" altLang="en-US"/>
          </a:p>
        </p:txBody>
      </p:sp>
    </p:spTree>
    <p:extLst>
      <p:ext uri="{BB962C8B-B14F-4D97-AF65-F5344CB8AC3E}">
        <p14:creationId xmlns:p14="http://schemas.microsoft.com/office/powerpoint/2010/main" val="237133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1E0A9A3-52B7-46C8-A864-44B6A4DA401B}" type="datetimeFigureOut">
              <a:rPr lang="zh-HK" altLang="en-US" smtClean="0"/>
              <a:t>13/7/2021</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2E75ECEF-BFD7-4168-ABE0-6E4C6EA20C23}" type="slidenum">
              <a:rPr lang="zh-HK" altLang="en-US" smtClean="0"/>
              <a:t>‹#›</a:t>
            </a:fld>
            <a:endParaRPr lang="zh-HK" altLang="en-US"/>
          </a:p>
        </p:txBody>
      </p:sp>
    </p:spTree>
    <p:extLst>
      <p:ext uri="{BB962C8B-B14F-4D97-AF65-F5344CB8AC3E}">
        <p14:creationId xmlns:p14="http://schemas.microsoft.com/office/powerpoint/2010/main" val="72925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1E0A9A3-52B7-46C8-A864-44B6A4DA401B}" type="datetimeFigureOut">
              <a:rPr lang="zh-HK" altLang="en-US" smtClean="0"/>
              <a:t>13/7/2021</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2E75ECEF-BFD7-4168-ABE0-6E4C6EA20C23}" type="slidenum">
              <a:rPr lang="zh-HK" altLang="en-US" smtClean="0"/>
              <a:t>‹#›</a:t>
            </a:fld>
            <a:endParaRPr lang="zh-HK" altLang="en-US"/>
          </a:p>
        </p:txBody>
      </p:sp>
    </p:spTree>
    <p:extLst>
      <p:ext uri="{BB962C8B-B14F-4D97-AF65-F5344CB8AC3E}">
        <p14:creationId xmlns:p14="http://schemas.microsoft.com/office/powerpoint/2010/main" val="120731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0A9A3-52B7-46C8-A864-44B6A4DA401B}" type="datetimeFigureOut">
              <a:rPr lang="zh-HK" altLang="en-US" smtClean="0"/>
              <a:t>13/7/2021</a:t>
            </a:fld>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5ECEF-BFD7-4168-ABE0-6E4C6EA20C23}" type="slidenum">
              <a:rPr lang="zh-HK" altLang="en-US" smtClean="0"/>
              <a:t>‹#›</a:t>
            </a:fld>
            <a:endParaRPr lang="zh-HK" altLang="en-US"/>
          </a:p>
        </p:txBody>
      </p:sp>
    </p:spTree>
    <p:extLst>
      <p:ext uri="{BB962C8B-B14F-4D97-AF65-F5344CB8AC3E}">
        <p14:creationId xmlns:p14="http://schemas.microsoft.com/office/powerpoint/2010/main" val="137696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fs.gov.hk/tc_chi/programme/programme_gmf/programme_gmf_gi_info4.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fs.gov.hk/tc_chi/programme/programme_gmf/programme_gmf_gi_info4.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fs.gov.hk/tc_chi/programme/programme_gmf/programme_gmf_gi_info4.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5571" y="938337"/>
            <a:ext cx="1576073" cy="923330"/>
          </a:xfrm>
          <a:prstGeom prst="rect">
            <a:avLst/>
          </a:prstGeom>
          <a:noFill/>
        </p:spPr>
        <p:txBody>
          <a:bodyPr wrap="none" lIns="91440" tIns="45720" rIns="91440" bIns="45720">
            <a:spAutoFit/>
          </a:bodyPr>
          <a:lstStyle/>
          <a:p>
            <a:pPr algn="ctr"/>
            <a:r>
              <a:rPr lang="zh-CN" altLang="en-US" sz="5400" b="1" cap="none" spc="0" dirty="0" smtClean="0">
                <a:ln w="1905"/>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a:innerShdw blurRad="69850" dist="43180" dir="5400000">
                    <a:srgbClr val="000000">
                      <a:alpha val="65000"/>
                    </a:srgbClr>
                  </a:innerShdw>
                </a:effectLst>
              </a:rPr>
              <a:t>導入</a:t>
            </a:r>
            <a:endParaRPr lang="zh-TW" altLang="en-US" sz="5400" b="1" cap="none" spc="0" dirty="0">
              <a:ln w="1905"/>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a:innerShdw blurRad="69850" dist="43180" dir="5400000">
                  <a:srgbClr val="000000">
                    <a:alpha val="65000"/>
                  </a:srgbClr>
                </a:innerShdw>
              </a:effectLst>
            </a:endParaRPr>
          </a:p>
        </p:txBody>
      </p:sp>
      <p:sp>
        <p:nvSpPr>
          <p:cNvPr id="8" name="矩形 7"/>
          <p:cNvSpPr/>
          <p:nvPr/>
        </p:nvSpPr>
        <p:spPr>
          <a:xfrm>
            <a:off x="1043608" y="2780928"/>
            <a:ext cx="7688323" cy="923330"/>
          </a:xfrm>
          <a:prstGeom prst="rect">
            <a:avLst/>
          </a:prstGeom>
          <a:noFill/>
          <a:effectLst>
            <a:glow rad="63500">
              <a:schemeClr val="accent6">
                <a:satMod val="175000"/>
                <a:alpha val="40000"/>
              </a:schemeClr>
            </a:glow>
          </a:effectLst>
        </p:spPr>
        <p:txBody>
          <a:bodyPr wrap="none" lIns="91440" tIns="45720" rIns="91440" bIns="45720">
            <a:spAutoFit/>
          </a:bodyPr>
          <a:lstStyle/>
          <a:p>
            <a:pPr algn="ctr"/>
            <a:r>
              <a:rPr lang="zh-CN" altLang="zh-HK"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anose="020B0604020202020204" pitchFamily="34" charset="-120"/>
                <a:ea typeface="Arial Unicode MS" panose="020B0604020202020204" pitchFamily="34" charset="-120"/>
                <a:cs typeface="Arial Unicode MS" panose="020B0604020202020204" pitchFamily="34" charset="-120"/>
              </a:rPr>
              <a:t>短片「</a:t>
            </a:r>
            <a:r>
              <a:rPr lang="en-US" altLang="zh-HK"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anose="020B0604020202020204" pitchFamily="34" charset="-120"/>
                <a:ea typeface="Arial Unicode MS" panose="020B0604020202020204" pitchFamily="34" charset="-120"/>
                <a:cs typeface="Arial Unicode MS" panose="020B0604020202020204" pitchFamily="34" charset="-120"/>
              </a:rPr>
              <a:t>Contamination</a:t>
            </a:r>
            <a:r>
              <a:rPr lang="zh-CN" altLang="zh-HK"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anose="020B0604020202020204" pitchFamily="34" charset="-120"/>
                <a:ea typeface="Arial Unicode MS" panose="020B0604020202020204" pitchFamily="34" charset="-120"/>
                <a:cs typeface="Arial Unicode MS" panose="020B0604020202020204" pitchFamily="34" charset="-120"/>
              </a:rPr>
              <a:t>」</a:t>
            </a:r>
            <a:endParaRPr lang="zh-HK"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http://media.nerdblerp.com/uploaded/2011/03/1301522946_istockphoto_3588432-movie-star-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33155"/>
            <a:ext cx="2699792" cy="20248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AutoShape 4" descr="data:image/jpeg;base64,/9j/4AAQSkZJRgABAQAAAQABAAD/2wCEAAkGBxISEhUUEhQWFhUXGBUWGBgXFhcYFBcVGBUXFxUcFBcYHCggGB4mHhcVITIhJSkrLi4uFx8zODMsNygtLisBCgoKDg0OGxAQGzQkICQsLywsLCwsLCwsLC0sLCwsLCwsLCwsLCwsLCwsLCwsLCwsLCwsLCwsLCwsNCwsLCwsLP/AABEIAMYA/gMBIgACEQEDEQH/xAAcAAEAAQUBAQAAAAAAAAAAAAAABAIDBQYHCAH/xABCEAACAQMCAggDBAcHBAMBAAABAgMABBESIQUxBhMiQVFhcYEHMpFCUmKhFCNysdHh8BUzQ4KSosEINFPxJGNzF//EABgBAQADAQAAAAAAAAAAAAAAAAABAgME/8QAIxEAAwACAgICAwEBAAAAAAAAAAECESEDMRJRQWETIpEyBP/aAAwDAQACEQMRAD8A7jSlDQClaH0i+K/D7ZmjQvcSqcFIVyAwOCC57IxXP+NfF3iMuepjhtU8WPWSfU4X8qnDIbSO9O4UEkgAcyTgD3qzZX0UwLRSJIAcEoysARzBKnnXkzi/GpLk5urqa4PhqPV+yjYVN6O3s9oy3Fi5icgZQ7pIvcHXv/nU+LI8kerqVoXQP4mQXxEMwFvdf+Nj2HI74mPP9nn6863zNVLH2lKUApXzNR7q/iiGZJEQeLuqj8zQEmlRbDiMM66oJY5V5ao3V1yOYypIqVQClKUApSlAKUpQClKUApSlAKUpQClKUApSlAKUpQCtf6fca/QuH3E4IDLGwTP/AJGGlPzIPtWwVx//AKguKdm0s1P945lf9hMBc+pJP+SgOLSSvGoRTg6dTn7RLEnmasCNm30s3mf51dnbUzfibA9Bt+4Gti6I9F5+JTdXDgRqMu7Z0IvcWxuxONlHqauZmrTxtjB0jJAwDk71sqdlQo7gBU7px0TisLm3hjmMrFWlfKqoUA4TSFGcEhufhUCrSilMtcRVerLNzUZBGzAjkQe7evSvQVZhw+1/SGZ5TCjOW+bLDUA3mAQPavNF9NGDCsuerMimTAyerVsvgelem+jXSW0vYw1rMrgAZUbOu3J0O61W+zSOidxPisFsmu4ljiTONUjqq58ASdzsdq0zpP8AFXh8MEht7iOacKerRdRBc7LkgYxnfn3Vp/x9uWN1axH5FikkA7tbOFz7AY9zXKL5gAOQ7Sn2BqqWskut4Mze8fvZiTNdztnmBIyr54VMbVi7K1V8yOM5JxqJOw2ySedUNex+OfQE1aW5zFoCsTnw2K6s/uq+in7GZ4Txo2UontZAsi4yqnsSKOaOo553HlmuyXXxosRHmOOaR9OdOgqurHIs3n31wUSv9mLHqQKQ3oONY055eBHkahpNkptI7LYfG8uMtYPjcHRMrbjn8wFbl0K6fwcSeSNI5IpEUOVk05ZScZXSTnB/fXnPhJ7LEci7EVI1EToVZkYI3aRirDBXGCKeGh57wes6VyP4S9M7mS5azu5TKGQvBIwGvsfOjEfNsQQfI+NdcqhonkUpSgFKUoBSlKAUpSgFKUoBSlKAUpSgFebfi5xLreLXDZ2t4liHgDgsfzY16RY4ryDxS+697mfn187EfsFsgfQ/lUz2Vrox6r3eC/mx0/xr0R8JuHCDhcbAdu4ZpWPiudMY/wBKr9TXntB2WbwZfouCf+a7/wBA+NIODxy52tonV/wmEEnPqAGHkRWkrZlb0cx6bXvX8UunzlYysCeQRRq/3aj71i6jWLllMjfNIzSH1ZiakE1ZFWY27fMp8EUD3O5quxdo5BJE7RSDk6HSfcjY1AinySx+0xPn5VLRx4/x/jVOy7yjbeI9MLW+hjTiaTm5h1p+lQFFIQkEao84flvt9K025igSWXq5BcRqo0OVdMkjPytvkcvCo8wBZm8WI9gu/wCdVRQhkXI7vf8Ar61VIu2Swjc+yP8AL/OrPXZxr2G+cbZO2P8AmrRt27iWHhnB9j/GpEbqI2OM4HfzBGSc+uRViuilJSEfc40+Pvg/RTWRgs9YSIKGJ0gAnG+wG/d/7rEnWVAyuCVBAXHM+NZqKZg+pG0OhGnGCxOoDOCMcsnfwoCDNHJakjmgYoVyCVYEg4PfvmrtnOJHZh3AKB3+LZH0HtV69TWpGe0TqyTuWznJ96gzIrntZil7j3N6HkanaK6Z0b4P8Lkn4ksyg9VbpJqf7PWOAqoD3nGSfTzFd9ri/wANviVb20cdndxJbheyk0Y/UufGXvVjzLHmdziuyxSqwDKQQRkEHII8iKzfZtPWiulKVBIpSlAKUpQClKUApSlAKUpQClKUBA4/r/RZ+qBMnVS6AOZfQdIHnnFeSILZiioMK6M2tXyrA7jcYzXsatN6bfDu14h28dTcAdmaMdo+HWDk49d/OpTwQ1k85Q8PcDGsY35LvvudzUq2gZI2jE0ojfGtA5VGxy1AbH3rZ7n4Z8ZWUxrGkgHKRZFVCP8ANgg+VTbT4OcUkP6yW3jHfl3dvoFx+dX8pM/Gjn7O0WyHWv3TzHoa+z8QVo2C51nshftZJx7866lcfB+C1hee9vpNCDLdVGF78ALksSSSAB3k1H6Pw9Ho2LvbXuuHS5M6M+OZVsQswA2PPw3qPIt4ezl19w6a3ws8UkR2HbQgHbubkajNKANtyeWK7zF8RbmaVY2soGjl1aFaU6sBdQEmUK6io5cs99YrpDPYdXItzwRoY2KnrrbqNSkHY5GnTzPkc71XJPicXkOAAPDAzzyfmJqVFIMAVs3SLo3YJC0trNdmUYxDNb6iQSM4kTKjA351qv6O/dpYeINSmRSJasKjSHZ8fadR+7NUhH5aDn2x71W8YXQv7THzOMf8/lViqWC9GMvGPxE+yr/Gr3EbhCMCXSw5EE/Q4qizGZfRD9WP8KsXMKh8QatffpPZA86N4QSyyzIjSgFX1EfZbZ/PB7xUkFgucGSP7SN86GshCkygZKv4j5T7HvqWFHPG/wCfpXN+RpnT+NNGJiGVzEQ6Hmj8x6H+NbH0N6bXvD3xCHkt/tQSnsj/APJs5U/lWBvLEg9ZDs3evcw9PGqIeMRkdrKnvGCa3mptGFTUM9N9D+mlrxFMwNh1xrifaVD5jvHmNq2SvOnwl4vZRcQeeeeOILDpUudOpnYZ3PgB+dd+seKwTbwzRyfsup/IGoZZPJNpSlQSKUpQClKUApSlAKUpQClKUApSlAKUpQGtfELhEt1ZPHAA0ivFIqk4D9XIrlc+JAOPMCua8L4LdqZzPaXCCRFiAVUfsDUWJ0tzy3Ly867fUHjXFI7WCSeU4SNSze3cPMnA96A4QILizdZp8GONSoMkVxAAzYUMz9Wy6sbYzjLGl509Uq0YQyFwUAikWRSWBGCNCnH15Vkv/wC4TndrGJkPd1xU47s5UjPtWOj6XxXdyZdEcFy5EFtGyhYoVcjVI8oADsTuTtgAAc6kgh8PvokiUdavYUKxz3qMNnPpUjgqcPNvH11smrBJYKwYAkkZdR3Ajvqf8WeiBtlszbWzzBFlM8yx6nkkYodU2keIY+AzXLFvVJ+QZ9VBqUQzobcK4RL/AHdw0Z8pVcfR61DidnGsrorCVEYqr4G428OW+R7Vjzdt/wCP/cP4Vblv5MaANOrGwbw5ZHlk1PRXGSiEtrdIhjJAJHcB4VnbK0WNcDn3nvNWOF2oRf63Pean1y3bZ1RCSFKUqhoKxfELdUkEpUFScOCNt/tVlKpkjDAg8iMGpTwyGsotNYwn/DT2GKt/2PHnMbPG3irHarliGC6W5qdOfEdxHtV8Uy10xhP4Mhwnplxix+Sc3EY+xLl9vIt2h7HFdL6GfGS0umEV0v6NMTgFjmFj4BuanyP1rkrnPeR6HFRJuGROctqJ8SxJq88nspXH6PWYbbNfa8r8PkubfBtbyeLHIayU90zg+4rb+EfF2/tcC9iW5jGxdOxIB4nbB9MD1FXVpmbho7zSsD0V6XWnEY9dtIGI+ZDtIn7S8/flWeq5UUpSgFKUoBSlKAUpSgFKV8zQGm/ErpNLaRRxQDE1wWjSQ/LEANTt+JgucDx9K4x04vLwaLaS5nlt37Z61lbUVII5KCME5wSe7wrIdNL5rm8upjOZBbXCJEqt+pSHYEqBsT84J8jUy6WC6jYSxOwjwHlRdojtg6xv374yB37VjXI1a9G08acP38Gs9FrKJv1sqll60o5ClzHEoPJRuNTaQWwcD61mOKdFLS7kY2jGKELuQhaMyZ/w1YggAcyNsn1rWNc9nPKkcmGRsHIyrAgFWx3EgjOKzPAeNS3jtHcyHQDukUbYkHg7rk6fEbVF+a/ZPRPH4P8ARraOq/DfjNyJv0KaRbhFt1limA0uEDCPTIMkN3ENnurcuK9H7S5/v7eKTzZAT9edc76LXYg4rADgC4t5IR5PG6yKB7E/Ss98UumbWEUccA1XVxqWLPyoBjU7emRgfwq/HWYTZTknFtI1Tph0P6OwmRXmNtKqGQpFL2yACQBG2Rk42HOuMWEWSX33JC55geeO+tuZIbcEzt1kr5eRmBd2yTliMEhee58Kr4fY8OnfS2EcjYAmJiT5HGdt6rXJrrRaeLfezGxDAHpVVZm56Fyhh1E/Yxv1oDH20gVdHRS3TtXdxqH3SyxR+4zk/WsfKfZt4V6NZlvY15sM+Gcn6CrcnEFXBZZAp21FCF+prebPi3DINont1/YGT/qwanXk0N/bSxLIkgZTjSQSrgZU47jnFPP6eB+P00aJSofBg8iRxrgOW6vJ5DGck+gBPtU7qc5EU0NwRk4jJSQgbkqj7PtvsfrV2iiZTVLNjHnSNwwBHIjIqzK36xB+3+QH8ahIZJFKUoSKuJJ41bpUYBEeOW1lW6s2MciHPZ/PA7x4ivQXwy6cJxS3ycLcR4EqDlk8nUfdOD6cq4ZG9fOjHFDwviUNwu0Tnq5PAI5GvPkNm/y1rx38My5J+Uep6V8Br7WxkKUpQClKUApSlAKxPSficdvbu0hPaBRVXeR3YEKsY72J/jWWrm/xv4jbx2aI5/8AkGRXt1GDllPaLg800kg+ooDldg4jiiJVUVkFvIxxpRopMF2UbsMamIH3+4Vbl4nPaI0SEGGRmCBRp6xdyxBbLrG2/ng4BxisavEpf1mViIlChlKHSuGBzHvlCcAEioLk/Me0x2HPv5KgJ2HdiqTxPOy9cyxoyXC7GS+uHLnYkGQrsCQAAi+ChQPPlXSbGySFAkahQPAYzWodB8xalkGGEjhvInBH5VtvEuIR28TSyHCqPqe4DzNcnNTqvFdfB2cEqZ8n38l7ozw9rziib4isQszY5tNKCEU+AwpP/ut2+IXQ9OJW4UHRPES8En3X22P4TgZ9B4Vjfg/wmSK0a4nGJrt+uYHmqYxEvpjfH4qgdL/iYySvbcORJJEOmWZ8mGNu9VCka2G/fgGuuUonBx23dZOaX1/+pnhlhEcxBglkeRFiWRBpAQ7lvHC1Z4gJL15LhzAyFYEbRKhw0SgLvKF05xyBGc86ztjwx5i7XKxyrKzSHsaMSMO0YwDyOPrvVxeiNroKaToYsxXO2WACle8aQNvU+Nc/5ZnKR0/iqsNmF4bwu3cqgmuYXI2jMpCNtv1bAkN6BjUqfgEcHBTexRiW566SORnXrDCFldNwc4IVU3P3819fousCPHbh216NGo5Ebq+TIzbBcDkBucd9bLFA8btJBM8LvjrNIVo5CBjMkTgqT57GpnlmX2RXC6Wls1vhN1DcW0+nrJVht1mWaWNI2jvdaKkMbIAGWTUV0nJ86lwcNjt52mXESIQzE7LoeM9Yo8tYRseOayl4X7LStLcFTlI0jjSMPj5urjCrn8TH0rVOkHD+I3hGYVWEHIiMyBmPcXIOCfKoq1b08IRD41tZZh+jsHWtNoIUMZWRmyAEJGrBG4OnUAe7NSuIDSqBFEbyB20DP6mNsJkkjJJVSBsPmY1GllmtXXrY3t2BGhiAY8ju1LsQeWKv3d1JNIZJSpYqF7ClRgEkcySeZqz7yVWMYLQUDYchUK9bEsJ82X6gYqdWO42p0BhzRg1J7IroyNKpjfUAR3gGqqgkUpShIqNxmLXA3ivaHt/KpNfQM5HiCPrTrZH0eg/htxQ3PDLWQnLdWqMfxJ2Dn6fnWzVy/wD6erotw10P+FPIv1Cv+9jXUK6jmFKUoBSlKAUpSgFcm+NfQWa7KXdsvWPGnVyRA9powxYNH4kFmyO8eldZpQHjN2aJiDlSOaPkMPZtwazHBtIlSSYOoIzCCjYbnlgceRFeqLrhkEhzJFG58WRWP1IrQvix0BjuoGuYExcxJso+WRF5qV7iBnBGD3cqVtYEpJ5OPP0kAGUi7RJJH3kA7LA+PLaoacYlaaKS5AlihdGMOOw6gjVsTzxnn4VCtpAygjbux4Y7quVzrEvSN3lrs3m6+JnE7+SWO2kS1iXIAEYMvVkkKGLZ3x93FYSz4NPGoVbkqPARrzPMkncmsLwSfqrsZ5SDT7935it1qOS3ktxwsFVlwu+0AresPANFGwx9KvmPiacntph4FWjY+hG1Z9BgAeAr7XM7+l/DrUfb/prh6SyRf91ayxfiTEqfVay3DeLQXAzDIr+QOGHqp3FTTWIv+jdtKdRj0v8AfjJR/qvP3qMy/oYpfZl6s3d0sa6m1eACqzEnyVQTWFXhV7F/c3Qde5Z01f717VSUN+diLZfxBpG/2aR++nivZPk/Rfiuba9R4W7a/K6MCroe44YAqfA1zqK3aCWW3c5MTYB8UPyn6Y+tdB4fwRIpOtDM0hVxIx/xGdg5ZgNhgjYDYA1qPSgg8Rlx/wCKPPrtWvG1lpdGHInhN9kSrcyhgUPeN/Q7VcqPCcyOe4BU992P7xWiMiLwuQoTC/Nfl818vzrJVC4nbal1Ls67g1TYcQD9l+y47u4+YqzWdoha0T6UpVSwoKUzQHUP+nYf/Gu/D9JOP9C/yrrVcX/6er8q15aNg4ZJwR4sNDg/RMe9dorpRysUpSpApSlAKoZ6rqyw3PnQFQk8a+s/1qhjnb0r7HzNAfQ5zjFVmqWxVAUEZPOgPPvxc6DtYTNeW6k20rZkUf4Ujbn0Unl4E48K0eNwwyDtXrW5t0lQxyqGRlIZWGVYHYgg868+/Eb4azcPZri0BktScsm5eH1Hev4u7v8AGqVOS81g0a8h1Lt8w3FbfwPiQuIg32hs47w3j7861KCdXGR9O+qopHhk62Ln9pe5hWTWVg1l4eTrllPrUHv5H1q8p2rT+j3SBJN0O/2kPP8An61tFvdK42O/gedclS09nZFpokaj4VUpr7VB7qqXK80zVsc6pOACScAbknYAeZpgC6uVjUu5wqglj4Ac65jDK0ryTvs0rFgPBOSD6VkekvHRdN1cZxbqe03LrWHcPwD86xAvNTaIVMjeXyj1NdPHDSOTktNkieQjAUanY6UUc2Y8q2DjXBhbWtvggsrFZW+88m5P+oYHrUvov0f6kddKQ8zAb/ZjB7k/5NfenU6rBHH9qSVMDyjOpj+4e9R5ZpJE+GJdM1gisNdWwbY7Ecj3isvisVxSTSGPf3eprSezKi3YXsoYpjrAO8cwPU86y0dwp8QfBhg/z9qj8MterQfeO7fw9qlkVNNZEp4KqhcYn0RNvucAe/8ARqWRUnopwf8AtDiUFvjMcZ62Xw0IQSD69lf81IWWLeEdu+FnQ5eH2oZu1cThZJmPPJGQg8lyffNbpmrQTbOd6+kZO9dBzl2lWMc/KvpHLfnQF6lW4xgkVcoBXwivtKA+AVSyZqulAUKnvQxiq6UBbkA76oCA58OVX6UByvpx8HILkmayYW025K4/UufQfIfTbyrjvHeC3lg2m8gZBnAkAzG3ow2P769bVbnhV1KuoZTsQwBUjzB51DSZKbR47MSv2kbDfeXY1kbbjdzFswEo8eT/AFFbj0s+Ft6kpmhSN2nlbENumI4o8bapGwF2wOW+9Zbo/wDBSeTDX04jXvih7TkeDSHYewNUcZ0XV42abadO1Gz9YvkQGH151PHTyD7/APsau69Heh1jYri3gRTjBcjVIfV23rMLaoDkIoPkozVXwQWXPZ5/s+NXlztaWc0ueTaCkf8ArbatUuri7vXaGaZYSjFWhwVOoEg5H2iOW5r1jWt9Jug9jf73EIL7frF7Eu3LtLz96lcUroh8tPvo86no9HFgzNJIvfpGEXwyo3x51nbEQBP1OgL+Ej8/H3rf7/4Nx9U4hvbpXIOjW6lFPdqwoYju51zfpB0Xe0CLe2aRh26oTJIvV6sE51cwcAncVWofyWm18I2C56T26KADrkOwiTtOW8Bjl61AfoxcXWZ5ZBHPjCRfNEifdY89R72H51g7LiH6EwVDb4YaetCksD3BlU8/POKy0nSeXlH8o+247bHyQYCDwG5rHxc/5N/JV/oweggkMNLAlWB7mBwRWJ4gmqaNe4nP0rOXM7SOztjUxycDAzgDl7CsVGuu4Zu5AF/zEb1pPsxr0T8UxX2rvDbC4u5eotIzJJ9o8o4wftSNyFQk30S3ggXMzZWOJS8rkKiAZJJ5bV3r4U9B/wCzbctLg3M2GlP3e8ID5Z38T7Vzyzit+GBktJUueJMcS3WnVDbL9pYgdi3JeeeZOAMV034ddKJL2KRZwBNAwjdl2R8qGVgPskg7juNbyktfJjTb38G2dX57VUyA1VSrlCgp3CnV+NV0oCjRvnNV0pQClKUApSlAKUpQClKUApSlAfMV9pSgFKUoBSlUyMQCQMnB28fKgIfHOJLbW8s7KzCJGcqoyxAGcCvNnTXp5dcRAEuFhJBS3Q9kn7PWN9s+ew8q2Di3Tq9uS8dxP+jYZsxIvVsoBK6JCx1n8ga0TitrCp/VHXHvqABKxnvIcbAe+1Zut4Roo1kvWViE7RwW8uS+Sj/mrkl9GpwTv6H+FR7Hr+Sozj8WFcf6ufvUsXAzpbKN91wVPtnn7Vm1vZoutHxTM8TzQwSvGgYtJoKxLp55cjGRttzqJZJLFAsskTqkhfTIwKq7jfCZ+bbv5VvPw16Z29lNLBcZMM7R55NFG/ys8oPyqezk/h3rrvTforDxO0ML4zgtC45JJpIRhjmPLwNaqU0ZummebYnuGjklWMlYwFcD5kfBOcd68s+FbFYnillCTDKwtZcSuIFUuupdyVcE48cZ5Ve6J3zQSSWtwuidG0yAjBJXYN57YGfQ1uSt3iua+Vw8YOiOJXOcnPrRYUW31XLJblm1OgTrCCrMAARjOoYyRkZrdOifSuWO3C8Os4Y42YsZLidpJXY7F5Aijc+Ga1fpZwwwyxzQKf1j40A4UTncMASAAwDA/wDFWY+GXMUinDW8bkmQxssqoT3gYymSdzuBV1f66KuP2w10dS6K9MLxr1Le9MBSZZOqaEMNMseCUYsTnKk/SujVwbijLbC0aMnXHcwugzmSQlsS472LKzZxXeK14qdTlmPLHjWEfaUpWhmKUpQCqGcCq6tNFvmgKutGcZqrNWhCe47ZzVLQbHv5+pz40Bd6weNDIP6+tWI4c8x/PbwqsQef9YxQFZmHjVeatCEjkfDO3h4VSbc+Pj+dAXtYzjNfc1bMO4xt3VQLfz8v/dAX818DVa/R/wDn03oIPE/1jFAXWYCvuaimMg8s8qu9Sc5J8O791AXs18zVj9H8/wCvOqhBg5880BbuuHwybyRRufxIrH8xXAZLe3iurmIPMlrDI8aAdUzK6ntBtSf3echSd+zudxXoc1z3p58M4rstcW/6u6yGwWPUysBj9YvcSNtQ/Oq1OVgtFeLycy4PbfqwgGsHSXUR46xl3zIGlGr10is1Hwm0dtLRKXxkoWLhAdtxkqtYvjq8QgSMXUMsKLmNZG6sxxgjtBZIvtMAF1tyA8STUix4gGAistMkzSL1UIMZdl219c0fZUfMdRO23fXLcUdcXBMg6P2sKuoXsysAwZic5wNIPPBwNs1nOgfG5Y7+OyhkaeAo5dWbrDalVymJOeliNOliTuKncI+GcshX+0pxMigEQxho1L+Mjg6mx5YrfeEcGt7VNFvCkS+CKBn1xz9614+OpeWzHk5ZpYlGqfEP4dxcRxNE3U3aAaJByYDksgHMeB7vTauYf2nd8PfqeIwtHjZZMEwuO4o42/rur0TVi7tI5VKSorqeasAwPsa0uFS2ZxyVD0cJ4txS3lgyZABlHVsjGpHDLuDvyrI8FjvuIf8AaQdVGedzOCI8f/VHsZPXlXQLT4b8Kjm65LRA/MAljGDtusZJQHbuFbWqgDA2A+lZzwSu9mlf9FPrRq/RfoRb2bdaS09wRgzy4LY8I1G0a+Q/OtppStzAUpSgFKUoBSlKAUpSgFKUoBSlKAUpSgFKUoBSlKAUpSgFKUoC3NCrgqwDKeYIBBHmDUe04XBEcxRRoeWVRVOPUClKAl19pSgFKUoBSlKAUpSgFKUoBSlK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sp>
        <p:nvSpPr>
          <p:cNvPr id="10" name="AutoShape 6" descr="data:image/jpeg;base64,/9j/4AAQSkZJRgABAQAAAQABAAD/2wCEAAkGBxISEhUUEhQWFhUXGBUWGBgXFhcYFBcVGBUXFxUcFBcYHCggGB4mHhcVITIhJSkrLi4uFx8zODMsNygtLisBCgoKDg0OGxAQGzQkICQsLywsLCwsLCwsLC0sLCwsLCwsLCwsLCwsLCwsLCwsLCwsLCwsLCwsLCwsNCwsLCwsLP/AABEIAMYA/gMBIgACEQEDEQH/xAAcAAEAAQUBAQAAAAAAAAAAAAAABAIDBQYHCAH/xABCEAACAQMCAggDBAcHBAMBAAABAgMABBESIQUxBhMiQVFhcYEHMpFCUmKhFCNysdHh8BUzQ4KSosEINFPxJGNzF//EABgBAQADAQAAAAAAAAAAAAAAAAABAgME/8QAIxEAAwACAgICAwEBAAAAAAAAAAECESEDMRJRQWETIpEyBP/aAAwDAQACEQMRAD8A7jSlDQClaH0i+K/D7ZmjQvcSqcFIVyAwOCC57IxXP+NfF3iMuepjhtU8WPWSfU4X8qnDIbSO9O4UEkgAcyTgD3qzZX0UwLRSJIAcEoysARzBKnnXkzi/GpLk5urqa4PhqPV+yjYVN6O3s9oy3Fi5icgZQ7pIvcHXv/nU+LI8kerqVoXQP4mQXxEMwFvdf+Nj2HI74mPP9nn6863zNVLH2lKUApXzNR7q/iiGZJEQeLuqj8zQEmlRbDiMM66oJY5V5ao3V1yOYypIqVQClKUApSlAKUpQClKUApSlAKUpQClKUApSlAKUpQCtf6fca/QuH3E4IDLGwTP/AJGGlPzIPtWwVx//AKguKdm0s1P945lf9hMBc+pJP+SgOLSSvGoRTg6dTn7RLEnmasCNm30s3mf51dnbUzfibA9Bt+4Gti6I9F5+JTdXDgRqMu7Z0IvcWxuxONlHqauZmrTxtjB0jJAwDk71sqdlQo7gBU7px0TisLm3hjmMrFWlfKqoUA4TSFGcEhufhUCrSilMtcRVerLNzUZBGzAjkQe7evSvQVZhw+1/SGZ5TCjOW+bLDUA3mAQPavNF9NGDCsuerMimTAyerVsvgelem+jXSW0vYw1rMrgAZUbOu3J0O61W+zSOidxPisFsmu4ljiTONUjqq58ASdzsdq0zpP8AFXh8MEht7iOacKerRdRBc7LkgYxnfn3Vp/x9uWN1axH5FikkA7tbOFz7AY9zXKL5gAOQ7Sn2BqqWskut4Mze8fvZiTNdztnmBIyr54VMbVi7K1V8yOM5JxqJOw2ySedUNex+OfQE1aW5zFoCsTnw2K6s/uq+in7GZ4Txo2UontZAsi4yqnsSKOaOo553HlmuyXXxosRHmOOaR9OdOgqurHIs3n31wUSv9mLHqQKQ3oONY055eBHkahpNkptI7LYfG8uMtYPjcHRMrbjn8wFbl0K6fwcSeSNI5IpEUOVk05ZScZXSTnB/fXnPhJ7LEci7EVI1EToVZkYI3aRirDBXGCKeGh57wes6VyP4S9M7mS5azu5TKGQvBIwGvsfOjEfNsQQfI+NdcqhonkUpSgFKUoBSlKAUpSgFKUoBSlKAUpSgFebfi5xLreLXDZ2t4liHgDgsfzY16RY4ryDxS+697mfn187EfsFsgfQ/lUz2Vrox6r3eC/mx0/xr0R8JuHCDhcbAdu4ZpWPiudMY/wBKr9TXntB2WbwZfouCf+a7/wBA+NIODxy52tonV/wmEEnPqAGHkRWkrZlb0cx6bXvX8UunzlYysCeQRRq/3aj71i6jWLllMjfNIzSH1ZiakE1ZFWY27fMp8EUD3O5quxdo5BJE7RSDk6HSfcjY1AinySx+0xPn5VLRx4/x/jVOy7yjbeI9MLW+hjTiaTm5h1p+lQFFIQkEao84flvt9K025igSWXq5BcRqo0OVdMkjPytvkcvCo8wBZm8WI9gu/wCdVRQhkXI7vf8Ar61VIu2Swjc+yP8AL/OrPXZxr2G+cbZO2P8AmrRt27iWHhnB9j/GpEbqI2OM4HfzBGSc+uRViuilJSEfc40+Pvg/RTWRgs9YSIKGJ0gAnG+wG/d/7rEnWVAyuCVBAXHM+NZqKZg+pG0OhGnGCxOoDOCMcsnfwoCDNHJakjmgYoVyCVYEg4PfvmrtnOJHZh3AKB3+LZH0HtV69TWpGe0TqyTuWznJ96gzIrntZil7j3N6HkanaK6Z0b4P8Lkn4ksyg9VbpJqf7PWOAqoD3nGSfTzFd9ri/wANviVb20cdndxJbheyk0Y/UufGXvVjzLHmdziuyxSqwDKQQRkEHII8iKzfZtPWiulKVBIpSlAKUpQClKUApSlAKUpQClKUBA4/r/RZ+qBMnVS6AOZfQdIHnnFeSILZiioMK6M2tXyrA7jcYzXsatN6bfDu14h28dTcAdmaMdo+HWDk49d/OpTwQ1k85Q8PcDGsY35LvvudzUq2gZI2jE0ojfGtA5VGxy1AbH3rZ7n4Z8ZWUxrGkgHKRZFVCP8ANgg+VTbT4OcUkP6yW3jHfl3dvoFx+dX8pM/Gjn7O0WyHWv3TzHoa+z8QVo2C51nshftZJx7866lcfB+C1hee9vpNCDLdVGF78ALksSSSAB3k1H6Pw9Ho2LvbXuuHS5M6M+OZVsQswA2PPw3qPIt4ezl19w6a3ws8UkR2HbQgHbubkajNKANtyeWK7zF8RbmaVY2soGjl1aFaU6sBdQEmUK6io5cs99YrpDPYdXItzwRoY2KnrrbqNSkHY5GnTzPkc71XJPicXkOAAPDAzzyfmJqVFIMAVs3SLo3YJC0trNdmUYxDNb6iQSM4kTKjA351qv6O/dpYeINSmRSJasKjSHZ8fadR+7NUhH5aDn2x71W8YXQv7THzOMf8/lViqWC9GMvGPxE+yr/Gr3EbhCMCXSw5EE/Q4qizGZfRD9WP8KsXMKh8QatffpPZA86N4QSyyzIjSgFX1EfZbZ/PB7xUkFgucGSP7SN86GshCkygZKv4j5T7HvqWFHPG/wCfpXN+RpnT+NNGJiGVzEQ6Hmj8x6H+NbH0N6bXvD3xCHkt/tQSnsj/APJs5U/lWBvLEg9ZDs3evcw9PGqIeMRkdrKnvGCa3mptGFTUM9N9D+mlrxFMwNh1xrifaVD5jvHmNq2SvOnwl4vZRcQeeeeOILDpUudOpnYZ3PgB+dd+seKwTbwzRyfsup/IGoZZPJNpSlQSKUpQClKUApSlAKUpQClKUApSlAKUpQGtfELhEt1ZPHAA0ivFIqk4D9XIrlc+JAOPMCua8L4LdqZzPaXCCRFiAVUfsDUWJ0tzy3Ly867fUHjXFI7WCSeU4SNSze3cPMnA96A4QILizdZp8GONSoMkVxAAzYUMz9Wy6sbYzjLGl509Uq0YQyFwUAikWRSWBGCNCnH15Vkv/wC4TndrGJkPd1xU47s5UjPtWOj6XxXdyZdEcFy5EFtGyhYoVcjVI8oADsTuTtgAAc6kgh8PvokiUdavYUKxz3qMNnPpUjgqcPNvH11smrBJYKwYAkkZdR3Ajvqf8WeiBtlszbWzzBFlM8yx6nkkYodU2keIY+AzXLFvVJ+QZ9VBqUQzobcK4RL/AHdw0Z8pVcfR61DidnGsrorCVEYqr4G428OW+R7Vjzdt/wCP/cP4Vblv5MaANOrGwbw5ZHlk1PRXGSiEtrdIhjJAJHcB4VnbK0WNcDn3nvNWOF2oRf63Pean1y3bZ1RCSFKUqhoKxfELdUkEpUFScOCNt/tVlKpkjDAg8iMGpTwyGsotNYwn/DT2GKt/2PHnMbPG3irHarliGC6W5qdOfEdxHtV8Uy10xhP4Mhwnplxix+Sc3EY+xLl9vIt2h7HFdL6GfGS0umEV0v6NMTgFjmFj4BuanyP1rkrnPeR6HFRJuGROctqJ8SxJq88nspXH6PWYbbNfa8r8PkubfBtbyeLHIayU90zg+4rb+EfF2/tcC9iW5jGxdOxIB4nbB9MD1FXVpmbho7zSsD0V6XWnEY9dtIGI+ZDtIn7S8/flWeq5UUpSgFKUoBSlKAUpSgFKV8zQGm/ErpNLaRRxQDE1wWjSQ/LEANTt+JgucDx9K4x04vLwaLaS5nlt37Z61lbUVII5KCME5wSe7wrIdNL5rm8upjOZBbXCJEqt+pSHYEqBsT84J8jUy6WC6jYSxOwjwHlRdojtg6xv374yB37VjXI1a9G08acP38Gs9FrKJv1sqll60o5ClzHEoPJRuNTaQWwcD61mOKdFLS7kY2jGKELuQhaMyZ/w1YggAcyNsn1rWNc9nPKkcmGRsHIyrAgFWx3EgjOKzPAeNS3jtHcyHQDukUbYkHg7rk6fEbVF+a/ZPRPH4P8ARraOq/DfjNyJv0KaRbhFt1limA0uEDCPTIMkN3ENnurcuK9H7S5/v7eKTzZAT9edc76LXYg4rADgC4t5IR5PG6yKB7E/Ss98UumbWEUccA1XVxqWLPyoBjU7emRgfwq/HWYTZTknFtI1Tph0P6OwmRXmNtKqGQpFL2yACQBG2Rk42HOuMWEWSX33JC55geeO+tuZIbcEzt1kr5eRmBd2yTliMEhee58Kr4fY8OnfS2EcjYAmJiT5HGdt6rXJrrRaeLfezGxDAHpVVZm56Fyhh1E/Yxv1oDH20gVdHRS3TtXdxqH3SyxR+4zk/WsfKfZt4V6NZlvY15sM+Gcn6CrcnEFXBZZAp21FCF+prebPi3DINont1/YGT/qwanXk0N/bSxLIkgZTjSQSrgZU47jnFPP6eB+P00aJSofBg8iRxrgOW6vJ5DGck+gBPtU7qc5EU0NwRk4jJSQgbkqj7PtvsfrV2iiZTVLNjHnSNwwBHIjIqzK36xB+3+QH8ahIZJFKUoSKuJJ41bpUYBEeOW1lW6s2MciHPZ/PA7x4ivQXwy6cJxS3ycLcR4EqDlk8nUfdOD6cq4ZG9fOjHFDwviUNwu0Tnq5PAI5GvPkNm/y1rx38My5J+Uep6V8Br7WxkKUpQClKUApSlAKxPSficdvbu0hPaBRVXeR3YEKsY72J/jWWrm/xv4jbx2aI5/8AkGRXt1GDllPaLg800kg+ooDldg4jiiJVUVkFvIxxpRopMF2UbsMamIH3+4Vbl4nPaI0SEGGRmCBRp6xdyxBbLrG2/ng4BxisavEpf1mViIlChlKHSuGBzHvlCcAEioLk/Me0x2HPv5KgJ2HdiqTxPOy9cyxoyXC7GS+uHLnYkGQrsCQAAi+ChQPPlXSbGySFAkahQPAYzWodB8xalkGGEjhvInBH5VtvEuIR28TSyHCqPqe4DzNcnNTqvFdfB2cEqZ8n38l7ozw9rziib4isQszY5tNKCEU+AwpP/ut2+IXQ9OJW4UHRPES8En3X22P4TgZ9B4Vjfg/wmSK0a4nGJrt+uYHmqYxEvpjfH4qgdL/iYySvbcORJJEOmWZ8mGNu9VCka2G/fgGuuUonBx23dZOaX1/+pnhlhEcxBglkeRFiWRBpAQ7lvHC1Z4gJL15LhzAyFYEbRKhw0SgLvKF05xyBGc86ztjwx5i7XKxyrKzSHsaMSMO0YwDyOPrvVxeiNroKaToYsxXO2WACle8aQNvU+Nc/5ZnKR0/iqsNmF4bwu3cqgmuYXI2jMpCNtv1bAkN6BjUqfgEcHBTexRiW566SORnXrDCFldNwc4IVU3P3819fousCPHbh216NGo5Ebq+TIzbBcDkBucd9bLFA8btJBM8LvjrNIVo5CBjMkTgqT57GpnlmX2RXC6Wls1vhN1DcW0+nrJVht1mWaWNI2jvdaKkMbIAGWTUV0nJ86lwcNjt52mXESIQzE7LoeM9Yo8tYRseOayl4X7LStLcFTlI0jjSMPj5urjCrn8TH0rVOkHD+I3hGYVWEHIiMyBmPcXIOCfKoq1b08IRD41tZZh+jsHWtNoIUMZWRmyAEJGrBG4OnUAe7NSuIDSqBFEbyB20DP6mNsJkkjJJVSBsPmY1GllmtXXrY3t2BGhiAY8ju1LsQeWKv3d1JNIZJSpYqF7ClRgEkcySeZqz7yVWMYLQUDYchUK9bEsJ82X6gYqdWO42p0BhzRg1J7IroyNKpjfUAR3gGqqgkUpShIqNxmLXA3ivaHt/KpNfQM5HiCPrTrZH0eg/htxQ3PDLWQnLdWqMfxJ2Dn6fnWzVy/wD6erotw10P+FPIv1Cv+9jXUK6jmFKUoBSlKAUpSgFcm+NfQWa7KXdsvWPGnVyRA9powxYNH4kFmyO8eldZpQHjN2aJiDlSOaPkMPZtwazHBtIlSSYOoIzCCjYbnlgceRFeqLrhkEhzJFG58WRWP1IrQvix0BjuoGuYExcxJso+WRF5qV7iBnBGD3cqVtYEpJ5OPP0kAGUi7RJJH3kA7LA+PLaoacYlaaKS5AlihdGMOOw6gjVsTzxnn4VCtpAygjbux4Y7quVzrEvSN3lrs3m6+JnE7+SWO2kS1iXIAEYMvVkkKGLZ3x93FYSz4NPGoVbkqPARrzPMkncmsLwSfqrsZ5SDT7935it1qOS3ktxwsFVlwu+0AresPANFGwx9KvmPiacntph4FWjY+hG1Z9BgAeAr7XM7+l/DrUfb/prh6SyRf91ayxfiTEqfVay3DeLQXAzDIr+QOGHqp3FTTWIv+jdtKdRj0v8AfjJR/qvP3qMy/oYpfZl6s3d0sa6m1eACqzEnyVQTWFXhV7F/c3Qde5Z01f717VSUN+diLZfxBpG/2aR++nivZPk/Rfiuba9R4W7a/K6MCroe44YAqfA1zqK3aCWW3c5MTYB8UPyn6Y+tdB4fwRIpOtDM0hVxIx/xGdg5ZgNhgjYDYA1qPSgg8Rlx/wCKPPrtWvG1lpdGHInhN9kSrcyhgUPeN/Q7VcqPCcyOe4BU992P7xWiMiLwuQoTC/Nfl818vzrJVC4nbal1Ls67g1TYcQD9l+y47u4+YqzWdoha0T6UpVSwoKUzQHUP+nYf/Gu/D9JOP9C/yrrVcX/6er8q15aNg4ZJwR4sNDg/RMe9dorpRysUpSpApSlAKoZ6rqyw3PnQFQk8a+s/1qhjnb0r7HzNAfQ5zjFVmqWxVAUEZPOgPPvxc6DtYTNeW6k20rZkUf4Ujbn0Unl4E48K0eNwwyDtXrW5t0lQxyqGRlIZWGVYHYgg868+/Eb4azcPZri0BktScsm5eH1Hev4u7v8AGqVOS81g0a8h1Lt8w3FbfwPiQuIg32hs47w3j7861KCdXGR9O+qopHhk62Ln9pe5hWTWVg1l4eTrllPrUHv5H1q8p2rT+j3SBJN0O/2kPP8An61tFvdK42O/gedclS09nZFpokaj4VUpr7VB7qqXK80zVsc6pOACScAbknYAeZpgC6uVjUu5wqglj4Ac65jDK0ryTvs0rFgPBOSD6VkekvHRdN1cZxbqe03LrWHcPwD86xAvNTaIVMjeXyj1NdPHDSOTktNkieQjAUanY6UUc2Y8q2DjXBhbWtvggsrFZW+88m5P+oYHrUvov0f6kddKQ8zAb/ZjB7k/5NfenU6rBHH9qSVMDyjOpj+4e9R5ZpJE+GJdM1gisNdWwbY7Ecj3isvisVxSTSGPf3eprSezKi3YXsoYpjrAO8cwPU86y0dwp8QfBhg/z9qj8MterQfeO7fw9qlkVNNZEp4KqhcYn0RNvucAe/8ARqWRUnopwf8AtDiUFvjMcZ62Xw0IQSD69lf81IWWLeEdu+FnQ5eH2oZu1cThZJmPPJGQg8lyffNbpmrQTbOd6+kZO9dBzl2lWMc/KvpHLfnQF6lW4xgkVcoBXwivtKA+AVSyZqulAUKnvQxiq6UBbkA76oCA58OVX6UByvpx8HILkmayYW025K4/UufQfIfTbyrjvHeC3lg2m8gZBnAkAzG3ow2P769bVbnhV1KuoZTsQwBUjzB51DSZKbR47MSv2kbDfeXY1kbbjdzFswEo8eT/AFFbj0s+Ft6kpmhSN2nlbENumI4o8bapGwF2wOW+9Zbo/wDBSeTDX04jXvih7TkeDSHYewNUcZ0XV42abadO1Gz9YvkQGH151PHTyD7/APsau69Heh1jYri3gRTjBcjVIfV23rMLaoDkIoPkozVXwQWXPZ5/s+NXlztaWc0ueTaCkf8ArbatUuri7vXaGaZYSjFWhwVOoEg5H2iOW5r1jWt9Jug9jf73EIL7frF7Eu3LtLz96lcUroh8tPvo86no9HFgzNJIvfpGEXwyo3x51nbEQBP1OgL+Ej8/H3rf7/4Nx9U4hvbpXIOjW6lFPdqwoYju51zfpB0Xe0CLe2aRh26oTJIvV6sE51cwcAncVWofyWm18I2C56T26KADrkOwiTtOW8Bjl61AfoxcXWZ5ZBHPjCRfNEifdY89R72H51g7LiH6EwVDb4YaetCksD3BlU8/POKy0nSeXlH8o+247bHyQYCDwG5rHxc/5N/JV/oweggkMNLAlWB7mBwRWJ4gmqaNe4nP0rOXM7SOztjUxycDAzgDl7CsVGuu4Zu5AF/zEb1pPsxr0T8UxX2rvDbC4u5eotIzJJ9o8o4wftSNyFQk30S3ggXMzZWOJS8rkKiAZJJ5bV3r4U9B/wCzbctLg3M2GlP3e8ID5Z38T7Vzyzit+GBktJUueJMcS3WnVDbL9pYgdi3JeeeZOAMV034ddKJL2KRZwBNAwjdl2R8qGVgPskg7juNbyktfJjTb38G2dX57VUyA1VSrlCgp3CnV+NV0oCjRvnNV0pQClKUApSlAKUpQClKUApSlAfMV9pSgFKUoBSlUyMQCQMnB28fKgIfHOJLbW8s7KzCJGcqoyxAGcCvNnTXp5dcRAEuFhJBS3Q9kn7PWN9s+ew8q2Di3Tq9uS8dxP+jYZsxIvVsoBK6JCx1n8ga0TitrCp/VHXHvqABKxnvIcbAe+1Zut4Roo1kvWViE7RwW8uS+Sj/mrkl9GpwTv6H+FR7Hr+Sozj8WFcf6ufvUsXAzpbKN91wVPtnn7Vm1vZoutHxTM8TzQwSvGgYtJoKxLp55cjGRttzqJZJLFAsskTqkhfTIwKq7jfCZ+bbv5VvPw16Z29lNLBcZMM7R55NFG/ys8oPyqezk/h3rrvTforDxO0ML4zgtC45JJpIRhjmPLwNaqU0ZummebYnuGjklWMlYwFcD5kfBOcd68s+FbFYnillCTDKwtZcSuIFUuupdyVcE48cZ5Ve6J3zQSSWtwuidG0yAjBJXYN57YGfQ1uSt3iua+Vw8YOiOJXOcnPrRYUW31XLJblm1OgTrCCrMAARjOoYyRkZrdOifSuWO3C8Os4Y42YsZLidpJXY7F5Aijc+Ga1fpZwwwyxzQKf1j40A4UTncMASAAwDA/wDFWY+GXMUinDW8bkmQxssqoT3gYymSdzuBV1f66KuP2w10dS6K9MLxr1Le9MBSZZOqaEMNMseCUYsTnKk/SujVwbijLbC0aMnXHcwugzmSQlsS472LKzZxXeK14qdTlmPLHjWEfaUpWhmKUpQCqGcCq6tNFvmgKutGcZqrNWhCe47ZzVLQbHv5+pz40Bd6weNDIP6+tWI4c8x/PbwqsQef9YxQFZmHjVeatCEjkfDO3h4VSbc+Pj+dAXtYzjNfc1bMO4xt3VQLfz8v/dAX818DVa/R/wDn03oIPE/1jFAXWYCvuaimMg8s8qu9Sc5J8O791AXs18zVj9H8/wCvOqhBg5880BbuuHwybyRRufxIrH8xXAZLe3iurmIPMlrDI8aAdUzK6ntBtSf3echSd+zudxXoc1z3p58M4rstcW/6u6yGwWPUysBj9YvcSNtQ/Oq1OVgtFeLycy4PbfqwgGsHSXUR46xl3zIGlGr10is1Hwm0dtLRKXxkoWLhAdtxkqtYvjq8QgSMXUMsKLmNZG6sxxgjtBZIvtMAF1tyA8STUix4gGAistMkzSL1UIMZdl219c0fZUfMdRO23fXLcUdcXBMg6P2sKuoXsysAwZic5wNIPPBwNs1nOgfG5Y7+OyhkaeAo5dWbrDalVymJOeliNOliTuKncI+GcshX+0pxMigEQxho1L+Mjg6mx5YrfeEcGt7VNFvCkS+CKBn1xz9614+OpeWzHk5ZpYlGqfEP4dxcRxNE3U3aAaJByYDksgHMeB7vTauYf2nd8PfqeIwtHjZZMEwuO4o42/rur0TVi7tI5VKSorqeasAwPsa0uFS2ZxyVD0cJ4txS3lgyZABlHVsjGpHDLuDvyrI8FjvuIf8AaQdVGedzOCI8f/VHsZPXlXQLT4b8Kjm65LRA/MAljGDtusZJQHbuFbWqgDA2A+lZzwSu9mlf9FPrRq/RfoRb2bdaS09wRgzy4LY8I1G0a+Q/OtppStzAUpSgFKUoBSlKAUpSgFKUoBSlKAUpSgFKUoBSlKAUpSgFKUoC3NCrgqwDKeYIBBHmDUe04XBEcxRRoeWVRVOPUClKAl19pSgFKUoBSlKAUpSgFKUoBSlK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sp>
        <p:nvSpPr>
          <p:cNvPr id="11" name="AutoShape 8" descr="data:image/jpeg;base64,/9j/4AAQSkZJRgABAQAAAQABAAD/2wCEAAkGBxISEhUUEhQWFhUXGBUWGBgXFhcYFBcVGBUXFxUcFBcYHCggGB4mHhcVITIhJSkrLi4uFx8zODMsNygtLisBCgoKDg0OGxAQGzQkICQsLywsLCwsLCwsLC0sLCwsLCwsLCwsLCwsLCwsLCwsLCwsLCwsLCwsLCwsNCwsLCwsLP/AABEIAMYA/gMBIgACEQEDEQH/xAAcAAEAAQUBAQAAAAAAAAAAAAAABAIDBQYHCAH/xABCEAACAQMCAggDBAcHBAMBAAABAgMABBESIQUxBhMiQVFhcYEHMpFCUmKhFCNysdHh8BUzQ4KSosEINFPxJGNzF//EABgBAQADAQAAAAAAAAAAAAAAAAABAgME/8QAIxEAAwACAgICAwEBAAAAAAAAAAECESEDMRJRQWETIpEyBP/aAAwDAQACEQMRAD8A7jSlDQClaH0i+K/D7ZmjQvcSqcFIVyAwOCC57IxXP+NfF3iMuepjhtU8WPWSfU4X8qnDIbSO9O4UEkgAcyTgD3qzZX0UwLRSJIAcEoysARzBKnnXkzi/GpLk5urqa4PhqPV+yjYVN6O3s9oy3Fi5icgZQ7pIvcHXv/nU+LI8kerqVoXQP4mQXxEMwFvdf+Nj2HI74mPP9nn6863zNVLH2lKUApXzNR7q/iiGZJEQeLuqj8zQEmlRbDiMM66oJY5V5ao3V1yOYypIqVQClKUApSlAKUpQClKUApSlAKUpQClKUApSlAKUpQCtf6fca/QuH3E4IDLGwTP/AJGGlPzIPtWwVx//AKguKdm0s1P945lf9hMBc+pJP+SgOLSSvGoRTg6dTn7RLEnmasCNm30s3mf51dnbUzfibA9Bt+4Gti6I9F5+JTdXDgRqMu7Z0IvcWxuxONlHqauZmrTxtjB0jJAwDk71sqdlQo7gBU7px0TisLm3hjmMrFWlfKqoUA4TSFGcEhufhUCrSilMtcRVerLNzUZBGzAjkQe7evSvQVZhw+1/SGZ5TCjOW+bLDUA3mAQPavNF9NGDCsuerMimTAyerVsvgelem+jXSW0vYw1rMrgAZUbOu3J0O61W+zSOidxPisFsmu4ljiTONUjqq58ASdzsdq0zpP8AFXh8MEht7iOacKerRdRBc7LkgYxnfn3Vp/x9uWN1axH5FikkA7tbOFz7AY9zXKL5gAOQ7Sn2BqqWskut4Mze8fvZiTNdztnmBIyr54VMbVi7K1V8yOM5JxqJOw2ySedUNex+OfQE1aW5zFoCsTnw2K6s/uq+in7GZ4Txo2UontZAsi4yqnsSKOaOo553HlmuyXXxosRHmOOaR9OdOgqurHIs3n31wUSv9mLHqQKQ3oONY055eBHkahpNkptI7LYfG8uMtYPjcHRMrbjn8wFbl0K6fwcSeSNI5IpEUOVk05ZScZXSTnB/fXnPhJ7LEci7EVI1EToVZkYI3aRirDBXGCKeGh57wes6VyP4S9M7mS5azu5TKGQvBIwGvsfOjEfNsQQfI+NdcqhonkUpSgFKUoBSlKAUpSgFKUoBSlKAUpSgFebfi5xLreLXDZ2t4liHgDgsfzY16RY4ryDxS+697mfn187EfsFsgfQ/lUz2Vrox6r3eC/mx0/xr0R8JuHCDhcbAdu4ZpWPiudMY/wBKr9TXntB2WbwZfouCf+a7/wBA+NIODxy52tonV/wmEEnPqAGHkRWkrZlb0cx6bXvX8UunzlYysCeQRRq/3aj71i6jWLllMjfNIzSH1ZiakE1ZFWY27fMp8EUD3O5quxdo5BJE7RSDk6HSfcjY1AinySx+0xPn5VLRx4/x/jVOy7yjbeI9MLW+hjTiaTm5h1p+lQFFIQkEao84flvt9K025igSWXq5BcRqo0OVdMkjPytvkcvCo8wBZm8WI9gu/wCdVRQhkXI7vf8Ar61VIu2Swjc+yP8AL/OrPXZxr2G+cbZO2P8AmrRt27iWHhnB9j/GpEbqI2OM4HfzBGSc+uRViuilJSEfc40+Pvg/RTWRgs9YSIKGJ0gAnG+wG/d/7rEnWVAyuCVBAXHM+NZqKZg+pG0OhGnGCxOoDOCMcsnfwoCDNHJakjmgYoVyCVYEg4PfvmrtnOJHZh3AKB3+LZH0HtV69TWpGe0TqyTuWznJ96gzIrntZil7j3N6HkanaK6Z0b4P8Lkn4ksyg9VbpJqf7PWOAqoD3nGSfTzFd9ri/wANviVb20cdndxJbheyk0Y/UufGXvVjzLHmdziuyxSqwDKQQRkEHII8iKzfZtPWiulKVBIpSlAKUpQClKUApSlAKUpQClKUBA4/r/RZ+qBMnVS6AOZfQdIHnnFeSILZiioMK6M2tXyrA7jcYzXsatN6bfDu14h28dTcAdmaMdo+HWDk49d/OpTwQ1k85Q8PcDGsY35LvvudzUq2gZI2jE0ojfGtA5VGxy1AbH3rZ7n4Z8ZWUxrGkgHKRZFVCP8ANgg+VTbT4OcUkP6yW3jHfl3dvoFx+dX8pM/Gjn7O0WyHWv3TzHoa+z8QVo2C51nshftZJx7866lcfB+C1hee9vpNCDLdVGF78ALksSSSAB3k1H6Pw9Ho2LvbXuuHS5M6M+OZVsQswA2PPw3qPIt4ezl19w6a3ws8UkR2HbQgHbubkajNKANtyeWK7zF8RbmaVY2soGjl1aFaU6sBdQEmUK6io5cs99YrpDPYdXItzwRoY2KnrrbqNSkHY5GnTzPkc71XJPicXkOAAPDAzzyfmJqVFIMAVs3SLo3YJC0trNdmUYxDNb6iQSM4kTKjA351qv6O/dpYeINSmRSJasKjSHZ8fadR+7NUhH5aDn2x71W8YXQv7THzOMf8/lViqWC9GMvGPxE+yr/Gr3EbhCMCXSw5EE/Q4qizGZfRD9WP8KsXMKh8QatffpPZA86N4QSyyzIjSgFX1EfZbZ/PB7xUkFgucGSP7SN86GshCkygZKv4j5T7HvqWFHPG/wCfpXN+RpnT+NNGJiGVzEQ6Hmj8x6H+NbH0N6bXvD3xCHkt/tQSnsj/APJs5U/lWBvLEg9ZDs3evcw9PGqIeMRkdrKnvGCa3mptGFTUM9N9D+mlrxFMwNh1xrifaVD5jvHmNq2SvOnwl4vZRcQeeeeOILDpUudOpnYZ3PgB+dd+seKwTbwzRyfsup/IGoZZPJNpSlQSKUpQClKUApSlAKUpQClKUApSlAKUpQGtfELhEt1ZPHAA0ivFIqk4D9XIrlc+JAOPMCua8L4LdqZzPaXCCRFiAVUfsDUWJ0tzy3Ly867fUHjXFI7WCSeU4SNSze3cPMnA96A4QILizdZp8GONSoMkVxAAzYUMz9Wy6sbYzjLGl509Uq0YQyFwUAikWRSWBGCNCnH15Vkv/wC4TndrGJkPd1xU47s5UjPtWOj6XxXdyZdEcFy5EFtGyhYoVcjVI8oADsTuTtgAAc6kgh8PvokiUdavYUKxz3qMNnPpUjgqcPNvH11smrBJYKwYAkkZdR3Ajvqf8WeiBtlszbWzzBFlM8yx6nkkYodU2keIY+AzXLFvVJ+QZ9VBqUQzobcK4RL/AHdw0Z8pVcfR61DidnGsrorCVEYqr4G428OW+R7Vjzdt/wCP/cP4Vblv5MaANOrGwbw5ZHlk1PRXGSiEtrdIhjJAJHcB4VnbK0WNcDn3nvNWOF2oRf63Pean1y3bZ1RCSFKUqhoKxfELdUkEpUFScOCNt/tVlKpkjDAg8iMGpTwyGsotNYwn/DT2GKt/2PHnMbPG3irHarliGC6W5qdOfEdxHtV8Uy10xhP4Mhwnplxix+Sc3EY+xLl9vIt2h7HFdL6GfGS0umEV0v6NMTgFjmFj4BuanyP1rkrnPeR6HFRJuGROctqJ8SxJq88nspXH6PWYbbNfa8r8PkubfBtbyeLHIayU90zg+4rb+EfF2/tcC9iW5jGxdOxIB4nbB9MD1FXVpmbho7zSsD0V6XWnEY9dtIGI+ZDtIn7S8/flWeq5UUpSgFKUoBSlKAUpSgFKV8zQGm/ErpNLaRRxQDE1wWjSQ/LEANTt+JgucDx9K4x04vLwaLaS5nlt37Z61lbUVII5KCME5wSe7wrIdNL5rm8upjOZBbXCJEqt+pSHYEqBsT84J8jUy6WC6jYSxOwjwHlRdojtg6xv374yB37VjXI1a9G08acP38Gs9FrKJv1sqll60o5ClzHEoPJRuNTaQWwcD61mOKdFLS7kY2jGKELuQhaMyZ/w1YggAcyNsn1rWNc9nPKkcmGRsHIyrAgFWx3EgjOKzPAeNS3jtHcyHQDukUbYkHg7rk6fEbVF+a/ZPRPH4P8ARraOq/DfjNyJv0KaRbhFt1limA0uEDCPTIMkN3ENnurcuK9H7S5/v7eKTzZAT9edc76LXYg4rADgC4t5IR5PG6yKB7E/Ss98UumbWEUccA1XVxqWLPyoBjU7emRgfwq/HWYTZTknFtI1Tph0P6OwmRXmNtKqGQpFL2yACQBG2Rk42HOuMWEWSX33JC55geeO+tuZIbcEzt1kr5eRmBd2yTliMEhee58Kr4fY8OnfS2EcjYAmJiT5HGdt6rXJrrRaeLfezGxDAHpVVZm56Fyhh1E/Yxv1oDH20gVdHRS3TtXdxqH3SyxR+4zk/WsfKfZt4V6NZlvY15sM+Gcn6CrcnEFXBZZAp21FCF+prebPi3DINont1/YGT/qwanXk0N/bSxLIkgZTjSQSrgZU47jnFPP6eB+P00aJSofBg8iRxrgOW6vJ5DGck+gBPtU7qc5EU0NwRk4jJSQgbkqj7PtvsfrV2iiZTVLNjHnSNwwBHIjIqzK36xB+3+QH8ahIZJFKUoSKuJJ41bpUYBEeOW1lW6s2MciHPZ/PA7x4ivQXwy6cJxS3ycLcR4EqDlk8nUfdOD6cq4ZG9fOjHFDwviUNwu0Tnq5PAI5GvPkNm/y1rx38My5J+Uep6V8Br7WxkKUpQClKUApSlAKxPSficdvbu0hPaBRVXeR3YEKsY72J/jWWrm/xv4jbx2aI5/8AkGRXt1GDllPaLg800kg+ooDldg4jiiJVUVkFvIxxpRopMF2UbsMamIH3+4Vbl4nPaI0SEGGRmCBRp6xdyxBbLrG2/ng4BxisavEpf1mViIlChlKHSuGBzHvlCcAEioLk/Me0x2HPv5KgJ2HdiqTxPOy9cyxoyXC7GS+uHLnYkGQrsCQAAi+ChQPPlXSbGySFAkahQPAYzWodB8xalkGGEjhvInBH5VtvEuIR28TSyHCqPqe4DzNcnNTqvFdfB2cEqZ8n38l7ozw9rziib4isQszY5tNKCEU+AwpP/ut2+IXQ9OJW4UHRPES8En3X22P4TgZ9B4Vjfg/wmSK0a4nGJrt+uYHmqYxEvpjfH4qgdL/iYySvbcORJJEOmWZ8mGNu9VCka2G/fgGuuUonBx23dZOaX1/+pnhlhEcxBglkeRFiWRBpAQ7lvHC1Z4gJL15LhzAyFYEbRKhw0SgLvKF05xyBGc86ztjwx5i7XKxyrKzSHsaMSMO0YwDyOPrvVxeiNroKaToYsxXO2WACle8aQNvU+Nc/5ZnKR0/iqsNmF4bwu3cqgmuYXI2jMpCNtv1bAkN6BjUqfgEcHBTexRiW566SORnXrDCFldNwc4IVU3P3819fousCPHbh216NGo5Ebq+TIzbBcDkBucd9bLFA8btJBM8LvjrNIVo5CBjMkTgqT57GpnlmX2RXC6Wls1vhN1DcW0+nrJVht1mWaWNI2jvdaKkMbIAGWTUV0nJ86lwcNjt52mXESIQzE7LoeM9Yo8tYRseOayl4X7LStLcFTlI0jjSMPj5urjCrn8TH0rVOkHD+I3hGYVWEHIiMyBmPcXIOCfKoq1b08IRD41tZZh+jsHWtNoIUMZWRmyAEJGrBG4OnUAe7NSuIDSqBFEbyB20DP6mNsJkkjJJVSBsPmY1GllmtXXrY3t2BGhiAY8ju1LsQeWKv3d1JNIZJSpYqF7ClRgEkcySeZqz7yVWMYLQUDYchUK9bEsJ82X6gYqdWO42p0BhzRg1J7IroyNKpjfUAR3gGqqgkUpShIqNxmLXA3ivaHt/KpNfQM5HiCPrTrZH0eg/htxQ3PDLWQnLdWqMfxJ2Dn6fnWzVy/wD6erotw10P+FPIv1Cv+9jXUK6jmFKUoBSlKAUpSgFcm+NfQWa7KXdsvWPGnVyRA9powxYNH4kFmyO8eldZpQHjN2aJiDlSOaPkMPZtwazHBtIlSSYOoIzCCjYbnlgceRFeqLrhkEhzJFG58WRWP1IrQvix0BjuoGuYExcxJso+WRF5qV7iBnBGD3cqVtYEpJ5OPP0kAGUi7RJJH3kA7LA+PLaoacYlaaKS5AlihdGMOOw6gjVsTzxnn4VCtpAygjbux4Y7quVzrEvSN3lrs3m6+JnE7+SWO2kS1iXIAEYMvVkkKGLZ3x93FYSz4NPGoVbkqPARrzPMkncmsLwSfqrsZ5SDT7935it1qOS3ktxwsFVlwu+0AresPANFGwx9KvmPiacntph4FWjY+hG1Z9BgAeAr7XM7+l/DrUfb/prh6SyRf91ayxfiTEqfVay3DeLQXAzDIr+QOGHqp3FTTWIv+jdtKdRj0v8AfjJR/qvP3qMy/oYpfZl6s3d0sa6m1eACqzEnyVQTWFXhV7F/c3Qde5Z01f717VSUN+diLZfxBpG/2aR++nivZPk/Rfiuba9R4W7a/K6MCroe44YAqfA1zqK3aCWW3c5MTYB8UPyn6Y+tdB4fwRIpOtDM0hVxIx/xGdg5ZgNhgjYDYA1qPSgg8Rlx/wCKPPrtWvG1lpdGHInhN9kSrcyhgUPeN/Q7VcqPCcyOe4BU992P7xWiMiLwuQoTC/Nfl818vzrJVC4nbal1Ls67g1TYcQD9l+y47u4+YqzWdoha0T6UpVSwoKUzQHUP+nYf/Gu/D9JOP9C/yrrVcX/6er8q15aNg4ZJwR4sNDg/RMe9dorpRysUpSpApSlAKoZ6rqyw3PnQFQk8a+s/1qhjnb0r7HzNAfQ5zjFVmqWxVAUEZPOgPPvxc6DtYTNeW6k20rZkUf4Ujbn0Unl4E48K0eNwwyDtXrW5t0lQxyqGRlIZWGVYHYgg868+/Eb4azcPZri0BktScsm5eH1Hev4u7v8AGqVOS81g0a8h1Lt8w3FbfwPiQuIg32hs47w3j7861KCdXGR9O+qopHhk62Ln9pe5hWTWVg1l4eTrllPrUHv5H1q8p2rT+j3SBJN0O/2kPP8An61tFvdK42O/gedclS09nZFpokaj4VUpr7VB7qqXK80zVsc6pOACScAbknYAeZpgC6uVjUu5wqglj4Ac65jDK0ryTvs0rFgPBOSD6VkekvHRdN1cZxbqe03LrWHcPwD86xAvNTaIVMjeXyj1NdPHDSOTktNkieQjAUanY6UUc2Y8q2DjXBhbWtvggsrFZW+88m5P+oYHrUvov0f6kddKQ8zAb/ZjB7k/5NfenU6rBHH9qSVMDyjOpj+4e9R5ZpJE+GJdM1gisNdWwbY7Ecj3isvisVxSTSGPf3eprSezKi3YXsoYpjrAO8cwPU86y0dwp8QfBhg/z9qj8MterQfeO7fw9qlkVNNZEp4KqhcYn0RNvucAe/8ARqWRUnopwf8AtDiUFvjMcZ62Xw0IQSD69lf81IWWLeEdu+FnQ5eH2oZu1cThZJmPPJGQg8lyffNbpmrQTbOd6+kZO9dBzl2lWMc/KvpHLfnQF6lW4xgkVcoBXwivtKA+AVSyZqulAUKnvQxiq6UBbkA76oCA58OVX6UByvpx8HILkmayYW025K4/UufQfIfTbyrjvHeC3lg2m8gZBnAkAzG3ow2P769bVbnhV1KuoZTsQwBUjzB51DSZKbR47MSv2kbDfeXY1kbbjdzFswEo8eT/AFFbj0s+Ft6kpmhSN2nlbENumI4o8bapGwF2wOW+9Zbo/wDBSeTDX04jXvih7TkeDSHYewNUcZ0XV42abadO1Gz9YvkQGH151PHTyD7/APsau69Heh1jYri3gRTjBcjVIfV23rMLaoDkIoPkozVXwQWXPZ5/s+NXlztaWc0ueTaCkf8ArbatUuri7vXaGaZYSjFWhwVOoEg5H2iOW5r1jWt9Jug9jf73EIL7frF7Eu3LtLz96lcUroh8tPvo86no9HFgzNJIvfpGEXwyo3x51nbEQBP1OgL+Ej8/H3rf7/4Nx9U4hvbpXIOjW6lFPdqwoYju51zfpB0Xe0CLe2aRh26oTJIvV6sE51cwcAncVWofyWm18I2C56T26KADrkOwiTtOW8Bjl61AfoxcXWZ5ZBHPjCRfNEifdY89R72H51g7LiH6EwVDb4YaetCksD3BlU8/POKy0nSeXlH8o+247bHyQYCDwG5rHxc/5N/JV/oweggkMNLAlWB7mBwRWJ4gmqaNe4nP0rOXM7SOztjUxycDAzgDl7CsVGuu4Zu5AF/zEb1pPsxr0T8UxX2rvDbC4u5eotIzJJ9o8o4wftSNyFQk30S3ggXMzZWOJS8rkKiAZJJ5bV3r4U9B/wCzbctLg3M2GlP3e8ID5Z38T7Vzyzit+GBktJUueJMcS3WnVDbL9pYgdi3JeeeZOAMV034ddKJL2KRZwBNAwjdl2R8qGVgPskg7juNbyktfJjTb38G2dX57VUyA1VSrlCgp3CnV+NV0oCjRvnNV0pQClKUApSlAKUpQClKUApSlAfMV9pSgFKUoBSlUyMQCQMnB28fKgIfHOJLbW8s7KzCJGcqoyxAGcCvNnTXp5dcRAEuFhJBS3Q9kn7PWN9s+ew8q2Di3Tq9uS8dxP+jYZsxIvVsoBK6JCx1n8ga0TitrCp/VHXHvqABKxnvIcbAe+1Zut4Roo1kvWViE7RwW8uS+Sj/mrkl9GpwTv6H+FR7Hr+Sozj8WFcf6ufvUsXAzpbKN91wVPtnn7Vm1vZoutHxTM8TzQwSvGgYtJoKxLp55cjGRttzqJZJLFAsskTqkhfTIwKq7jfCZ+bbv5VvPw16Z29lNLBcZMM7R55NFG/ys8oPyqezk/h3rrvTforDxO0ML4zgtC45JJpIRhjmPLwNaqU0ZummebYnuGjklWMlYwFcD5kfBOcd68s+FbFYnillCTDKwtZcSuIFUuupdyVcE48cZ5Ve6J3zQSSWtwuidG0yAjBJXYN57YGfQ1uSt3iua+Vw8YOiOJXOcnPrRYUW31XLJblm1OgTrCCrMAARjOoYyRkZrdOifSuWO3C8Os4Y42YsZLidpJXY7F5Aijc+Ga1fpZwwwyxzQKf1j40A4UTncMASAAwDA/wDFWY+GXMUinDW8bkmQxssqoT3gYymSdzuBV1f66KuP2w10dS6K9MLxr1Le9MBSZZOqaEMNMseCUYsTnKk/SujVwbijLbC0aMnXHcwugzmSQlsS472LKzZxXeK14qdTlmPLHjWEfaUpWhmKUpQCqGcCq6tNFvmgKutGcZqrNWhCe47ZzVLQbHv5+pz40Bd6weNDIP6+tWI4c8x/PbwqsQef9YxQFZmHjVeatCEjkfDO3h4VSbc+Pj+dAXtYzjNfc1bMO4xt3VQLfz8v/dAX818DVa/R/wDn03oIPE/1jFAXWYCvuaimMg8s8qu9Sc5J8O791AXs18zVj9H8/wCvOqhBg5880BbuuHwybyRRufxIrH8xXAZLe3iurmIPMlrDI8aAdUzK6ntBtSf3echSd+zudxXoc1z3p58M4rstcW/6u6yGwWPUysBj9YvcSNtQ/Oq1OVgtFeLycy4PbfqwgGsHSXUR46xl3zIGlGr10is1Hwm0dtLRKXxkoWLhAdtxkqtYvjq8QgSMXUMsKLmNZG6sxxgjtBZIvtMAF1tyA8STUix4gGAistMkzSL1UIMZdl219c0fZUfMdRO23fXLcUdcXBMg6P2sKuoXsysAwZic5wNIPPBwNs1nOgfG5Y7+OyhkaeAo5dWbrDalVymJOeliNOliTuKncI+GcshX+0pxMigEQxho1L+Mjg6mx5YrfeEcGt7VNFvCkS+CKBn1xz9614+OpeWzHk5ZpYlGqfEP4dxcRxNE3U3aAaJByYDksgHMeB7vTauYf2nd8PfqeIwtHjZZMEwuO4o42/rur0TVi7tI5VKSorqeasAwPsa0uFS2ZxyVD0cJ4txS3lgyZABlHVsjGpHDLuDvyrI8FjvuIf8AaQdVGedzOCI8f/VHsZPXlXQLT4b8Kjm65LRA/MAljGDtusZJQHbuFbWqgDA2A+lZzwSu9mlf9FPrRq/RfoRb2bdaS09wRgzy4LY8I1G0a+Q/OtppStzAUpSgFKUoBSlKAUpSgFKUoBSlKAUpSgFKUoBSlKAUpSgFKUoC3NCrgqwDKeYIBBHmDUe04XBEcxRRoeWVRVOPUClKAl19pSgFKUoBSlKAUpSgFKUoBSlK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764704"/>
            <a:ext cx="2419350" cy="18859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417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bowenwang.com.cn/gif/animals-eel-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2" y="1413451"/>
            <a:ext cx="25576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ic8.nipic.com/20100804/636905_162914016638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089415"/>
            <a:ext cx="2045407"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ic10.nipic.com/20101026/5422482_114738071963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663292" y="1145363"/>
            <a:ext cx="2177900" cy="1969468"/>
          </a:xfrm>
          <a:prstGeom prst="rect">
            <a:avLst/>
          </a:prstGeom>
          <a:noFill/>
          <a:extLst>
            <a:ext uri="{909E8E84-426E-40DD-AFC4-6F175D3DCCD1}">
              <a14:hiddenFill xmlns:a14="http://schemas.microsoft.com/office/drawing/2010/main">
                <a:solidFill>
                  <a:srgbClr val="FFFFFF"/>
                </a:solidFill>
              </a14:hiddenFill>
            </a:ext>
          </a:extLst>
        </p:spPr>
      </p:pic>
      <p:sp>
        <p:nvSpPr>
          <p:cNvPr id="9" name="向右箭號 8"/>
          <p:cNvSpPr/>
          <p:nvPr/>
        </p:nvSpPr>
        <p:spPr>
          <a:xfrm>
            <a:off x="5537287" y="1916832"/>
            <a:ext cx="1080120" cy="449227"/>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1032" name="Picture 8" descr="http://pic17.nipic.com/20111022/3189514_000336814145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292" y="4222531"/>
            <a:ext cx="2123728" cy="22465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hkfishbook.com/blog/content_images/1/2011/01/02/597/2009010601405547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2453" y="4382741"/>
            <a:ext cx="2215020" cy="1266850"/>
          </a:xfrm>
          <a:prstGeom prst="rect">
            <a:avLst/>
          </a:prstGeom>
          <a:noFill/>
          <a:extLst>
            <a:ext uri="{909E8E84-426E-40DD-AFC4-6F175D3DCCD1}">
              <a14:hiddenFill xmlns:a14="http://schemas.microsoft.com/office/drawing/2010/main">
                <a:solidFill>
                  <a:srgbClr val="FFFFFF"/>
                </a:solidFill>
              </a14:hiddenFill>
            </a:ext>
          </a:extLst>
        </p:spPr>
      </p:pic>
      <p:sp>
        <p:nvSpPr>
          <p:cNvPr id="13" name="向右箭號 12"/>
          <p:cNvSpPr/>
          <p:nvPr/>
        </p:nvSpPr>
        <p:spPr>
          <a:xfrm>
            <a:off x="5886647" y="4872828"/>
            <a:ext cx="1080120" cy="44922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HK" altLang="en-US"/>
          </a:p>
        </p:txBody>
      </p:sp>
      <p:pic>
        <p:nvPicPr>
          <p:cNvPr id="1036" name="Picture 12" descr="http://glassbox-design.com/wp-content/uploads/2010/12/glofish-zebra-dani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6767" y="4303567"/>
            <a:ext cx="1874425" cy="187442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432805" y="950915"/>
            <a:ext cx="1800493" cy="369332"/>
          </a:xfrm>
          <a:prstGeom prst="rect">
            <a:avLst/>
          </a:prstGeom>
          <a:noFill/>
        </p:spPr>
        <p:txBody>
          <a:bodyPr wrap="none" rtlCol="0">
            <a:spAutoFit/>
          </a:bodyPr>
          <a:lstStyle/>
          <a:p>
            <a:r>
              <a:rPr lang="zh-CN" altLang="en-US" b="1" dirty="0" smtClean="0">
                <a:solidFill>
                  <a:srgbClr val="FF0000"/>
                </a:solidFill>
              </a:rPr>
              <a:t>電鰻的發電基因</a:t>
            </a:r>
            <a:endParaRPr lang="zh-HK" altLang="en-US" b="1" dirty="0">
              <a:solidFill>
                <a:srgbClr val="FF0000"/>
              </a:solidFill>
            </a:endParaRPr>
          </a:p>
        </p:txBody>
      </p:sp>
      <p:sp>
        <p:nvSpPr>
          <p:cNvPr id="15" name="向右箭號 14"/>
          <p:cNvSpPr/>
          <p:nvPr/>
        </p:nvSpPr>
        <p:spPr>
          <a:xfrm>
            <a:off x="2835794" y="1916832"/>
            <a:ext cx="1080120" cy="449227"/>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sp>
        <p:nvSpPr>
          <p:cNvPr id="16" name="文字方塊 15"/>
          <p:cNvSpPr txBox="1"/>
          <p:nvPr/>
        </p:nvSpPr>
        <p:spPr>
          <a:xfrm>
            <a:off x="393015" y="3733601"/>
            <a:ext cx="1811714" cy="369332"/>
          </a:xfrm>
          <a:prstGeom prst="rect">
            <a:avLst/>
          </a:prstGeom>
          <a:noFill/>
        </p:spPr>
        <p:txBody>
          <a:bodyPr wrap="none" rtlCol="0">
            <a:spAutoFit/>
          </a:bodyPr>
          <a:lstStyle/>
          <a:p>
            <a:r>
              <a:rPr lang="zh-CN" altLang="en-US" b="1" dirty="0" smtClean="0">
                <a:solidFill>
                  <a:srgbClr val="FF0000"/>
                </a:solidFill>
              </a:rPr>
              <a:t>水母的發光基因</a:t>
            </a:r>
            <a:endParaRPr lang="zh-HK" altLang="en-US" b="1" dirty="0">
              <a:solidFill>
                <a:srgbClr val="FF0000"/>
              </a:solidFill>
            </a:endParaRPr>
          </a:p>
        </p:txBody>
      </p:sp>
      <p:sp>
        <p:nvSpPr>
          <p:cNvPr id="18" name="向右箭號 17"/>
          <p:cNvSpPr/>
          <p:nvPr/>
        </p:nvSpPr>
        <p:spPr>
          <a:xfrm>
            <a:off x="2472333" y="4871574"/>
            <a:ext cx="1080120" cy="44922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374072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1000"/>
                                        <p:tgtEl>
                                          <p:spTgt spid="1030"/>
                                        </p:tgtEl>
                                      </p:cBhvr>
                                    </p:animEffect>
                                    <p:anim calcmode="lin" valueType="num">
                                      <p:cBhvr>
                                        <p:cTn id="19" dur="1000" fill="hold"/>
                                        <p:tgtEl>
                                          <p:spTgt spid="1030"/>
                                        </p:tgtEl>
                                        <p:attrNameLst>
                                          <p:attrName>ppt_x</p:attrName>
                                        </p:attrNameLst>
                                      </p:cBhvr>
                                      <p:tavLst>
                                        <p:tav tm="0">
                                          <p:val>
                                            <p:strVal val="#ppt_x"/>
                                          </p:val>
                                        </p:tav>
                                        <p:tav tm="100000">
                                          <p:val>
                                            <p:strVal val="#ppt_x"/>
                                          </p:val>
                                        </p:tav>
                                      </p:tavLst>
                                    </p:anim>
                                    <p:anim calcmode="lin" valueType="num">
                                      <p:cBhvr>
                                        <p:cTn id="20"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36"/>
                                        </p:tgtEl>
                                        <p:attrNameLst>
                                          <p:attrName>style.visibility</p:attrName>
                                        </p:attrNameLst>
                                      </p:cBhvr>
                                      <p:to>
                                        <p:strVal val="visible"/>
                                      </p:to>
                                    </p:set>
                                    <p:anim calcmode="lin" valueType="num">
                                      <p:cBhvr additive="base">
                                        <p:cTn id="35" dur="500" fill="hold"/>
                                        <p:tgtEl>
                                          <p:spTgt spid="1036"/>
                                        </p:tgtEl>
                                        <p:attrNameLst>
                                          <p:attrName>ppt_x</p:attrName>
                                        </p:attrNameLst>
                                      </p:cBhvr>
                                      <p:tavLst>
                                        <p:tav tm="0">
                                          <p:val>
                                            <p:strVal val="#ppt_x"/>
                                          </p:val>
                                        </p:tav>
                                        <p:tav tm="100000">
                                          <p:val>
                                            <p:strVal val="#ppt_x"/>
                                          </p:val>
                                        </p:tav>
                                      </p:tavLst>
                                    </p:anim>
                                    <p:anim calcmode="lin" valueType="num">
                                      <p:cBhvr additive="base">
                                        <p:cTn id="36"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09836" y="318026"/>
            <a:ext cx="5827236" cy="707886"/>
          </a:xfrm>
          <a:prstGeom prst="rect">
            <a:avLst/>
          </a:prstGeom>
          <a:ln/>
          <a:effectLst>
            <a:glow rad="1016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altLang="zh-CN" sz="4000" b="1" dirty="0">
                <a:latin typeface="標楷體" panose="03000509000000000000" pitchFamily="65" charset="-120"/>
                <a:ea typeface="標楷體" panose="03000509000000000000" pitchFamily="65" charset="-120"/>
              </a:rPr>
              <a:t>2</a:t>
            </a:r>
            <a:r>
              <a:rPr lang="en-US" altLang="zh-CN" sz="4000" b="1" dirty="0" smtClean="0">
                <a:latin typeface="標楷體" panose="03000509000000000000" pitchFamily="65" charset="-120"/>
                <a:ea typeface="標楷體" panose="03000509000000000000" pitchFamily="65" charset="-120"/>
              </a:rPr>
              <a:t>.</a:t>
            </a:r>
            <a:r>
              <a:rPr lang="zh-CN" altLang="en-US" sz="4000" b="1" dirty="0" smtClean="0">
                <a:latin typeface="標楷體" panose="03000509000000000000" pitchFamily="65" charset="-120"/>
                <a:ea typeface="標楷體" panose="03000509000000000000" pitchFamily="65" charset="-120"/>
              </a:rPr>
              <a:t>什麼是基因改造生物？</a:t>
            </a:r>
            <a:endParaRPr lang="en-US" altLang="zh-CN" sz="4000" b="1" dirty="0">
              <a:latin typeface="標楷體" panose="03000509000000000000" pitchFamily="65" charset="-120"/>
              <a:ea typeface="標楷體" panose="03000509000000000000" pitchFamily="65" charset="-120"/>
            </a:endParaRPr>
          </a:p>
        </p:txBody>
      </p:sp>
      <p:sp>
        <p:nvSpPr>
          <p:cNvPr id="7" name="文字方塊 6"/>
          <p:cNvSpPr txBox="1"/>
          <p:nvPr/>
        </p:nvSpPr>
        <p:spPr>
          <a:xfrm>
            <a:off x="1115616" y="1556792"/>
            <a:ext cx="6336704" cy="2246769"/>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800" b="1" dirty="0" smtClean="0"/>
              <a:t>把不同生物的</a:t>
            </a:r>
            <a:r>
              <a:rPr lang="zh-CN" altLang="en-US" sz="2800" b="1" dirty="0" smtClean="0">
                <a:solidFill>
                  <a:srgbClr val="FF0000"/>
                </a:solidFill>
              </a:rPr>
              <a:t>基因</a:t>
            </a:r>
            <a:r>
              <a:rPr lang="zh-CN" altLang="en-US" sz="2800" b="1" dirty="0" smtClean="0"/>
              <a:t>分離出來，在生物體外進行剪切、拼接後再重組在一起，然後把</a:t>
            </a:r>
            <a:r>
              <a:rPr lang="zh-CN" altLang="en-US" sz="2800" b="1" dirty="0" smtClean="0">
                <a:solidFill>
                  <a:srgbClr val="FF0000"/>
                </a:solidFill>
              </a:rPr>
              <a:t>雜交的遺傳物質</a:t>
            </a:r>
            <a:r>
              <a:rPr lang="zh-CN" altLang="en-US" sz="2800" b="1" dirty="0" smtClean="0"/>
              <a:t>放回細胞內大量複製，從而使一種生物的</a:t>
            </a:r>
            <a:r>
              <a:rPr lang="zh-CN" altLang="en-US" sz="2800" b="1" dirty="0" smtClean="0">
                <a:solidFill>
                  <a:srgbClr val="FF0000"/>
                </a:solidFill>
              </a:rPr>
              <a:t>遺傳特性</a:t>
            </a:r>
            <a:r>
              <a:rPr lang="zh-CN" altLang="en-US" sz="2800" b="1" dirty="0" smtClean="0"/>
              <a:t>在另一種生物中表現出來。</a:t>
            </a:r>
            <a:endParaRPr lang="zh-HK" altLang="en-US" sz="2800" b="1" dirty="0"/>
          </a:p>
        </p:txBody>
      </p:sp>
      <p:sp>
        <p:nvSpPr>
          <p:cNvPr id="8" name="向右箭號 7"/>
          <p:cNvSpPr/>
          <p:nvPr/>
        </p:nvSpPr>
        <p:spPr>
          <a:xfrm>
            <a:off x="1215678" y="4202530"/>
            <a:ext cx="1080120" cy="44922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HK" altLang="en-US"/>
          </a:p>
        </p:txBody>
      </p:sp>
      <p:sp>
        <p:nvSpPr>
          <p:cNvPr id="9" name="文字方塊 8"/>
          <p:cNvSpPr txBox="1"/>
          <p:nvPr/>
        </p:nvSpPr>
        <p:spPr>
          <a:xfrm>
            <a:off x="2391172" y="4194543"/>
            <a:ext cx="5061148" cy="1384995"/>
          </a:xfrm>
          <a:prstGeom prst="rect">
            <a:avLst/>
          </a:prstGeom>
          <a:noFill/>
        </p:spPr>
        <p:txBody>
          <a:bodyPr wrap="square" rtlCol="0">
            <a:spAutoFit/>
          </a:bodyPr>
          <a:lstStyle/>
          <a:p>
            <a:r>
              <a:rPr lang="zh-CN" altLang="en-US" sz="2800" b="1" dirty="0" smtClean="0">
                <a:solidFill>
                  <a:srgbClr val="0070C0"/>
                </a:solidFill>
              </a:rPr>
              <a:t>可以按照人們的預想，重新設計生命，並使生物具有一種新功能！</a:t>
            </a:r>
            <a:endParaRPr lang="zh-HK" altLang="en-US" sz="2800" b="1" dirty="0">
              <a:solidFill>
                <a:srgbClr val="0070C0"/>
              </a:solidFill>
            </a:endParaRPr>
          </a:p>
        </p:txBody>
      </p:sp>
      <p:pic>
        <p:nvPicPr>
          <p:cNvPr id="3074" name="Picture 2" descr="http://p1.zhimg.com/4c/a5/4ca5fe45e162591e4fcd7c43ae8d5291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53000"/>
            <a:ext cx="1905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88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908720"/>
            <a:ext cx="8424936" cy="5909310"/>
          </a:xfrm>
          <a:prstGeom prst="rect">
            <a:avLst/>
          </a:prstGeom>
        </p:spPr>
        <p:txBody>
          <a:bodyPr wrap="square">
            <a:spAutoFit/>
          </a:bodyPr>
          <a:lstStyle/>
          <a:p>
            <a:r>
              <a:rPr lang="zh-HK" altLang="en-US" sz="3600" dirty="0"/>
              <a:t>基因科技除應用於醫療外，亦廣泛應用於其他範疇。</a:t>
            </a:r>
            <a:r>
              <a:rPr lang="en-US" altLang="zh-HK" sz="3600" dirty="0"/>
              <a:t>1990</a:t>
            </a:r>
            <a:r>
              <a:rPr lang="zh-HK" altLang="en-US" sz="3600" dirty="0"/>
              <a:t>年代起已有基因改造農作物，以</a:t>
            </a:r>
            <a:r>
              <a:rPr lang="zh-HK" altLang="en-US" sz="3600" dirty="0">
                <a:solidFill>
                  <a:srgbClr val="FF0000"/>
                </a:solidFill>
              </a:rPr>
              <a:t>抵抗蟲害及除草劑</a:t>
            </a:r>
            <a:r>
              <a:rPr lang="zh-HK" altLang="en-US" sz="3600" dirty="0"/>
              <a:t>。基因改造食物</a:t>
            </a:r>
            <a:r>
              <a:rPr lang="en-US" altLang="zh-HK" sz="3600" dirty="0"/>
              <a:t>(genetically modified food, GM food)</a:t>
            </a:r>
            <a:r>
              <a:rPr lang="zh-HK" altLang="en-US" sz="3600" dirty="0"/>
              <a:t>現時十分普及，如含基因改造大豆成分的豆漿等。世界衛生組織</a:t>
            </a:r>
            <a:r>
              <a:rPr lang="en-US" altLang="zh-HK" sz="3600" dirty="0"/>
              <a:t>(World Health Organization)</a:t>
            </a:r>
            <a:r>
              <a:rPr lang="zh-HK" altLang="en-US" sz="3600" dirty="0"/>
              <a:t>認為，目前在國際市場上出售的基因改造食物已通過風險評估，不大可能對人類健康帶來風險，但不少非政府組織對基因改造食物仍有保留</a:t>
            </a:r>
            <a:r>
              <a:rPr lang="zh-HK" altLang="en-US" sz="3600" dirty="0" smtClean="0"/>
              <a:t>。</a:t>
            </a:r>
            <a:endParaRPr lang="en-US" altLang="zh-HK" sz="3600" dirty="0" smtClean="0"/>
          </a:p>
          <a:p>
            <a:endParaRPr lang="en-US" altLang="zh-HK" dirty="0"/>
          </a:p>
        </p:txBody>
      </p:sp>
    </p:spTree>
    <p:extLst>
      <p:ext uri="{BB962C8B-B14F-4D97-AF65-F5344CB8AC3E}">
        <p14:creationId xmlns:p14="http://schemas.microsoft.com/office/powerpoint/2010/main" val="224943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476672"/>
            <a:ext cx="8712968" cy="6247864"/>
          </a:xfrm>
          <a:prstGeom prst="rect">
            <a:avLst/>
          </a:prstGeom>
        </p:spPr>
        <p:txBody>
          <a:bodyPr wrap="square">
            <a:spAutoFit/>
          </a:bodyPr>
          <a:lstStyle/>
          <a:p>
            <a:r>
              <a:rPr lang="zh-TW" altLang="en-US" sz="2000" dirty="0"/>
              <a:t>基因改造食物</a:t>
            </a:r>
            <a:r>
              <a:rPr lang="zh-TW" altLang="en-US" sz="2000" dirty="0">
                <a:solidFill>
                  <a:srgbClr val="FF0000"/>
                </a:solidFill>
              </a:rPr>
              <a:t>好處</a:t>
            </a:r>
          </a:p>
          <a:p>
            <a:endParaRPr lang="zh-TW" altLang="en-US" sz="2000" dirty="0"/>
          </a:p>
          <a:p>
            <a:r>
              <a:rPr lang="zh-TW" altLang="en-US" sz="2000" dirty="0">
                <a:solidFill>
                  <a:srgbClr val="FF0000"/>
                </a:solidFill>
              </a:rPr>
              <a:t>增加</a:t>
            </a:r>
            <a:r>
              <a:rPr lang="zh-TW" altLang="en-US" sz="2000" dirty="0" smtClean="0">
                <a:solidFill>
                  <a:srgbClr val="FF0000"/>
                </a:solidFill>
              </a:rPr>
              <a:t>產量</a:t>
            </a:r>
            <a:r>
              <a:rPr lang="en-US" altLang="zh-TW" sz="2000" dirty="0" smtClean="0">
                <a:solidFill>
                  <a:srgbClr val="FF0000"/>
                </a:solidFill>
              </a:rPr>
              <a:t>: </a:t>
            </a:r>
            <a:r>
              <a:rPr lang="zh-TW" altLang="en-US" sz="2000" dirty="0" smtClean="0"/>
              <a:t>基因</a:t>
            </a:r>
            <a:r>
              <a:rPr lang="zh-TW" altLang="en-US" sz="2000" dirty="0"/>
              <a:t>改造農作物大多改造以防禦疾病、蟲害和除草劑，令農作物適應不利生長的環境，增加產量。</a:t>
            </a:r>
            <a:r>
              <a:rPr lang="zh-TW" altLang="en-US" sz="2000" dirty="0">
                <a:solidFill>
                  <a:srgbClr val="FF0000"/>
                </a:solidFill>
              </a:rPr>
              <a:t>美國</a:t>
            </a:r>
            <a:r>
              <a:rPr lang="zh-TW" altLang="en-US" sz="2000" dirty="0"/>
              <a:t>食品及藥物管理局</a:t>
            </a:r>
            <a:r>
              <a:rPr lang="en-US" altLang="zh-TW" sz="2000" dirty="0"/>
              <a:t>(FDA)2015</a:t>
            </a:r>
            <a:r>
              <a:rPr lang="zh-TW" altLang="en-US" sz="2000" dirty="0"/>
              <a:t>年批准一種基因改造</a:t>
            </a:r>
            <a:r>
              <a:rPr lang="zh-TW" altLang="en-US" sz="2000" dirty="0">
                <a:solidFill>
                  <a:srgbClr val="FF0000"/>
                </a:solidFill>
              </a:rPr>
              <a:t>三文魚</a:t>
            </a:r>
            <a:r>
              <a:rPr lang="zh-TW" altLang="en-US" sz="2000" dirty="0"/>
              <a:t>上市，成為全球第一種獲准供人類食用的基因改造動物。普通的大西洋三文魚長大需時</a:t>
            </a:r>
            <a:r>
              <a:rPr lang="en-US" altLang="zh-TW" sz="2000" dirty="0">
                <a:solidFill>
                  <a:srgbClr val="FF0000"/>
                </a:solidFill>
              </a:rPr>
              <a:t>30</a:t>
            </a:r>
            <a:r>
              <a:rPr lang="zh-TW" altLang="en-US" sz="2000" dirty="0">
                <a:solidFill>
                  <a:srgbClr val="FF0000"/>
                </a:solidFill>
              </a:rPr>
              <a:t>個月</a:t>
            </a:r>
            <a:r>
              <a:rPr lang="zh-TW" altLang="en-US" sz="2000" dirty="0"/>
              <a:t>，有關的基因改造三文魚則能在寒冷環境中繼續分泌生長激素，成長期</a:t>
            </a:r>
            <a:r>
              <a:rPr lang="zh-TW" altLang="en-US" sz="2000" dirty="0">
                <a:solidFill>
                  <a:srgbClr val="FF0000"/>
                </a:solidFill>
              </a:rPr>
              <a:t>縮短至約</a:t>
            </a:r>
            <a:r>
              <a:rPr lang="en-US" altLang="zh-TW" sz="2000" dirty="0">
                <a:solidFill>
                  <a:srgbClr val="FF0000"/>
                </a:solidFill>
              </a:rPr>
              <a:t>18</a:t>
            </a:r>
            <a:r>
              <a:rPr lang="zh-TW" altLang="en-US" sz="2000" dirty="0">
                <a:solidFill>
                  <a:srgbClr val="FF0000"/>
                </a:solidFill>
              </a:rPr>
              <a:t>個</a:t>
            </a:r>
            <a:r>
              <a:rPr lang="zh-TW" altLang="en-US" sz="2000" dirty="0"/>
              <a:t>月。研發的公司表示此基因改造三文魚不能生育，且會隔離養殖，不會影響到野生三文魚生態，還指民眾改食用基因改造魚，可</a:t>
            </a:r>
            <a:r>
              <a:rPr lang="zh-TW" altLang="en-US" sz="2000" dirty="0">
                <a:solidFill>
                  <a:srgbClr val="FF0000"/>
                </a:solidFill>
              </a:rPr>
              <a:t>減少捕撈野生三文魚</a:t>
            </a:r>
            <a:r>
              <a:rPr lang="zh-TW" altLang="en-US" sz="2000" dirty="0"/>
              <a:t>。</a:t>
            </a:r>
          </a:p>
          <a:p>
            <a:endParaRPr lang="zh-TW" altLang="en-US" sz="2000" dirty="0"/>
          </a:p>
          <a:p>
            <a:r>
              <a:rPr lang="zh-TW" altLang="en-US" sz="2000" dirty="0">
                <a:solidFill>
                  <a:srgbClr val="FF0000"/>
                </a:solidFill>
              </a:rPr>
              <a:t>增加</a:t>
            </a:r>
            <a:r>
              <a:rPr lang="zh-TW" altLang="en-US" sz="2000" dirty="0" smtClean="0">
                <a:solidFill>
                  <a:srgbClr val="FF0000"/>
                </a:solidFill>
              </a:rPr>
              <a:t>營養</a:t>
            </a:r>
            <a:r>
              <a:rPr lang="en-US" altLang="zh-TW" sz="2000" dirty="0" smtClean="0">
                <a:solidFill>
                  <a:srgbClr val="FF0000"/>
                </a:solidFill>
              </a:rPr>
              <a:t>: </a:t>
            </a:r>
            <a:r>
              <a:rPr lang="en-US" altLang="zh-TW" sz="2000" dirty="0" smtClean="0"/>
              <a:t>2017</a:t>
            </a:r>
            <a:r>
              <a:rPr lang="zh-TW" altLang="en-US" sz="2000" dirty="0"/>
              <a:t>年</a:t>
            </a:r>
            <a:r>
              <a:rPr lang="en-US" altLang="zh-TW" sz="2000" dirty="0"/>
              <a:t>11</a:t>
            </a:r>
            <a:r>
              <a:rPr lang="zh-TW" altLang="en-US" sz="2000" dirty="0"/>
              <a:t>月，有報道指香港大學生物科學學院與法國研究團隊合作，透過基因改造技術，</a:t>
            </a:r>
            <a:r>
              <a:rPr lang="zh-TW" altLang="en-US" sz="2000" dirty="0">
                <a:solidFill>
                  <a:srgbClr val="FF0000"/>
                </a:solidFill>
              </a:rPr>
              <a:t>從芥菜中分離出一種基因，放進番茄植物，結出的番茄的維他命</a:t>
            </a:r>
            <a:r>
              <a:rPr lang="en-US" altLang="zh-TW" sz="2000" dirty="0">
                <a:solidFill>
                  <a:srgbClr val="FF0000"/>
                </a:solidFill>
              </a:rPr>
              <a:t>E</a:t>
            </a:r>
            <a:r>
              <a:rPr lang="zh-TW" altLang="en-US" sz="2000" dirty="0">
                <a:solidFill>
                  <a:srgbClr val="FF0000"/>
                </a:solidFill>
              </a:rPr>
              <a:t>含量多近</a:t>
            </a:r>
            <a:r>
              <a:rPr lang="en-US" altLang="zh-TW" sz="2000" dirty="0">
                <a:solidFill>
                  <a:srgbClr val="FF0000"/>
                </a:solidFill>
              </a:rPr>
              <a:t>5</a:t>
            </a:r>
            <a:r>
              <a:rPr lang="zh-TW" altLang="en-US" sz="2000" dirty="0">
                <a:solidFill>
                  <a:srgbClr val="FF0000"/>
                </a:solidFill>
              </a:rPr>
              <a:t>倍，加強抗氧化功效。</a:t>
            </a:r>
            <a:r>
              <a:rPr lang="zh-TW" altLang="en-US" sz="2000" dirty="0"/>
              <a:t>發展中國家人民缺乏維他命</a:t>
            </a:r>
            <a:r>
              <a:rPr lang="en-US" altLang="zh-TW" sz="2000" dirty="0"/>
              <a:t>A</a:t>
            </a:r>
            <a:r>
              <a:rPr lang="zh-TW" altLang="en-US" sz="2000" dirty="0"/>
              <a:t>，分別來自瑞士和德國的科學家</a:t>
            </a:r>
            <a:r>
              <a:rPr lang="en-US" altLang="zh-TW" sz="2000" dirty="0"/>
              <a:t>2000</a:t>
            </a:r>
            <a:r>
              <a:rPr lang="zh-TW" altLang="en-US" sz="2000" dirty="0"/>
              <a:t>年共同研發基因改造</a:t>
            </a:r>
            <a:r>
              <a:rPr lang="zh-TW" altLang="en-US" sz="2000" dirty="0">
                <a:solidFill>
                  <a:srgbClr val="FF0000"/>
                </a:solidFill>
              </a:rPr>
              <a:t>白米，使其製造胡蘿蔔素</a:t>
            </a:r>
            <a:r>
              <a:rPr lang="zh-TW" altLang="en-US" sz="2000" dirty="0"/>
              <a:t>。有研究人員亦曾</a:t>
            </a:r>
            <a:r>
              <a:rPr lang="zh-TW" altLang="en-US" sz="2000" dirty="0">
                <a:solidFill>
                  <a:srgbClr val="FF0000"/>
                </a:solidFill>
              </a:rPr>
              <a:t>改造乳牛的基因，使所產牛奶的乳糖量減少</a:t>
            </a:r>
            <a:r>
              <a:rPr lang="zh-TW" altLang="en-US" sz="2000" dirty="0"/>
              <a:t>，適合有乳糖不耐症的人飲用。</a:t>
            </a:r>
          </a:p>
          <a:p>
            <a:endParaRPr lang="zh-TW" altLang="en-US" sz="2000" dirty="0"/>
          </a:p>
          <a:p>
            <a:r>
              <a:rPr lang="zh-TW" altLang="en-US" sz="2000" dirty="0"/>
              <a:t>減少</a:t>
            </a:r>
            <a:r>
              <a:rPr lang="zh-TW" altLang="en-US" sz="2000" dirty="0" smtClean="0"/>
              <a:t>環境污染</a:t>
            </a:r>
            <a:r>
              <a:rPr lang="en-US" altLang="zh-TW" sz="2000" dirty="0" smtClean="0"/>
              <a:t>: 1990</a:t>
            </a:r>
            <a:r>
              <a:rPr lang="zh-TW" altLang="en-US" sz="2000" dirty="0"/>
              <a:t>年代起，加拿大有研究人員開始研究</a:t>
            </a:r>
            <a:r>
              <a:rPr lang="zh-TW" altLang="en-US" sz="2000" dirty="0">
                <a:solidFill>
                  <a:srgbClr val="FF0000"/>
                </a:solidFill>
              </a:rPr>
              <a:t>「環保豬</a:t>
            </a:r>
            <a:r>
              <a:rPr lang="en-US" altLang="zh-TW" sz="2000" dirty="0"/>
              <a:t>(</a:t>
            </a:r>
            <a:r>
              <a:rPr lang="en-US" altLang="zh-TW" sz="2000" dirty="0" err="1"/>
              <a:t>Enviropig</a:t>
            </a:r>
            <a:r>
              <a:rPr lang="en-US" altLang="zh-TW" sz="2000" dirty="0"/>
              <a:t>)</a:t>
            </a:r>
            <a:r>
              <a:rPr lang="zh-TW" altLang="en-US" sz="2000" dirty="0"/>
              <a:t>」，經基因改造後的豬的排泄物含磷量比一般的豬少，對河流、小溪和湖泊造成的污染較小。</a:t>
            </a:r>
          </a:p>
        </p:txBody>
      </p:sp>
    </p:spTree>
    <p:extLst>
      <p:ext uri="{BB962C8B-B14F-4D97-AF65-F5344CB8AC3E}">
        <p14:creationId xmlns:p14="http://schemas.microsoft.com/office/powerpoint/2010/main" val="2938018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806192" y="1619850"/>
            <a:ext cx="7582232" cy="44034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HK" altLang="en-US"/>
          </a:p>
        </p:txBody>
      </p:sp>
      <p:sp>
        <p:nvSpPr>
          <p:cNvPr id="3" name="文字方塊 2"/>
          <p:cNvSpPr txBox="1"/>
          <p:nvPr/>
        </p:nvSpPr>
        <p:spPr>
          <a:xfrm>
            <a:off x="1043608" y="2009452"/>
            <a:ext cx="3679212" cy="707886"/>
          </a:xfrm>
          <a:prstGeom prst="rect">
            <a:avLst/>
          </a:prstGeom>
          <a:noFill/>
          <a:ln>
            <a:noFill/>
          </a:ln>
          <a:effectLst>
            <a:glow rad="1397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none" rtlCol="0">
            <a:spAutoFit/>
          </a:bodyPr>
          <a:lstStyle/>
          <a:p>
            <a:pPr marL="285750" indent="-285750">
              <a:buFont typeface="Wingdings" panose="05000000000000000000" pitchFamily="2" charset="2"/>
              <a:buChar char="Ø"/>
            </a:pPr>
            <a:r>
              <a:rPr lang="zh-CN" altLang="en-US" sz="4000" b="1" dirty="0" smtClean="0"/>
              <a:t>什麼是基因？</a:t>
            </a:r>
            <a:endParaRPr lang="en-US" altLang="zh-CN" sz="4000" b="1" dirty="0"/>
          </a:p>
        </p:txBody>
      </p:sp>
      <p:sp>
        <p:nvSpPr>
          <p:cNvPr id="7" name="文字方塊 6"/>
          <p:cNvSpPr txBox="1"/>
          <p:nvPr/>
        </p:nvSpPr>
        <p:spPr>
          <a:xfrm>
            <a:off x="1074901" y="3113673"/>
            <a:ext cx="5737468" cy="707886"/>
          </a:xfrm>
          <a:prstGeom prst="rect">
            <a:avLst/>
          </a:prstGeom>
          <a:noFill/>
        </p:spPr>
        <p:txBody>
          <a:bodyPr wrap="none" rtlCol="0">
            <a:spAutoFit/>
          </a:bodyPr>
          <a:lstStyle/>
          <a:p>
            <a:pPr marL="285750" indent="-285750">
              <a:buFont typeface="Wingdings" panose="05000000000000000000" pitchFamily="2" charset="2"/>
              <a:buChar char="Ø"/>
            </a:pPr>
            <a:r>
              <a:rPr lang="zh-CN" altLang="en-US" sz="4000" b="1" dirty="0" smtClean="0">
                <a:solidFill>
                  <a:schemeClr val="bg2">
                    <a:lumMod val="10000"/>
                  </a:schemeClr>
                </a:solidFill>
              </a:rPr>
              <a:t>什麼是基因改造生物？</a:t>
            </a:r>
            <a:endParaRPr lang="en-US" altLang="zh-CN" sz="4000" b="1" dirty="0">
              <a:solidFill>
                <a:schemeClr val="bg2">
                  <a:lumMod val="10000"/>
                </a:schemeClr>
              </a:solidFill>
            </a:endParaRPr>
          </a:p>
        </p:txBody>
      </p:sp>
      <p:sp>
        <p:nvSpPr>
          <p:cNvPr id="8" name="文字方塊 7"/>
          <p:cNvSpPr txBox="1"/>
          <p:nvPr/>
        </p:nvSpPr>
        <p:spPr>
          <a:xfrm>
            <a:off x="1074901" y="4049777"/>
            <a:ext cx="7169507" cy="707886"/>
          </a:xfrm>
          <a:prstGeom prst="rect">
            <a:avLst/>
          </a:prstGeom>
          <a:solidFill>
            <a:srgbClr val="FFFF00"/>
          </a:solidFill>
        </p:spPr>
        <p:txBody>
          <a:bodyPr wrap="square" rtlCol="0">
            <a:spAutoFit/>
          </a:bodyPr>
          <a:lstStyle/>
          <a:p>
            <a:pPr marL="285750" indent="-285750">
              <a:buFont typeface="Wingdings" panose="05000000000000000000" pitchFamily="2" charset="2"/>
              <a:buChar char="Ø"/>
            </a:pPr>
            <a:r>
              <a:rPr lang="zh-TW" altLang="zh-HK" sz="4000" b="1" dirty="0">
                <a:solidFill>
                  <a:schemeClr val="bg2">
                    <a:lumMod val="10000"/>
                  </a:schemeClr>
                </a:solidFill>
              </a:rPr>
              <a:t>基因改造食物的爭議</a:t>
            </a:r>
            <a:r>
              <a:rPr lang="en-US" altLang="zh-TW" sz="4000" b="1" dirty="0">
                <a:solidFill>
                  <a:schemeClr val="bg2">
                    <a:lumMod val="10000"/>
                  </a:schemeClr>
                </a:solidFill>
              </a:rPr>
              <a:t> </a:t>
            </a:r>
            <a:r>
              <a:rPr lang="zh-CN" altLang="en-US" sz="4000" b="1" dirty="0">
                <a:solidFill>
                  <a:schemeClr val="bg2">
                    <a:lumMod val="10000"/>
                  </a:schemeClr>
                </a:solidFill>
              </a:rPr>
              <a:t>（六項）</a:t>
            </a:r>
            <a:endParaRPr lang="en-US" altLang="zh-CN" sz="4000" b="1" dirty="0">
              <a:solidFill>
                <a:schemeClr val="bg2">
                  <a:lumMod val="10000"/>
                </a:schemeClr>
              </a:solidFill>
            </a:endParaRPr>
          </a:p>
        </p:txBody>
      </p:sp>
      <p:sp>
        <p:nvSpPr>
          <p:cNvPr id="9" name="文字方塊 8"/>
          <p:cNvSpPr txBox="1"/>
          <p:nvPr/>
        </p:nvSpPr>
        <p:spPr>
          <a:xfrm>
            <a:off x="1074900" y="5097378"/>
            <a:ext cx="5721438" cy="707886"/>
          </a:xfrm>
          <a:prstGeom prst="rect">
            <a:avLst/>
          </a:prstGeom>
          <a:noFill/>
        </p:spPr>
        <p:txBody>
          <a:bodyPr wrap="none" rtlCol="0">
            <a:spAutoFit/>
          </a:bodyPr>
          <a:lstStyle/>
          <a:p>
            <a:pPr marL="285750" indent="-285750">
              <a:buFont typeface="Wingdings" panose="05000000000000000000" pitchFamily="2" charset="2"/>
              <a:buChar char="Ø"/>
            </a:pPr>
            <a:r>
              <a:rPr lang="zh-CN" altLang="zh-HK" sz="4000" b="1" dirty="0">
                <a:solidFill>
                  <a:schemeClr val="bg2">
                    <a:lumMod val="10000"/>
                  </a:schemeClr>
                </a:solidFill>
              </a:rPr>
              <a:t>對基因改造食物的規管</a:t>
            </a:r>
            <a:endParaRPr lang="en-US" altLang="zh-CN" sz="4000" b="1" dirty="0">
              <a:solidFill>
                <a:schemeClr val="bg2">
                  <a:lumMod val="10000"/>
                </a:schemeClr>
              </a:solidFill>
            </a:endParaRPr>
          </a:p>
        </p:txBody>
      </p:sp>
      <p:sp>
        <p:nvSpPr>
          <p:cNvPr id="10" name="矩形 9"/>
          <p:cNvSpPr/>
          <p:nvPr/>
        </p:nvSpPr>
        <p:spPr>
          <a:xfrm>
            <a:off x="718873" y="476672"/>
            <a:ext cx="2967480" cy="923330"/>
          </a:xfrm>
          <a:prstGeom prst="rect">
            <a:avLst/>
          </a:prstGeom>
          <a:noFill/>
        </p:spPr>
        <p:txBody>
          <a:bodyPr wrap="none" lIns="91440" tIns="45720" rIns="91440" bIns="45720">
            <a:spAutoFit/>
          </a:bodyPr>
          <a:lstStyle/>
          <a:p>
            <a:pPr algn="ctr"/>
            <a:r>
              <a:rPr lang="zh-CN" altLang="en-US" sz="5400" b="1" dirty="0" smtClean="0">
                <a:ln w="1905"/>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a:innerShdw blurRad="69850" dist="43180" dir="5400000">
                    <a:srgbClr val="000000">
                      <a:alpha val="65000"/>
                    </a:srgbClr>
                  </a:innerShdw>
                </a:effectLst>
              </a:rPr>
              <a:t>課程綱要</a:t>
            </a:r>
            <a:endParaRPr lang="zh-TW" altLang="en-US" sz="5400" b="1" cap="none" spc="0" dirty="0">
              <a:ln w="1905"/>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2435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09836" y="318026"/>
            <a:ext cx="5314275" cy="707886"/>
          </a:xfrm>
          <a:prstGeom prst="rect">
            <a:avLst/>
          </a:prstGeom>
          <a:ln/>
          <a:effectLst>
            <a:glow rad="101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zh-CN" sz="4000" b="1" dirty="0" smtClean="0">
                <a:latin typeface="標楷體" panose="03000509000000000000" pitchFamily="65" charset="-120"/>
                <a:ea typeface="標楷體" panose="03000509000000000000" pitchFamily="65" charset="-120"/>
              </a:rPr>
              <a:t>3.</a:t>
            </a:r>
            <a:r>
              <a:rPr lang="zh-CN" altLang="en-US" sz="4000" b="1" dirty="0" smtClean="0">
                <a:latin typeface="標楷體" panose="03000509000000000000" pitchFamily="65" charset="-120"/>
                <a:ea typeface="標楷體" panose="03000509000000000000" pitchFamily="65" charset="-120"/>
              </a:rPr>
              <a:t>基因改造</a:t>
            </a:r>
            <a:r>
              <a:rPr lang="zh-CN" altLang="en-US" sz="4000" b="1" dirty="0" smtClean="0">
                <a:solidFill>
                  <a:srgbClr val="FF0000"/>
                </a:solidFill>
                <a:latin typeface="標楷體" panose="03000509000000000000" pitchFamily="65" charset="-120"/>
                <a:ea typeface="標楷體" panose="03000509000000000000" pitchFamily="65" charset="-120"/>
              </a:rPr>
              <a:t>食物</a:t>
            </a:r>
            <a:r>
              <a:rPr lang="zh-CN" altLang="en-US" sz="4000" b="1" dirty="0" smtClean="0">
                <a:latin typeface="標楷體" panose="03000509000000000000" pitchFamily="65" charset="-120"/>
                <a:ea typeface="標楷體" panose="03000509000000000000" pitchFamily="65" charset="-120"/>
              </a:rPr>
              <a:t>的爭議</a:t>
            </a:r>
            <a:endParaRPr lang="en-US" altLang="zh-CN" sz="4000" b="1" dirty="0">
              <a:latin typeface="標楷體" panose="03000509000000000000" pitchFamily="65" charset="-120"/>
              <a:ea typeface="標楷體" panose="03000509000000000000" pitchFamily="65" charset="-120"/>
            </a:endParaRPr>
          </a:p>
        </p:txBody>
      </p:sp>
      <p:sp>
        <p:nvSpPr>
          <p:cNvPr id="3" name="矩形 2"/>
          <p:cNvSpPr/>
          <p:nvPr/>
        </p:nvSpPr>
        <p:spPr>
          <a:xfrm>
            <a:off x="1957788" y="1196752"/>
            <a:ext cx="5589993" cy="707886"/>
          </a:xfrm>
          <a:prstGeom prst="rect">
            <a:avLst/>
          </a:prstGeom>
          <a:noFill/>
        </p:spPr>
        <p:txBody>
          <a:bodyPr wrap="none" lIns="91440" tIns="45720" rIns="91440" bIns="45720">
            <a:spAutoFit/>
          </a:bodyPr>
          <a:lstStyle/>
          <a:p>
            <a:pPr algn="ctr"/>
            <a:r>
              <a:rPr lang="zh-CN" alt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活動</a:t>
            </a:r>
            <a:r>
              <a:rPr lang="en-US" altLang="zh-CN"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r>
              <a:rPr lang="zh-CN" alt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：假如我是科學家</a:t>
            </a:r>
            <a:endParaRPr lang="zh-TW" alt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文字方塊 3"/>
          <p:cNvSpPr txBox="1"/>
          <p:nvPr/>
        </p:nvSpPr>
        <p:spPr>
          <a:xfrm>
            <a:off x="623631" y="2132856"/>
            <a:ext cx="8317688" cy="1692771"/>
          </a:xfrm>
          <a:prstGeom prst="rect">
            <a:avLst/>
          </a:prstGeom>
          <a:noFill/>
        </p:spPr>
        <p:txBody>
          <a:bodyPr wrap="square" rtlCol="0">
            <a:spAutoFit/>
          </a:bodyPr>
          <a:lstStyle/>
          <a:p>
            <a:pPr lvl="0"/>
            <a:r>
              <a:rPr lang="zh-TW" altLang="zh-HK" sz="3200" b="1" dirty="0"/>
              <a:t>想</a:t>
            </a:r>
            <a:r>
              <a:rPr lang="zh-TW" altLang="zh-HK" sz="3200" b="1" dirty="0" smtClean="0"/>
              <a:t>象</a:t>
            </a:r>
            <a:r>
              <a:rPr lang="zh-CN" altLang="en-US" sz="4000" b="1" dirty="0" smtClean="0">
                <a:solidFill>
                  <a:srgbClr val="92D050"/>
                </a:solidFill>
              </a:rPr>
              <a:t>你</a:t>
            </a:r>
            <a:r>
              <a:rPr lang="zh-TW" altLang="zh-HK" sz="3200" b="1" dirty="0" smtClean="0"/>
              <a:t>是</a:t>
            </a:r>
            <a:r>
              <a:rPr lang="zh-CN" altLang="en-US" sz="3200" b="1" dirty="0" smtClean="0"/>
              <a:t>一名</a:t>
            </a:r>
            <a:r>
              <a:rPr lang="zh-TW" altLang="zh-HK" sz="3200" b="1" dirty="0" smtClean="0"/>
              <a:t>科學家，</a:t>
            </a:r>
            <a:r>
              <a:rPr lang="zh-CN" altLang="en-US" sz="3200" b="1" dirty="0" smtClean="0"/>
              <a:t>現在運用基因改造工程，改造一種</a:t>
            </a:r>
            <a:r>
              <a:rPr lang="zh-CN" altLang="en-US" sz="3200" b="1" dirty="0" smtClean="0">
                <a:solidFill>
                  <a:srgbClr val="FF0000"/>
                </a:solidFill>
              </a:rPr>
              <a:t>食物</a:t>
            </a:r>
            <a:r>
              <a:rPr lang="zh-CN" altLang="en-US" sz="3200" b="1" dirty="0" smtClean="0"/>
              <a:t>。請</a:t>
            </a:r>
            <a:r>
              <a:rPr lang="zh-TW" altLang="zh-HK" sz="3200" b="1" dirty="0" smtClean="0"/>
              <a:t>完成</a:t>
            </a:r>
            <a:r>
              <a:rPr lang="zh-TW" altLang="zh-HK" sz="3200" b="1" dirty="0"/>
              <a:t>工作紙</a:t>
            </a:r>
            <a:r>
              <a:rPr lang="en-US" altLang="zh-HK" sz="3200" b="1" dirty="0"/>
              <a:t>Q3</a:t>
            </a:r>
            <a:endParaRPr lang="zh-TW" altLang="zh-HK" sz="3200" b="1" dirty="0"/>
          </a:p>
          <a:p>
            <a:endParaRPr lang="zh-HK" altLang="en-US" sz="3200" b="1" dirty="0"/>
          </a:p>
        </p:txBody>
      </p:sp>
      <p:pic>
        <p:nvPicPr>
          <p:cNvPr id="2050" name="Picture 2" descr="http://ts4.mm.bing.net/th?id=H.4762286780385543&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052" y="4624392"/>
            <a:ext cx="2170467" cy="225308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895417" y="3533308"/>
            <a:ext cx="6528795" cy="1384995"/>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b="1" dirty="0" smtClean="0">
                <a:solidFill>
                  <a:srgbClr val="0070C0"/>
                </a:solidFill>
                <a:latin typeface="新細明體" panose="02020500000000000000" pitchFamily="18" charset="-120"/>
                <a:ea typeface="新細明體" panose="02020500000000000000" pitchFamily="18" charset="-120"/>
              </a:rPr>
              <a:t>你會</a:t>
            </a:r>
            <a:r>
              <a:rPr lang="zh-TW" altLang="zh-HK" sz="2800" b="1" dirty="0" smtClean="0">
                <a:solidFill>
                  <a:srgbClr val="0070C0"/>
                </a:solidFill>
                <a:latin typeface="新細明體" panose="02020500000000000000" pitchFamily="18" charset="-120"/>
                <a:ea typeface="新細明體" panose="02020500000000000000" pitchFamily="18" charset="-120"/>
              </a:rPr>
              <a:t>改造</a:t>
            </a:r>
            <a:r>
              <a:rPr lang="zh-TW" altLang="zh-HK" sz="2800" b="1" dirty="0">
                <a:solidFill>
                  <a:srgbClr val="0070C0"/>
                </a:solidFill>
                <a:latin typeface="新細明體" panose="02020500000000000000" pitchFamily="18" charset="-120"/>
                <a:ea typeface="新細明體" panose="02020500000000000000" pitchFamily="18" charset="-120"/>
              </a:rPr>
              <a:t>什麼</a:t>
            </a:r>
            <a:r>
              <a:rPr lang="zh-TW" altLang="zh-HK" sz="2800" b="1" dirty="0" smtClean="0">
                <a:solidFill>
                  <a:srgbClr val="0070C0"/>
                </a:solidFill>
                <a:latin typeface="新細明體" panose="02020500000000000000" pitchFamily="18" charset="-120"/>
                <a:ea typeface="新細明體" panose="02020500000000000000" pitchFamily="18" charset="-120"/>
              </a:rPr>
              <a:t>食物</a:t>
            </a:r>
            <a:r>
              <a:rPr lang="zh-CN" altLang="en-US" sz="2800" b="1" dirty="0" smtClean="0">
                <a:solidFill>
                  <a:srgbClr val="0070C0"/>
                </a:solidFill>
                <a:latin typeface="新細明體" panose="02020500000000000000" pitchFamily="18" charset="-120"/>
                <a:ea typeface="新細明體" panose="02020500000000000000" pitchFamily="18" charset="-120"/>
              </a:rPr>
              <a:t>？為什麼</a:t>
            </a:r>
            <a:r>
              <a:rPr lang="zh-TW" altLang="zh-HK" sz="2800" b="1" dirty="0" smtClean="0">
                <a:solidFill>
                  <a:srgbClr val="0070C0"/>
                </a:solidFill>
                <a:latin typeface="新細明體" panose="02020500000000000000" pitchFamily="18" charset="-120"/>
                <a:ea typeface="新細明體" panose="02020500000000000000" pitchFamily="18" charset="-120"/>
              </a:rPr>
              <a:t>？</a:t>
            </a:r>
            <a:endParaRPr lang="en-US" altLang="zh-TW" sz="2800" b="1" dirty="0" smtClean="0">
              <a:solidFill>
                <a:srgbClr val="0070C0"/>
              </a:solidFill>
              <a:latin typeface="新細明體" panose="02020500000000000000" pitchFamily="18" charset="-120"/>
              <a:ea typeface="新細明體" panose="02020500000000000000" pitchFamily="18" charset="-120"/>
            </a:endParaRPr>
          </a:p>
          <a:p>
            <a:pPr marL="457200" indent="-457200">
              <a:buFont typeface="Wingdings" panose="05000000000000000000" pitchFamily="2" charset="2"/>
              <a:buChar char="Ø"/>
            </a:pPr>
            <a:r>
              <a:rPr lang="zh-TW" altLang="zh-HK" sz="2800" b="1" dirty="0" smtClean="0">
                <a:solidFill>
                  <a:srgbClr val="0070C0"/>
                </a:solidFill>
                <a:latin typeface="新細明體" panose="02020500000000000000" pitchFamily="18" charset="-120"/>
                <a:ea typeface="新細明體" panose="02020500000000000000" pitchFamily="18" charset="-120"/>
              </a:rPr>
              <a:t>基因</a:t>
            </a:r>
            <a:r>
              <a:rPr lang="zh-TW" altLang="zh-HK" sz="2800" b="1" dirty="0">
                <a:solidFill>
                  <a:srgbClr val="0070C0"/>
                </a:solidFill>
                <a:latin typeface="新細明體" panose="02020500000000000000" pitchFamily="18" charset="-120"/>
                <a:ea typeface="新細明體" panose="02020500000000000000" pitchFamily="18" charset="-120"/>
              </a:rPr>
              <a:t>改造後有什麼轉變？為什麼會這樣改造</a:t>
            </a:r>
            <a:r>
              <a:rPr lang="zh-TW" altLang="zh-HK" sz="2800" b="1" dirty="0" smtClean="0">
                <a:solidFill>
                  <a:srgbClr val="0070C0"/>
                </a:solidFill>
                <a:latin typeface="新細明體" panose="02020500000000000000" pitchFamily="18" charset="-120"/>
                <a:ea typeface="新細明體" panose="02020500000000000000" pitchFamily="18" charset="-120"/>
              </a:rPr>
              <a:t>？</a:t>
            </a:r>
            <a:endParaRPr lang="en-US" altLang="zh-TW" sz="2800" b="1" dirty="0" smtClean="0">
              <a:solidFill>
                <a:srgbClr val="0070C0"/>
              </a:solidFill>
              <a:latin typeface="新細明體" panose="02020500000000000000" pitchFamily="18" charset="-120"/>
              <a:ea typeface="新細明體" panose="02020500000000000000" pitchFamily="18" charset="-120"/>
            </a:endParaRPr>
          </a:p>
        </p:txBody>
      </p:sp>
      <p:sp>
        <p:nvSpPr>
          <p:cNvPr id="6" name="文字方塊 5"/>
          <p:cNvSpPr txBox="1"/>
          <p:nvPr/>
        </p:nvSpPr>
        <p:spPr>
          <a:xfrm>
            <a:off x="895987" y="4918303"/>
            <a:ext cx="5859296" cy="954107"/>
          </a:xfrm>
          <a:prstGeom prst="rect">
            <a:avLst/>
          </a:prstGeom>
          <a:noFill/>
        </p:spPr>
        <p:txBody>
          <a:bodyPr wrap="none" rtlCol="0">
            <a:spAutoFit/>
          </a:bodyPr>
          <a:lstStyle/>
          <a:p>
            <a:pPr marL="285750" indent="-285750">
              <a:buFont typeface="Wingdings" panose="05000000000000000000" pitchFamily="2" charset="2"/>
              <a:buChar char="Ø"/>
            </a:pPr>
            <a:r>
              <a:rPr lang="zh-CN" altLang="en-US" sz="2800" b="1" dirty="0">
                <a:solidFill>
                  <a:srgbClr val="0070C0"/>
                </a:solidFill>
                <a:latin typeface="新細明體" panose="02020500000000000000" pitchFamily="18" charset="-120"/>
                <a:ea typeface="新細明體" panose="02020500000000000000" pitchFamily="18" charset="-120"/>
              </a:rPr>
              <a:t>你</a:t>
            </a:r>
            <a:r>
              <a:rPr lang="zh-TW" altLang="zh-HK" sz="2800" b="1" dirty="0">
                <a:solidFill>
                  <a:srgbClr val="0070C0"/>
                </a:solidFill>
                <a:latin typeface="新細明體" panose="02020500000000000000" pitchFamily="18" charset="-120"/>
                <a:ea typeface="新細明體" panose="02020500000000000000" pitchFamily="18" charset="-120"/>
              </a:rPr>
              <a:t>願意進食基因改造後的食品</a:t>
            </a:r>
            <a:r>
              <a:rPr lang="zh-CN" altLang="en-US" sz="2800" b="1" dirty="0">
                <a:solidFill>
                  <a:srgbClr val="0070C0"/>
                </a:solidFill>
                <a:latin typeface="新細明體" panose="02020500000000000000" pitchFamily="18" charset="-120"/>
                <a:ea typeface="新細明體" panose="02020500000000000000" pitchFamily="18" charset="-120"/>
              </a:rPr>
              <a:t>嗎</a:t>
            </a:r>
            <a:r>
              <a:rPr lang="zh-TW" altLang="zh-HK" sz="2800" b="1" dirty="0">
                <a:solidFill>
                  <a:srgbClr val="0070C0"/>
                </a:solidFill>
                <a:latin typeface="新細明體" panose="02020500000000000000" pitchFamily="18" charset="-120"/>
                <a:ea typeface="新細明體" panose="02020500000000000000" pitchFamily="18" charset="-120"/>
              </a:rPr>
              <a:t>？</a:t>
            </a:r>
          </a:p>
          <a:p>
            <a:endParaRPr lang="zh-HK" altLang="en-US" sz="2800" dirty="0"/>
          </a:p>
        </p:txBody>
      </p:sp>
      <p:sp>
        <p:nvSpPr>
          <p:cNvPr id="7" name="向右箭號 6"/>
          <p:cNvSpPr/>
          <p:nvPr/>
        </p:nvSpPr>
        <p:spPr>
          <a:xfrm>
            <a:off x="467544" y="5750932"/>
            <a:ext cx="1296144" cy="5583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HK" altLang="en-US"/>
          </a:p>
        </p:txBody>
      </p:sp>
      <p:sp>
        <p:nvSpPr>
          <p:cNvPr id="9" name="文字方塊 8"/>
          <p:cNvSpPr txBox="1"/>
          <p:nvPr/>
        </p:nvSpPr>
        <p:spPr>
          <a:xfrm>
            <a:off x="1913045" y="5783713"/>
            <a:ext cx="4493538" cy="523220"/>
          </a:xfrm>
          <a:prstGeom prst="rect">
            <a:avLst/>
          </a:prstGeom>
          <a:noFill/>
        </p:spPr>
        <p:txBody>
          <a:bodyPr wrap="none" rtlCol="0">
            <a:spAutoFit/>
          </a:bodyPr>
          <a:lstStyle/>
          <a:p>
            <a:r>
              <a:rPr lang="zh-CN" altLang="en-US" sz="2800" b="1" dirty="0" smtClean="0">
                <a:solidFill>
                  <a:srgbClr val="C00000"/>
                </a:solidFill>
              </a:rPr>
              <a:t>基因改造食物，好處多多？</a:t>
            </a:r>
            <a:endParaRPr lang="zh-HK" altLang="en-US" sz="2800" b="1" dirty="0">
              <a:solidFill>
                <a:srgbClr val="C00000"/>
              </a:solidFill>
            </a:endParaRPr>
          </a:p>
        </p:txBody>
      </p:sp>
    </p:spTree>
    <p:extLst>
      <p:ext uri="{BB962C8B-B14F-4D97-AF65-F5344CB8AC3E}">
        <p14:creationId xmlns:p14="http://schemas.microsoft.com/office/powerpoint/2010/main" val="122781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9843" y="1626739"/>
            <a:ext cx="5843267" cy="769441"/>
          </a:xfrm>
          <a:prstGeom prst="rect">
            <a:avLst/>
          </a:prstGeom>
          <a:noFill/>
        </p:spPr>
        <p:txBody>
          <a:bodyPr wrap="none" lIns="91440" tIns="45720" rIns="91440" bIns="45720">
            <a:spAutoFit/>
          </a:bodyPr>
          <a:lstStyle/>
          <a:p>
            <a:pPr algn="ct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mSun"/>
                <a:ea typeface="SimSun"/>
              </a:rPr>
              <a:t>短片</a:t>
            </a:r>
            <a:r>
              <a:rPr lang="zh-HK"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mSun"/>
                <a:ea typeface="SimSun"/>
              </a:rPr>
              <a:t>「</a:t>
            </a: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mSun"/>
                <a:ea typeface="SimSun"/>
              </a:rPr>
              <a:t>香港市民心聲</a:t>
            </a:r>
            <a:r>
              <a:rPr lang="zh-HK"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mSun"/>
                <a:ea typeface="SimSun"/>
              </a:rPr>
              <a:t>」</a:t>
            </a:r>
            <a:endParaRPr lang="zh-HK" alt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50" name="Picture 6" descr="http://idata.over-blog.com/4/95/46/37/vide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3" y="32347"/>
            <a:ext cx="1547664" cy="1436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2806991" y="2708920"/>
            <a:ext cx="4752528" cy="1569660"/>
          </a:xfrm>
          <a:prstGeom prst="rect">
            <a:avLst/>
          </a:prstGeom>
          <a:noFill/>
        </p:spPr>
        <p:txBody>
          <a:bodyPr wrap="square" rtlCol="0">
            <a:spAutoFit/>
          </a:bodyPr>
          <a:lstStyle/>
          <a:p>
            <a:r>
              <a:rPr lang="zh-TW" altLang="zh-HK" sz="3200" b="1" dirty="0"/>
              <a:t>若基因改造食物如此好，為什麼香港市民會反對基因改造食品？</a:t>
            </a:r>
            <a:endParaRPr lang="zh-HK" altLang="en-US" sz="3200" b="1" dirty="0"/>
          </a:p>
        </p:txBody>
      </p:sp>
      <p:sp>
        <p:nvSpPr>
          <p:cNvPr id="9" name="向右箭號 8"/>
          <p:cNvSpPr/>
          <p:nvPr/>
        </p:nvSpPr>
        <p:spPr>
          <a:xfrm>
            <a:off x="1291771" y="3001260"/>
            <a:ext cx="1296144" cy="5583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HK" altLang="en-US"/>
          </a:p>
        </p:txBody>
      </p:sp>
      <p:pic>
        <p:nvPicPr>
          <p:cNvPr id="5122" name="Picture 2" descr="http://i1.ytimg.com/vi/6CysJrlSA1o/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382002"/>
            <a:ext cx="3347864" cy="2510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5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8664" y="1412776"/>
            <a:ext cx="8905002" cy="707886"/>
          </a:xfrm>
          <a:prstGeom prst="rect">
            <a:avLst/>
          </a:prstGeom>
          <a:noFill/>
        </p:spPr>
        <p:txBody>
          <a:bodyPr wrap="none" lIns="91440" tIns="45720" rIns="91440" bIns="45720">
            <a:spAutoFit/>
          </a:bodyPr>
          <a:lstStyle/>
          <a:p>
            <a:r>
              <a:rPr lang="zh-TW" altLang="zh-HK" sz="4000" b="1" dirty="0" smtClean="0">
                <a:latin typeface="標楷體" panose="03000509000000000000" pitchFamily="65" charset="-120"/>
                <a:ea typeface="標楷體" panose="03000509000000000000" pitchFamily="65" charset="-120"/>
              </a:rPr>
              <a:t>小組</a:t>
            </a:r>
            <a:r>
              <a:rPr lang="zh-TW" altLang="zh-HK" sz="4000" b="1" dirty="0">
                <a:latin typeface="標楷體" panose="03000509000000000000" pitchFamily="65" charset="-120"/>
                <a:ea typeface="標楷體" panose="03000509000000000000" pitchFamily="65" charset="-120"/>
              </a:rPr>
              <a:t>辯論</a:t>
            </a:r>
            <a:r>
              <a:rPr lang="zh-TW" altLang="zh-HK" sz="4000" b="1" dirty="0">
                <a:solidFill>
                  <a:srgbClr val="FF0000"/>
                </a:solidFill>
                <a:latin typeface="標楷體" panose="03000509000000000000" pitchFamily="65" charset="-120"/>
                <a:ea typeface="標楷體" panose="03000509000000000000" pitchFamily="65" charset="-120"/>
              </a:rPr>
              <a:t>「應否發展基因改造食品？」</a:t>
            </a:r>
          </a:p>
        </p:txBody>
      </p:sp>
      <p:sp>
        <p:nvSpPr>
          <p:cNvPr id="3" name="文字方塊 2"/>
          <p:cNvSpPr txBox="1"/>
          <p:nvPr/>
        </p:nvSpPr>
        <p:spPr>
          <a:xfrm>
            <a:off x="417860" y="142201"/>
            <a:ext cx="1988045" cy="707886"/>
          </a:xfrm>
          <a:prstGeom prst="rect">
            <a:avLst/>
          </a:prstGeom>
          <a:noFill/>
        </p:spPr>
        <p:txBody>
          <a:bodyPr wrap="none" rtlCol="0">
            <a:spAutoFit/>
          </a:bodyPr>
          <a:lstStyle/>
          <a:p>
            <a:r>
              <a:rPr lang="zh-CN"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活動</a:t>
            </a:r>
            <a:r>
              <a:rPr lang="en-US" altLang="zh-C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r>
              <a:rPr lang="zh-CN"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zh-HK" altLang="en-US" sz="4000" dirty="0"/>
          </a:p>
        </p:txBody>
      </p:sp>
      <p:sp>
        <p:nvSpPr>
          <p:cNvPr id="4" name="文字方塊 3"/>
          <p:cNvSpPr txBox="1"/>
          <p:nvPr/>
        </p:nvSpPr>
        <p:spPr>
          <a:xfrm>
            <a:off x="1072728" y="2492896"/>
            <a:ext cx="7156126" cy="1569660"/>
          </a:xfrm>
          <a:prstGeom prst="rect">
            <a:avLst/>
          </a:prstGeom>
          <a:noFill/>
        </p:spPr>
        <p:txBody>
          <a:bodyPr wrap="none" rtlCol="0">
            <a:spAutoFit/>
          </a:bodyPr>
          <a:lstStyle/>
          <a:p>
            <a:pPr marL="285750" indent="-285750">
              <a:buFont typeface="Wingdings" panose="05000000000000000000" pitchFamily="2" charset="2"/>
              <a:buChar char="Ø"/>
            </a:pPr>
            <a:r>
              <a:rPr lang="zh-TW" altLang="zh-HK" sz="3200" b="1" dirty="0">
                <a:solidFill>
                  <a:srgbClr val="0070C0"/>
                </a:solidFill>
                <a:latin typeface="新細明體" panose="02020500000000000000" pitchFamily="18" charset="-120"/>
                <a:ea typeface="新細明體" panose="02020500000000000000" pitchFamily="18" charset="-120"/>
              </a:rPr>
              <a:t>閱讀及討論資料，並且完成工作紙</a:t>
            </a:r>
            <a:r>
              <a:rPr lang="en-US" altLang="zh-HK" sz="3200" b="1" dirty="0" smtClean="0">
                <a:solidFill>
                  <a:srgbClr val="0070C0"/>
                </a:solidFill>
                <a:latin typeface="新細明體" panose="02020500000000000000" pitchFamily="18" charset="-120"/>
                <a:ea typeface="新細明體" panose="02020500000000000000" pitchFamily="18" charset="-120"/>
              </a:rPr>
              <a:t>Q4</a:t>
            </a:r>
          </a:p>
          <a:p>
            <a:endParaRPr lang="en-US" altLang="zh-HK" sz="3200" b="1" dirty="0">
              <a:solidFill>
                <a:srgbClr val="0070C0"/>
              </a:solidFill>
              <a:latin typeface="新細明體" panose="02020500000000000000" pitchFamily="18" charset="-120"/>
              <a:ea typeface="新細明體" panose="02020500000000000000" pitchFamily="18" charset="-120"/>
            </a:endParaRPr>
          </a:p>
          <a:p>
            <a:pPr marL="285750" indent="-285750">
              <a:buFont typeface="Wingdings" panose="05000000000000000000" pitchFamily="2" charset="2"/>
              <a:buChar char="Ø"/>
            </a:pPr>
            <a:r>
              <a:rPr lang="zh-CN" altLang="en-US" sz="3200" b="1" dirty="0" smtClean="0">
                <a:solidFill>
                  <a:srgbClr val="0070C0"/>
                </a:solidFill>
                <a:latin typeface="新細明體" panose="02020500000000000000" pitchFamily="18" charset="-120"/>
                <a:ea typeface="新細明體" panose="02020500000000000000" pitchFamily="18" charset="-120"/>
              </a:rPr>
              <a:t>開始辯論！！</a:t>
            </a:r>
            <a:endParaRPr lang="zh-HK" altLang="en-US" sz="3200" b="1" dirty="0">
              <a:solidFill>
                <a:srgbClr val="0070C0"/>
              </a:solidFill>
              <a:latin typeface="新細明體" panose="02020500000000000000" pitchFamily="18" charset="-120"/>
              <a:ea typeface="新細明體" panose="02020500000000000000" pitchFamily="18" charset="-120"/>
            </a:endParaRPr>
          </a:p>
        </p:txBody>
      </p:sp>
      <p:pic>
        <p:nvPicPr>
          <p:cNvPr id="6146" name="Picture 2" descr="http://wgssgnn.com/wp-content/uploads/2013/02/0511-0708-3014-4155_Debating_Politicians_clipart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066356"/>
            <a:ext cx="3533725" cy="279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942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842412" y="2924944"/>
            <a:ext cx="4752528" cy="1077218"/>
          </a:xfrm>
          <a:prstGeom prst="rect">
            <a:avLst/>
          </a:prstGeom>
          <a:noFill/>
        </p:spPr>
        <p:txBody>
          <a:bodyPr wrap="square" rtlCol="0">
            <a:spAutoFit/>
          </a:bodyPr>
          <a:lstStyle/>
          <a:p>
            <a:r>
              <a:rPr lang="zh-TW" altLang="zh-HK" sz="3200" b="1" dirty="0"/>
              <a:t>根據短片內容，討論及</a:t>
            </a:r>
            <a:r>
              <a:rPr lang="zh-TW" altLang="zh-HK" sz="3200" b="1" dirty="0" smtClean="0"/>
              <a:t>分析漫畫</a:t>
            </a:r>
            <a:r>
              <a:rPr lang="zh-TW" altLang="zh-HK" sz="3200" b="1" dirty="0"/>
              <a:t>，完成工作紙</a:t>
            </a:r>
            <a:r>
              <a:rPr lang="en-US" altLang="zh-HK" sz="3200" b="1" dirty="0"/>
              <a:t>Q5</a:t>
            </a:r>
            <a:endParaRPr lang="zh-HK" altLang="en-US" sz="3200" b="1" dirty="0"/>
          </a:p>
        </p:txBody>
      </p:sp>
      <p:sp>
        <p:nvSpPr>
          <p:cNvPr id="9" name="向右箭號 8"/>
          <p:cNvSpPr/>
          <p:nvPr/>
        </p:nvSpPr>
        <p:spPr>
          <a:xfrm>
            <a:off x="1291771" y="3001260"/>
            <a:ext cx="1296144" cy="55838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HK" altLang="en-US"/>
          </a:p>
        </p:txBody>
      </p:sp>
      <p:pic>
        <p:nvPicPr>
          <p:cNvPr id="7170" name="Picture 2" descr="https://encrypted-tbn2.gstatic.com/images?q=tbn:ANd9GcR9gJgTxjvzMoN9AaEpo4fMwxuIcgdlp8K4rhJkj_kuj3AHMRS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85" y="4656667"/>
            <a:ext cx="2938892" cy="2201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matemedia.com/wp-content/uploads/2013/12/video-transpa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964" y="-18827"/>
            <a:ext cx="1815036" cy="181503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291771" y="1628800"/>
            <a:ext cx="644599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Sun"/>
                <a:ea typeface="SimSun"/>
              </a:rPr>
              <a:t>短片</a:t>
            </a:r>
            <a:r>
              <a:rPr lang="zh-HK"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Sun"/>
                <a:ea typeface="SimSun"/>
              </a:rPr>
              <a:t>「</a:t>
            </a:r>
            <a:r>
              <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Sun"/>
                <a:ea typeface="SimSun"/>
              </a:rPr>
              <a:t>孟山</a:t>
            </a: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Sun"/>
                <a:ea typeface="SimSun"/>
              </a:rPr>
              <a:t>都種子</a:t>
            </a:r>
            <a:r>
              <a:rPr lang="zh-HK"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Sun"/>
                <a:ea typeface="SimSun"/>
              </a:rPr>
              <a:t>」</a:t>
            </a:r>
            <a:endParaRPr lang="zh-HK"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descr="http://hypenc.com/2010/wp-content/uploads/2011/04/Monsanto-bones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969" y="4060490"/>
            <a:ext cx="2951031" cy="279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92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842412" y="3509719"/>
            <a:ext cx="4752528" cy="584775"/>
          </a:xfrm>
          <a:prstGeom prst="rect">
            <a:avLst/>
          </a:prstGeom>
          <a:noFill/>
        </p:spPr>
        <p:txBody>
          <a:bodyPr wrap="square" rtlCol="0">
            <a:spAutoFit/>
          </a:bodyPr>
          <a:lstStyle/>
          <a:p>
            <a:r>
              <a:rPr lang="zh-TW" altLang="zh-HK" sz="3200" b="1" dirty="0"/>
              <a:t>根據短片內容，</a:t>
            </a:r>
            <a:r>
              <a:rPr lang="zh-TW" altLang="zh-HK" sz="3200" b="1" dirty="0" smtClean="0"/>
              <a:t>討論</a:t>
            </a:r>
            <a:endParaRPr lang="zh-HK" altLang="en-US" sz="3200" b="1" dirty="0"/>
          </a:p>
        </p:txBody>
      </p:sp>
      <p:sp>
        <p:nvSpPr>
          <p:cNvPr id="9" name="向右箭號 8"/>
          <p:cNvSpPr/>
          <p:nvPr/>
        </p:nvSpPr>
        <p:spPr>
          <a:xfrm>
            <a:off x="1526300" y="3509719"/>
            <a:ext cx="1296144" cy="5583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HK" altLang="en-US"/>
          </a:p>
        </p:txBody>
      </p:sp>
      <p:sp>
        <p:nvSpPr>
          <p:cNvPr id="6" name="矩形 5"/>
          <p:cNvSpPr/>
          <p:nvPr/>
        </p:nvSpPr>
        <p:spPr>
          <a:xfrm>
            <a:off x="1050882" y="2052697"/>
            <a:ext cx="7141699" cy="923330"/>
          </a:xfrm>
          <a:prstGeom prst="rect">
            <a:avLst/>
          </a:prstGeom>
          <a:noFill/>
        </p:spPr>
        <p:txBody>
          <a:bodyPr wrap="none" lIns="91440" tIns="45720" rIns="91440" bIns="45720">
            <a:spAutoFit/>
          </a:bodyPr>
          <a:lstStyle/>
          <a:p>
            <a:pPr algn="ctr"/>
            <a:r>
              <a:rPr lang="zh-CN" altLang="en-US" sz="5400" b="1" cap="none" spc="0" dirty="0" smtClean="0">
                <a:ln w="19050">
                  <a:solidFill>
                    <a:schemeClr val="accent6">
                      <a:lumMod val="75000"/>
                    </a:schemeClr>
                  </a:solidFill>
                  <a:prstDash val="solid"/>
                </a:ln>
                <a:solidFill>
                  <a:srgbClr val="92D050"/>
                </a:solidFill>
                <a:effectLst>
                  <a:outerShdw blurRad="50000" dist="50800" dir="7500000" algn="tl">
                    <a:srgbClr val="000000">
                      <a:shade val="5000"/>
                      <a:alpha val="35000"/>
                    </a:srgbClr>
                  </a:outerShdw>
                </a:effectLst>
                <a:latin typeface="SimSun"/>
                <a:ea typeface="SimSun"/>
              </a:rPr>
              <a:t>短片</a:t>
            </a:r>
            <a:r>
              <a:rPr lang="zh-HK" altLang="en-US" sz="5400" b="1" cap="none" spc="0" dirty="0" smtClean="0">
                <a:ln w="19050">
                  <a:solidFill>
                    <a:schemeClr val="accent6">
                      <a:lumMod val="75000"/>
                    </a:schemeClr>
                  </a:solidFill>
                  <a:prstDash val="solid"/>
                </a:ln>
                <a:solidFill>
                  <a:srgbClr val="92D050"/>
                </a:solidFill>
                <a:effectLst>
                  <a:outerShdw blurRad="50000" dist="50800" dir="7500000" algn="tl">
                    <a:srgbClr val="000000">
                      <a:shade val="5000"/>
                      <a:alpha val="35000"/>
                    </a:srgbClr>
                  </a:outerShdw>
                </a:effectLst>
                <a:latin typeface="SimSun"/>
                <a:ea typeface="SimSun"/>
              </a:rPr>
              <a:t>「</a:t>
            </a:r>
            <a:r>
              <a:rPr lang="zh-CN" altLang="en-US" sz="5400" b="1" cap="none" spc="0" dirty="0">
                <a:ln w="19050">
                  <a:solidFill>
                    <a:schemeClr val="accent6">
                      <a:lumMod val="75000"/>
                    </a:schemeClr>
                  </a:solidFill>
                  <a:prstDash val="solid"/>
                </a:ln>
                <a:solidFill>
                  <a:srgbClr val="92D050"/>
                </a:solidFill>
                <a:effectLst>
                  <a:outerShdw blurRad="50000" dist="50800" dir="7500000" algn="tl">
                    <a:srgbClr val="000000">
                      <a:shade val="5000"/>
                      <a:alpha val="35000"/>
                    </a:srgbClr>
                  </a:outerShdw>
                </a:effectLst>
                <a:latin typeface="SimSun"/>
                <a:ea typeface="SimSun"/>
              </a:rPr>
              <a:t>基因</a:t>
            </a:r>
            <a:r>
              <a:rPr lang="zh-CN" altLang="en-US" sz="5400" b="1" cap="none" spc="0" dirty="0" smtClean="0">
                <a:ln w="19050">
                  <a:solidFill>
                    <a:schemeClr val="accent6">
                      <a:lumMod val="75000"/>
                    </a:schemeClr>
                  </a:solidFill>
                  <a:prstDash val="solid"/>
                </a:ln>
                <a:solidFill>
                  <a:srgbClr val="92D050"/>
                </a:solidFill>
                <a:effectLst>
                  <a:outerShdw blurRad="50000" dist="50800" dir="7500000" algn="tl">
                    <a:srgbClr val="000000">
                      <a:shade val="5000"/>
                      <a:alpha val="35000"/>
                    </a:srgbClr>
                  </a:outerShdw>
                </a:effectLst>
                <a:latin typeface="SimSun"/>
                <a:ea typeface="SimSun"/>
              </a:rPr>
              <a:t>改造牛奶</a:t>
            </a:r>
            <a:r>
              <a:rPr lang="zh-HK" altLang="en-US" sz="5400" b="1" cap="none" spc="0" dirty="0" smtClean="0">
                <a:ln w="19050">
                  <a:solidFill>
                    <a:schemeClr val="accent6">
                      <a:lumMod val="75000"/>
                    </a:schemeClr>
                  </a:solidFill>
                  <a:prstDash val="solid"/>
                </a:ln>
                <a:solidFill>
                  <a:srgbClr val="92D050"/>
                </a:solidFill>
                <a:effectLst>
                  <a:outerShdw blurRad="50000" dist="50800" dir="7500000" algn="tl">
                    <a:srgbClr val="000000">
                      <a:shade val="5000"/>
                      <a:alpha val="35000"/>
                    </a:srgbClr>
                  </a:outerShdw>
                </a:effectLst>
                <a:latin typeface="SimSun"/>
                <a:ea typeface="SimSun"/>
              </a:rPr>
              <a:t>」</a:t>
            </a:r>
            <a:endParaRPr lang="zh-HK" altLang="en-US" sz="5400" b="1" cap="none" spc="0" dirty="0">
              <a:ln w="19050">
                <a:solidFill>
                  <a:schemeClr val="accent6">
                    <a:lumMod val="75000"/>
                  </a:schemeClr>
                </a:solidFill>
                <a:prstDash val="solid"/>
              </a:ln>
              <a:solidFill>
                <a:srgbClr val="92D050"/>
              </a:solidFill>
              <a:effectLst>
                <a:outerShdw blurRad="50000" dist="50800" dir="7500000" algn="tl">
                  <a:srgbClr val="000000">
                    <a:shade val="5000"/>
                    <a:alpha val="35000"/>
                  </a:srgbClr>
                </a:outerShdw>
              </a:effectLst>
            </a:endParaRPr>
          </a:p>
        </p:txBody>
      </p:sp>
      <p:sp>
        <p:nvSpPr>
          <p:cNvPr id="7" name="AutoShape 2" descr="data:image/jpeg;base64,/9j/4AAQSkZJRgABAQAAAQABAAD/2wCEAAkGBxQQEBUUEBQUFBUXFxQUFRQVFBAVFBQXFBcXFhUUFhQYHCghGBolGxcUIj0iJiktLi4uGiAzODMsNygtLi4BCgoKDg0OGhAQGywkICQtLiwsLC8tLCwsLCwvLSwsLCwsLCwtLCwsLCwsLDcsLCwsLCwsLCwsLCwsLCwsLCwsLP/AABEIAMwA+AMBIgACEQEDEQH/xAAcAAABBQEBAQAAAAAAAAAAAAAAAwQFBgcBAgj/xABLEAACAQMCAwUFBAQJCQkAAAABAgMABBESIQUGMRMiQVFhBxQycYEjQpGhYnKCsRUkUnOSwdHh8BYzNFNjg6KzwkNEVHSTo7LS8f/EABkBAQEBAQEBAAAAAAAAAAAAAAABAgMEBf/EACcRAAICAQQCAgICAwAAAAAAAAABAhEDEiExQQRRsfATIjLhUnGh/9oADAMBAAIRAxEAPwDcaKKKAKKKKAKKKKAKKKKAKKKKAKK4TXkvQHuikGmrwZqtCxzmjNNO2rnbUoljzNdpn21ehNShY6opBZqUD1CnuiuA12gCiiigCiiigCiiigCiiigCiiigCiiigCiiigCiiigCiiuE0B2vDSYpOSWm0ktVIlizy0g0tIPLSJkJOBufKtUSxw0tJPcYYKdiRqAO2Vzgkee+PxHmKofGueJYJ9McQUIdxOjhn9dOxUeX+BSp9pVtdrokSSGde9GyqZlL4wFGnDHV00kDOeucGpYouxmrnbVF210XRWZSjFQSjEEoSMlSRtkUp21bozZIiavQmqNE1exNShZJrLSqy1FrLSyTVKLZKpLS6yVFJLTiOWstFskKKQjkpYGsmjtFFFAFFFFAFFFFAFFFFAFFFFAFFFFAFFFFAcJpCWSuyvTOWSqkRsJJKayS15lkqrcwc2R2zaFHauCNShtIUeRbBwceGPnW+DJL8Y4qttEZHDEDbugnJPQZ6D5mqzwz2nLCT7xCNJOzRtlwPAFW2PzBHyqb4X7SrCQCN293Y7aZcBD/AL34f6WKqHMnC7Xik38ShEcase0u11LHJg7pDEO7Jv8A9pjA8NVZtvZFpLksvFucLO/hCW8S3rtnEboyrF4a5XYfZqD4jc42zUby5y3FZDUAGlOctvhc/djDEkDwySWPifCnPDbGK1jEcKhV8fNj01MfE0u01dIwo5ynY8Mtc7amBmrnbV0oxZIiWvay1GCalFmqUWyUWWlklqKSal0lqUWyWSWnMctRMctOo5Ky0aTJaOSncUlREUlPIpKw0bTJIGu0hE9L1g0FFFFAFFFFAFFFFAFFFFAFFFFAFJyNXsmmsz1UBGV6YXVwFBZiFAGSSQAB5kmkeOcYitY9crY/kqN2Y+Sjx/cKj+Fc38PuB2bSIHbYx3AVdWfujV3W+QJNaujPJFx8/wBokxEqyGMdJAAVJ8SU+LH+MU/45xrhV5bNLNJBKgwuVP2wY/CihcSBz4L1qpe0bl2yZuytBIt441JDCQYwP9ZMG2ij9QRnwBpLlLkuKwAkkxLceMhHdTPhGD08tXU+mcVEnINqJGcK5GikmaeZJEhJzFbSsrSAeHbMoA/Y3PgSdxV1LAAAAAAYAGAAB0AHhXJZKayS16IxSOMpWKvLSDTV7t7GWUExoxUZJbogA6947VH8tzreXccI1BTqZm2BCqpOw38cD61XJLkyk3wOjNQrko0g3RCqu2RhWchVB9SSPxpb2oRQ2lvDHCulndmZiSWKxrggk+GXXYeVKcpJCvBZBcyJEtwZTrdlXGMRoRnqQUyK5vN6R0WL2NRNSizVC8NuzMiEblgBgb97oQPPfNXbhXAAi67jc+CeA+fmfyrpKSSs5xi26GNlbvJ8Ckjz6D8al4ODN95gPl/bRe8YWLbIHkoGT/dSNvx9WPeyPXAH7v665OUnwjqlFcskV4UB98/4+levcMdGzTuCUMucjpnI6EeYppd3Onr+HgPn5n8q56mb0oBGy/3U4hkqPS9Y+I/CncEgfrsfyNW32Sl0SUT08jaouJsbGnsL1GaQ7orgNdrJQooooAooooAooooAooooDxKarPF+arW2lEc8uk/ewGYJ5a8dCaZ8w80vb3jxDsDGkPaMsjPFITlshH6HYZzjGxGc1nPHLLht5E8tvdtZuAWaKcNIp8Tp31MT+izH0qg07iXDLHiUYbuSDGFmicagOuNan57HPyrGbrkIXd2Us7lpLVSe0uGRdIYbGONgcTt13ACjzNOeTPZ+6BrjiMrQxMCOx1tEZlP+u3BVCPuHc53x0OtxcPCW+tdEcKR61AAAEarqGlRsBj5VUvZlv0QHB+DQ2MQjgXA21Md3cgYy7eP7h4Yrt5cBFLOdK5xqPTJ6D57Hao7k7jUl7fojhRGqvIyAZyAMAMT17zL5U49sfEgqW8K4AJeQgbAaQFXb9pq3+RLgzob5H/LVmt+HdXKojaCdO7HAJxk7bEdaqHOlyY7yS3t2bSpRBuMs7KpOSP0mx9KleVOc7Th/D0WRy8rNJI0ca6mBLYUMxwqnSq9TWb8S46zXL3AOljK0yk6TpOvWvXY42/CsubZpQSN85vvRacLmCnGmEQr82AiXH45rIuTOaIrCaSaRXduz7ONV09WYFizE7DujwPWom9jvbrEt07Ih+Ga7l7GPp/2YfdxjwjU1HvPZw/E8t23lGDbQfIySAyv9ET51g0S/N/N78RmRmQJpBSONSzE6jk747zHboB0pjNwmZQGu3S1XHd95crJp8dFuA0p/oAetRcvNkqgrbCO0UjBFspSQgeDXDEzN9Xx6VI+y/gf8I8RUSDMUeZ5icnVpIwrHx1MR16gNQGuey/ls21sJp+8zlmiUggrGfhJB3BYd7HUasdc1Z+OXfZwvJt3VyB4aj3R+eKlNGagebLYm1l/RUuT+iDryfkVP0rS3asj2ToohuerOfMsxP4kmoO653iVituj3DD/VjCD5vjp6gEVRuPcwtdNpGRED3Y841kfec+Xp/wDtLWFgrqPeHwnURrlUH7Ixv6k58811nl6icoYu2bH7N+Z3uorrtYkTsArqBKkh7wckHHw7oOuOvpVXT2nux1XFqwTHxwSJMq+eQNh/Sq++zXllLW0Zuz0dvjKsFDaACEDYGfvMd996yjmzlWK0uGjw0Trujju6l+6ylcAeux8a46ndnXSqo0zl/mCC8XVbyK+PiXcOv6yHcfPpVht33FfMRupbaUOjlZFOVmTuk+jgbMD9c+Oelbl7N+aRxOI6hplix2wGdON8SL6HB28CPka3qT5Maa4NCyG28dsH18qUhavEUW2/jv8Aj4V6Y7/v/t/x51hG2SEZr3SEBpeoUKKKKAKKKKAKKKKAKDRXGoDO/bJwoS2JnVftICGz49mxxIPkMhv2TWBy3lfVvFLZZo3jkGUkVkYeauCpH4E181c7cFFvLHa9kkTQIFeZCzG61AESkEDT47b4JYZIAqsgw4dxSSaaKJpgAzLGHmZmSME+fUD06fKtW457R4JbK6tlBSZB7uAp7SKQatDNFKowQEDHcDw61knCuCNOSLeF5sfE2Mon67nCJ+0RT97aCL/SbpSdvsrQC4f5GbIhX6M/yqFJHgXNclg0jwhC7qE1OCdAzk4AI3OB18qTupb3iJ7eTU6gY7eQxwwIuScCV9MY6nYHNREnMUcX+iW8cZ2xLPi6nyPEa1ESH9WPPrUNxLjEtw2ueWSVvAyMzY9Fz8I9BgUBaLWCzWaNLq7Zwzqre6p9nGCwBZriYDIAJPcRht8VNuIcwPaSyRW8MVo8bvGzKO1uAyEqw94lyV3B+AJVSaUmp3mz7YW9317eILIdv8/b4hl6eLARSf72gIu7v2kcvIzO56u7M7n5s25pq0hNeKKA7W2+wuEQWk0xxmSQDOcZSIZHy7zNWRcK4FcXWTBE7qvxSbLEnj35WwifUitO4HrteGpGGRu+wLxurocksdLjZt9tttj1oC4cz+0SK2XLHPXSMZLEfyUz09T+NVS69sckPZlIUZXyWUnSdI6bgbE/WqNxfmthK3ZQQK4ynbOnbSkKSO6JcpH1+4oPqaqzOTjPgMD5VSG12vL/AArjSm4gV7eQn7RYyqlW9UIK/UDep/gHJFlZuHAaZ1wVaZtQB8CEAC59cVjvs34i8N+irnEmUYeB2JB+mPzq9e0Lg91exxC3OysxaPVpDZxpbfY4wfxqFLRzp7T04bPHEYWlLKHchwgRCxUYyDqbuttsOm9TfF4LbiMKi4QOpAZCcq66hnKsN1OCKoX8Fh0gjvI45pIY0BkcFjk/dz94fOovj3Lt7NxKO4jfEY7Mq2vHZKAupQvrgnbrnerTqyWrosD+y+w1ankuCo30F004/W05x9aiW9plrw5hbcLt0WEOBJNudW4DMo6yHH3mPh4inXtH4pJFYuFyNZCE+QPX8qxWoU+sI3lxlGjbxHd0Z+TKaUj4xrypBV1yCDswyPTYjODmovkqcycPtWbcmCLJ8yEAJ/Ku80oUMMqfFrETequCRn5Efma20ZTLnYza0Vh0YBvxGafioDlaQtax5694f0XZR+QqeWssp2iiioUKKKKAKKKKAK43Su1xqAZT1kPtqtuwaC9SOKTGq3kEsYkTvAvExU7HB7TrkZYbVr04qrc8cH99sZ4Md5kJT+cTvR/8QH4mtdGT5q4tx+e5AE8ruq/CmyxJ+pEuET6AVGNKTXgjHWuVk0dJrlLWtq8rhIkaRz0RFZmPyUbmpxeVWiP8dmitf9mxMtz06e7xZKn0cpQFdq08uWUl9ZXFtEjSSRtHdRBVz4iGdM+GVaNv9zSsKWsG8VuZmwp7S9fSmT4rawnbORs0jD0rzfX0twDFNcsI1APYQxpFAM95dMaYUn10/WgGf+T8UO97dRRnfMMGLqfY4wdDCJfrICPKunjNtBtaWik7jtrsi4ffxEOBEvyZX+dJrw2PSpVJXLEAIWCnfxwFOfDb1qftuTtalhA+22hlu+0c/o4XSB6sw6VabI2lyVPivG7i6I94meQD4VJ7ieiRjuoPQAVrnIfD/euCoF+JWkx81c7fgarlvyk+V7PhsgK7mV5NaufBRAwwo+erOPWpe341xKzdEuQYFkfESosIDICqkKgyFxqGwwO9SmFJPspvGOAwQTO93OyBmLLDFC7zHfvAs+mNADn7xI/k9M1ziTwtJ/F0eOPAAEkiyOSOrFgqgZ8gNvWtw47wN7q7C3FvM1qQNbFE1g6TuNPe66fzqu2vI1sJp+2t7lY01GAhJz2hDdwONJ2Ix5UpjUvZF+x/ll57g3LKRHHkKT96QjG3ngZ/EVcfaZypd3cUQs9wrMXj1qmrOnS+WIB04bx8dqjIOfLu10w+7xxIE7mYWQbEDSqDH4084b7WWAHvEKNlgvczGQSdIypLZH4VCiXF+Yo+Epa297E1zOIUMjq5GFywHeP+cOQ3XHTrvSPH+Ur654pFdW7/AGB7J0fWF7FAq6l7POTnBOACDnfFWa7vuG8S93kvLY5IkeFnDEFYie01GJj3AcnDjHj513nH2lW1gAkIW4lKghUYCNVPQs4z4dAPy61bJR6525YN5ZSRoO/s6erLuB9en1r51liKMVYFWUkMpBBBGxBB6HNaYvtlvdeTDbFc/CFlBx5atfX1x9KtXATw/mBxO9sYrmJoy+CcMcgrlgMSKdONxnAqFLZyvZmC0t4m6pFEjfrBQG/PNOeJRdsyIOiN2jH9LBCr+ZP4U5GkfeY+gXB/E9KUt5s5AAA2AHqT1J8T/fW3L0ZSJDgkWiFB6Z/pEt/XUuvSmVuMU9WssqO0UUVChRRRQDK54tDFKI5HCMQpGrIU6iwUaz3dR0t3c5ODT2qfzVwn3u4KaymhbOXTpVkcxyzsFcHfBwRsR1PWqjJHxCxU9iZBqvi57FxNBFZSdY1hkGQyHfup0xv4VdL5M6ldGvVw1ldp7TpcX7D3a4itAjRsGeFrmNiQSh74JXG+BjJ8Kml9pSKLPtbWcG9ANuI2gkBzpGlizrpOXXw8ahot84phOKiv8u7RppYftxLCCZY/drhzGBjJYxqwxuN80gvOdhJGZEuY+zB0lyHVAdu6WZQAdxt61tMyzDOeuVxHxW4Uyw28TD3hXlZgNMh3CIiszEPrGFB2FQ5k4fb/AAJLevv3pCbe3z4Hs0Jkcftp8qv3trktrqGCa3nhkkRimlJELPHJvqAG5wwHT+WazbhnAJJ8kvFCo6tNIqHpnaIZkf8AZU1l8lQrdc1XDKY42W3iPWK2RYEbbGHKd6T9ssad8E4M8igp3FI3kO7NqVchceA7w/trysFjBnae+ZeuAba2G3ie9K4z6RnarXwSQPCjBFQEZCJq0KCT3V1EnA9STXo8XFHJKpHk83NLFBOPbGPAODRNNOsg7Ts2jA1E790HJAwD0H4VcrGxjT4I0X5Ko/PFQHLw/jF3/OJ/8BVqt1r2whFR2Xv5Pn5MkpS3fS+EVjnByL/hwHjKP+bF/ZWk24rNubyP4S4dkgAPkkkADDod6vq8atk3e4gX5yxD+uuF/tL70emm4R+9k9bis99rzYu+F48ZXH/uW1W2LmmyUAm7twD0PbR7/LeqH7VOM2891wxoJo5AkrlyjBgoLwYJI+R/CuORqjvhi0zYbo9ai7g0jc80WerT71Bq/k9qgb8Cc0xk49bNkLcwE+IE0WR9M10i0c5plM55lI4lw31kYf8AFHU3f26PnWit+sqt++q3zzOrcR4aVZW+1PwkHq8XlVluTXXErlL70cMzqMfvZU+OxC37EwExkydhsSVVLgMsoWNsqufMCqjzDwdolLOdYGnS/wB7qq6W+nTw28Oht/Nh2g/8zB+805Ux9onb6Oz1DV2mnR6Z1bfFj64pPBCSk+KGPyZxcFd26KLy1ynPfMOzGiP70zA6B56f5Z9B9SK3Hl3gsVlAIoBgDcsfidj1dj4nYfgB0FN7bi1tjaeDHpLFt+dOLjjcCptPDk7D7WP8evhXjpRR9K2ycgOpNZ9STS3Cl1MW8BsPn/cP3mqzFx6BlWM3NuiLuzGaIePqetTUfNdhFGD73bhPhBEqMM+WQTv1rkjoy0wCngqqf5b2aTJBrkM0gzHGLe61SDfvLmMArsd842NM39pUBW7MMFxJ7mCbgkQxhCCy6e++onKP0B6UZUXeisyvPaXIGscrbW0V4rSdrLK0hhjXGGkXCAFs4xqIz4mmkE3Eb5UMnad28JZJD7tBJZp0UooLMXP8pW28vEk2RtLk06HiMTyGNHVnUEsF304IBBI2B3G3XcUVWuUeEm0mEZcMCt1IFVQqJ2k0TaVHUgZAz6DYUUaoJ2SN1/pkv8xbf8y5pldVGc9cebh9wZcIytHax9mxKPKWmmUmKTOMoHBK4OzDdfFs/NMBeVJS0LQuI5e1UiNHPwgzjMe/Ud7J8q7YpLg4ZYu7Kh7OoQeG6HAYJLMmGAI2bPQ/Onl7wqElD2YBiOqIqWTsmBDZTSRpOQDt5Uz9nUmbe4AIIW7nAIOQQQhBB8t6mLuvXiinFWebK2pOikcXv5bTiKSQSuj3YaKdzpkaRSVGPtQwHQb9a8G3MVjJZJI3YSOJWBCFtQ0kYbGw7i0jzptdWR/2n/XHT67rpiwwlKSa+0YyZZqMWn9siOPySXUNtDIwC2qFIiq4bBCDvHO57i9APGq28DG5IMrlsZ7Qklz9c+tWSfrUH/3s/q/1Ct5/GxLTS7RnD5GR6rfTPH8GYBHaPg9fX5+dT9rxeO2t1Hxsqt3QRtp3wx8Oq+HiKYNTO7OkjGxJPeYHYaFOU64GB165Fc8qWHfGqvY1Ffn2yO0txw/GZ1aRocJ2pRsnSBkjHddtj0H517e4ncoXmJ0jvKXchjt4AEHeoSdiw1k7o24JOWOR44p37y+EKKSDu2FJx06EZ9fCvNGUd9bf3+z0yg9tCQ8FroEz6/jVsgJ0GD07wos+VZZNtLqoJGpiEDYPXTgn99NwJnjc4Ok4AI0MMd1ZMYHeIMkY/aHnWtPDVn+PI1pvYR/JBPVW5Q4+RY8d93z+jpx8txT2blaNih1OCmMaRGMkEHLd3foKtRhrnY0UILojnL2Vx+Xw1ws/aNrUYGyaehHQAeZpWx4S1tJPNHIC0qOHDxalwe8dIV1IO3ianxDXZoMow/Rb59DSUIssZSRlw4ZphMYk6kNkpjB28mPlS0dzMjqVlIUDBVZJF1epGAM/WmUzzoFLggad8mPSSS4XfO2dJ2/RNJmd9LFgdj3TpOGHzrTnhf8AG1/RlQyr+VMe/wAMzyLH251qkgkLAIQCmCuXXYbkjfwx9ZLiPEUurZl+Bj2ZI69SjbHbPX99VWFuzCkHdsnI209PEVJ2MmoMSN8lSRtnBQ5bzz54ztvnwxiySvS3d8jLhg/2Sqt0SFzdSSraqSmLX/N4Q5bdD3+9v8A6Y8a92/HpF4q1xpjLugBBDadkVdu9nPdHj402U0zT/S/2K9M/Hx/rt2vZxhnyb79Mn+DTyQQ3UKmMrdjEhMbFlHe/zZ17fGeuaem2M1hFYu/2MUhlTSoEhZtedTEkEfaN4eVRsJ3qWtHr0PxMS4icF5OV8s9cI4pNecTknmkbtbXEMDqETSoMq7gDBOC2/rVnseEQgynST27a59TyMszZJzIpbS27Mdx4mqTyUf4xeN5y/wDVIav1q9eXHjjouvfyenJklqq/XwRXPttGliiRoiBriBcIqqOp8APStOtnrMOfm+ytATgG8gz5Yw9XFOZYBJHGjGaSVmSJIgGEjJ8aiUkRgjxywxXGVJs6RtxRarQ/xxP5ib/mQ0VA8iceN/MswCovZTqI9WqRNMyJmUg4GrQSAB907nwK8knbPXBUty63dokyFJUWRDsUdQyn5g7VTuPezS3uIriOKSaAXBjaYKwlV2iOUYiXLDHkrKMfSrvRWTRmF9yBcG+luSIJVktjDoiaW2YSgKEnUZIB2P38jPU1VOIcv8Tt+Hw4iu2vFmYTEdncRvD3iGXGrf4B4HrW9UVpSa4ZHFPlHz1xzl4T8Vjhad4rZF7VLu4t2jAkwG0SauzXqoHh5VD2k5ms7q4MtuDbMF7LJDTAkDWh1dN/I9K+naSlt0b4lVvmoP766Rz5Iu0znLBjkqaPmDilq8VraXJMLC6JCoHbVGQcd/u16fk+YcZ9zLw9oY9WrU/Z406uunOdumK+jZ+CW53MEJ+cUX9lMJOAW3/hoP8A0Yv/AK1t+TllVvj/AEYXj443S+T5zhtGe1ubjVGot3VChY6pCzBcpt03pRuGgtZo1xFpul1scK3uwIBwwLYzv6dK+gm4VCvwwxD5RoP6q8tDjoMfLajzZJbNhYoR4RgcXLUphnESztKk3ZwaYSqSx6sGRn0Y6fpD61PHkh3ecCNUjY2/YtM/aSRiPBmOkFvjYY+IbHw6VqskdNnirKRqyrWXL6ROZGJkcvLICQAqGVlZ9CjoMqnUsRjY09aGpV4aRaKuipGHuRhirnY1ImGudjVszQwENKLFTwRV7WKliivXnLSO4kQ6GDxyMpAaOTsy5AZT0z2j/DjdskGqxHyM8bW6vGSiicTywvktq1NAQh7xI7oOB+NackNLpFWGl0bTZhs/AZBDbGUyRySSmOcSRMBAusBZcnAxjfc49RXqLhZPvgWaJlsxqznAmHe3jAJAPd9etbzHHShsUf40Rv1lU/vFRSlF2mVxjJU0YDLw6VILWYiMrdMUjAdtSsG09/uYAz5ZpzbcoXL8XazHY9skYYkySdngqrbN2ec4Yfd863M8s2jnL2lsx82t4CfzWnEfKdlnPudpnz92t8/jpqvPk2t8EWDGujAuHWks1lc3iCMRWzKsgaRg7FioGgBCD8Q6kU8vEe3trKdmhxdnCrrbVEAVGp9ht3hW+2vKVipytlaKfMW1uD+IWpWDhsKfBFEv6saD9wqvzM3+X/EReJi9fJ8/cvcCEPFp7UXKyQkdq91FEWBcqG7JAGYZy5Hidqd8N4RxK54dKwiu0vTKqxRmJYIhCApZy0ijcnWPi8Bt4n6AFFcPyzqrO344XdGW2vIVw17HOI40iW27Ls7mV53E7AhrjTl1zv4OOnhUxwH2Zw28Vqk00sxte1MJUmAK07apG+zOvJO27EY+tXqisGxvYWMVvGI4I0iQdERVVR9BRTiigCiiigCiiigCiiigOMM02ljp1XGGaAi5I6ayRVLSRU2kiraZloiZIqbvFUq8VIPFWkzDRFNFSbRVJtFSbQ1qyURphrnY1ImGudjVslDAQ17WKnohr0sNLFDRYqXSKnCxUskVZstCMcVOY4qVSKnEcVZbNpHiOOncUddjipwoxWGzSQKMV2iioUKKKKAKKKKAKKKKAKKKKAKKKKAKKKKAKKKKA4RSbx0rRQDJ4qRaKpIrSbRVbJRGNFSZhqTaGkzDWrJRG9jR2NSBho7GlkojxDXsQ09ENehDSxQ0WKlVip0sNKrFUstDdIqXSOlAK7UspwCu0UVChRRRQBRRRQBRRRQBRRRQBRRRQBRRRQBRRRQBRRRQBRRRQBRRRQBXMV2igOaa5pFeqKA5poxXaKAKKKKAKKKKAKKKKAKKKKAKKKKAKKKKAKKKK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sp>
        <p:nvSpPr>
          <p:cNvPr id="8" name="AutoShape 4" descr="data:image/jpeg;base64,/9j/4AAQSkZJRgABAQAAAQABAAD/2wCEAAkGBxQQEBUUEBQUFBUXFxQUFRQVFBAVFBQXFBcXFhUUFhQYHCghGBolGxcUIj0iJiktLi4uGiAzODMsNygtLi4BCgoKDg0OGhAQGywkICQtLiwsLC8tLCwsLCwvLSwsLCwsLCwtLCwsLCwsLDcsLCwsLCwsLCwsLCwsLCwsLCwsLP/AABEIAMwA+AMBIgACEQEDEQH/xAAcAAABBQEBAQAAAAAAAAAAAAAAAwQFBgcBAgj/xABLEAACAQMCAwUFBAQJCQkAAAABAgMABBESIQUGMRMiQVFhBxQycYEjQpGhYnKCsRUkUnOSwdHh8BYzNFNjg6KzwkNEVHSTo7LS8f/EABkBAQEBAQEBAAAAAAAAAAAAAAABAgMEBf/EACcRAAICAQQCAgICAwAAAAAAAAABAhEDEiExQQRRsfATIjLhUnGh/9oADAMBAAIRAxEAPwDcaKKKAKKKKAKKKKAKKKKAKKKKAKK4TXkvQHuikGmrwZqtCxzmjNNO2rnbUoljzNdpn21ehNShY6opBZqUD1CnuiuA12gCiiigCiiigCiiigCiiigCiiigCiiigCiiigCiiigCiiuE0B2vDSYpOSWm0ktVIlizy0g0tIPLSJkJOBufKtUSxw0tJPcYYKdiRqAO2Vzgkee+PxHmKofGueJYJ9McQUIdxOjhn9dOxUeX+BSp9pVtdrokSSGde9GyqZlL4wFGnDHV00kDOeucGpYouxmrnbVF210XRWZSjFQSjEEoSMlSRtkUp21bozZIiavQmqNE1exNShZJrLSqy1FrLSyTVKLZKpLS6yVFJLTiOWstFskKKQjkpYGsmjtFFFAFFFFAFFFFAFFFFAFFFFAFFFFAFFFFAcJpCWSuyvTOWSqkRsJJKayS15lkqrcwc2R2zaFHauCNShtIUeRbBwceGPnW+DJL8Y4qttEZHDEDbugnJPQZ6D5mqzwz2nLCT7xCNJOzRtlwPAFW2PzBHyqb4X7SrCQCN293Y7aZcBD/AL34f6WKqHMnC7Xik38ShEcase0u11LHJg7pDEO7Jv8A9pjA8NVZtvZFpLksvFucLO/hCW8S3rtnEboyrF4a5XYfZqD4jc42zUby5y3FZDUAGlOctvhc/djDEkDwySWPifCnPDbGK1jEcKhV8fNj01MfE0u01dIwo5ynY8Mtc7amBmrnbV0oxZIiWvay1GCalFmqUWyUWWlklqKSal0lqUWyWSWnMctRMctOo5Ky0aTJaOSncUlREUlPIpKw0bTJIGu0hE9L1g0FFFFAFFFFAFFFFAFFFFAFFFFAFJyNXsmmsz1UBGV6YXVwFBZiFAGSSQAB5kmkeOcYitY9crY/kqN2Y+Sjx/cKj+Fc38PuB2bSIHbYx3AVdWfujV3W+QJNaujPJFx8/wBokxEqyGMdJAAVJ8SU+LH+MU/45xrhV5bNLNJBKgwuVP2wY/CihcSBz4L1qpe0bl2yZuytBIt441JDCQYwP9ZMG2ij9QRnwBpLlLkuKwAkkxLceMhHdTPhGD08tXU+mcVEnINqJGcK5GikmaeZJEhJzFbSsrSAeHbMoA/Y3PgSdxV1LAAAAAAYAGAAB0AHhXJZKayS16IxSOMpWKvLSDTV7t7GWUExoxUZJbogA6947VH8tzreXccI1BTqZm2BCqpOw38cD61XJLkyk3wOjNQrko0g3RCqu2RhWchVB9SSPxpb2oRQ2lvDHCulndmZiSWKxrggk+GXXYeVKcpJCvBZBcyJEtwZTrdlXGMRoRnqQUyK5vN6R0WL2NRNSizVC8NuzMiEblgBgb97oQPPfNXbhXAAi67jc+CeA+fmfyrpKSSs5xi26GNlbvJ8Ckjz6D8al4ODN95gPl/bRe8YWLbIHkoGT/dSNvx9WPeyPXAH7v665OUnwjqlFcskV4UB98/4+levcMdGzTuCUMucjpnI6EeYppd3Onr+HgPn5n8q56mb0oBGy/3U4hkqPS9Y+I/CncEgfrsfyNW32Sl0SUT08jaouJsbGnsL1GaQ7orgNdrJQooooAooooAooooAooooDxKarPF+arW2lEc8uk/ewGYJ5a8dCaZ8w80vb3jxDsDGkPaMsjPFITlshH6HYZzjGxGc1nPHLLht5E8tvdtZuAWaKcNIp8Tp31MT+izH0qg07iXDLHiUYbuSDGFmicagOuNan57HPyrGbrkIXd2Us7lpLVSe0uGRdIYbGONgcTt13ACjzNOeTPZ+6BrjiMrQxMCOx1tEZlP+u3BVCPuHc53x0OtxcPCW+tdEcKR61AAAEarqGlRsBj5VUvZlv0QHB+DQ2MQjgXA21Md3cgYy7eP7h4Yrt5cBFLOdK5xqPTJ6D57Hao7k7jUl7fojhRGqvIyAZyAMAMT17zL5U49sfEgqW8K4AJeQgbAaQFXb9pq3+RLgzob5H/LVmt+HdXKojaCdO7HAJxk7bEdaqHOlyY7yS3t2bSpRBuMs7KpOSP0mx9KleVOc7Th/D0WRy8rNJI0ca6mBLYUMxwqnSq9TWb8S46zXL3AOljK0yk6TpOvWvXY42/CsubZpQSN85vvRacLmCnGmEQr82AiXH45rIuTOaIrCaSaRXduz7ONV09WYFizE7DujwPWom9jvbrEt07Ih+Ga7l7GPp/2YfdxjwjU1HvPZw/E8t23lGDbQfIySAyv9ET51g0S/N/N78RmRmQJpBSONSzE6jk747zHboB0pjNwmZQGu3S1XHd95crJp8dFuA0p/oAetRcvNkqgrbCO0UjBFspSQgeDXDEzN9Xx6VI+y/gf8I8RUSDMUeZ5icnVpIwrHx1MR16gNQGuey/ls21sJp+8zlmiUggrGfhJB3BYd7HUasdc1Z+OXfZwvJt3VyB4aj3R+eKlNGagebLYm1l/RUuT+iDryfkVP0rS3asj2ToohuerOfMsxP4kmoO653iVituj3DD/VjCD5vjp6gEVRuPcwtdNpGRED3Y841kfec+Xp/wDtLWFgrqPeHwnURrlUH7Ixv6k58811nl6icoYu2bH7N+Z3uorrtYkTsArqBKkh7wckHHw7oOuOvpVXT2nux1XFqwTHxwSJMq+eQNh/Sq++zXllLW0Zuz0dvjKsFDaACEDYGfvMd996yjmzlWK0uGjw0Trujju6l+6ylcAeux8a46ndnXSqo0zl/mCC8XVbyK+PiXcOv6yHcfPpVht33FfMRupbaUOjlZFOVmTuk+jgbMD9c+Oelbl7N+aRxOI6hplix2wGdON8SL6HB28CPka3qT5Maa4NCyG28dsH18qUhavEUW2/jv8Aj4V6Y7/v/t/x51hG2SEZr3SEBpeoUKKKKAKKKKAKKKKAKDRXGoDO/bJwoS2JnVftICGz49mxxIPkMhv2TWBy3lfVvFLZZo3jkGUkVkYeauCpH4E181c7cFFvLHa9kkTQIFeZCzG61AESkEDT47b4JYZIAqsgw4dxSSaaKJpgAzLGHmZmSME+fUD06fKtW457R4JbK6tlBSZB7uAp7SKQatDNFKowQEDHcDw61knCuCNOSLeF5sfE2Mon67nCJ+0RT97aCL/SbpSdvsrQC4f5GbIhX6M/yqFJHgXNclg0jwhC7qE1OCdAzk4AI3OB18qTupb3iJ7eTU6gY7eQxwwIuScCV9MY6nYHNREnMUcX+iW8cZ2xLPi6nyPEa1ESH9WPPrUNxLjEtw2ueWSVvAyMzY9Fz8I9BgUBaLWCzWaNLq7Zwzqre6p9nGCwBZriYDIAJPcRht8VNuIcwPaSyRW8MVo8bvGzKO1uAyEqw94lyV3B+AJVSaUmp3mz7YW9317eILIdv8/b4hl6eLARSf72gIu7v2kcvIzO56u7M7n5s25pq0hNeKKA7W2+wuEQWk0xxmSQDOcZSIZHy7zNWRcK4FcXWTBE7qvxSbLEnj35WwifUitO4HrteGpGGRu+wLxurocksdLjZt9tttj1oC4cz+0SK2XLHPXSMZLEfyUz09T+NVS69sckPZlIUZXyWUnSdI6bgbE/WqNxfmthK3ZQQK4ynbOnbSkKSO6JcpH1+4oPqaqzOTjPgMD5VSG12vL/AArjSm4gV7eQn7RYyqlW9UIK/UDep/gHJFlZuHAaZ1wVaZtQB8CEAC59cVjvs34i8N+irnEmUYeB2JB+mPzq9e0Lg91exxC3OysxaPVpDZxpbfY4wfxqFLRzp7T04bPHEYWlLKHchwgRCxUYyDqbuttsOm9TfF4LbiMKi4QOpAZCcq66hnKsN1OCKoX8Fh0gjvI45pIY0BkcFjk/dz94fOovj3Lt7NxKO4jfEY7Mq2vHZKAupQvrgnbrnerTqyWrosD+y+w1ankuCo30F004/W05x9aiW9plrw5hbcLt0WEOBJNudW4DMo6yHH3mPh4inXtH4pJFYuFyNZCE+QPX8qxWoU+sI3lxlGjbxHd0Z+TKaUj4xrypBV1yCDswyPTYjODmovkqcycPtWbcmCLJ8yEAJ/Ku80oUMMqfFrETequCRn5Efma20ZTLnYza0Vh0YBvxGafioDlaQtax5694f0XZR+QqeWssp2iiioUKKKKAKKKKAK43Su1xqAZT1kPtqtuwaC9SOKTGq3kEsYkTvAvExU7HB7TrkZYbVr04qrc8cH99sZ4Md5kJT+cTvR/8QH4mtdGT5q4tx+e5AE8ruq/CmyxJ+pEuET6AVGNKTXgjHWuVk0dJrlLWtq8rhIkaRz0RFZmPyUbmpxeVWiP8dmitf9mxMtz06e7xZKn0cpQFdq08uWUl9ZXFtEjSSRtHdRBVz4iGdM+GVaNv9zSsKWsG8VuZmwp7S9fSmT4rawnbORs0jD0rzfX0twDFNcsI1APYQxpFAM95dMaYUn10/WgGf+T8UO97dRRnfMMGLqfY4wdDCJfrICPKunjNtBtaWik7jtrsi4ffxEOBEvyZX+dJrw2PSpVJXLEAIWCnfxwFOfDb1qftuTtalhA+22hlu+0c/o4XSB6sw6VabI2lyVPivG7i6I94meQD4VJ7ieiRjuoPQAVrnIfD/euCoF+JWkx81c7fgarlvyk+V7PhsgK7mV5NaufBRAwwo+erOPWpe341xKzdEuQYFkfESosIDICqkKgyFxqGwwO9SmFJPspvGOAwQTO93OyBmLLDFC7zHfvAs+mNADn7xI/k9M1ziTwtJ/F0eOPAAEkiyOSOrFgqgZ8gNvWtw47wN7q7C3FvM1qQNbFE1g6TuNPe66fzqu2vI1sJp+2t7lY01GAhJz2hDdwONJ2Ix5UpjUvZF+x/ll57g3LKRHHkKT96QjG3ngZ/EVcfaZypd3cUQs9wrMXj1qmrOnS+WIB04bx8dqjIOfLu10w+7xxIE7mYWQbEDSqDH4084b7WWAHvEKNlgvczGQSdIypLZH4VCiXF+Yo+Epa297E1zOIUMjq5GFywHeP+cOQ3XHTrvSPH+Ur654pFdW7/AGB7J0fWF7FAq6l7POTnBOACDnfFWa7vuG8S93kvLY5IkeFnDEFYie01GJj3AcnDjHj513nH2lW1gAkIW4lKghUYCNVPQs4z4dAPy61bJR6525YN5ZSRoO/s6erLuB9en1r51liKMVYFWUkMpBBBGxBB6HNaYvtlvdeTDbFc/CFlBx5atfX1x9KtXATw/mBxO9sYrmJoy+CcMcgrlgMSKdONxnAqFLZyvZmC0t4m6pFEjfrBQG/PNOeJRdsyIOiN2jH9LBCr+ZP4U5GkfeY+gXB/E9KUt5s5AAA2AHqT1J8T/fW3L0ZSJDgkWiFB6Z/pEt/XUuvSmVuMU9WssqO0UUVChRRRQDK54tDFKI5HCMQpGrIU6iwUaz3dR0t3c5ODT2qfzVwn3u4KaymhbOXTpVkcxyzsFcHfBwRsR1PWqjJHxCxU9iZBqvi57FxNBFZSdY1hkGQyHfup0xv4VdL5M6ldGvVw1ldp7TpcX7D3a4itAjRsGeFrmNiQSh74JXG+BjJ8Kml9pSKLPtbWcG9ANuI2gkBzpGlizrpOXXw8ahot84phOKiv8u7RppYftxLCCZY/drhzGBjJYxqwxuN80gvOdhJGZEuY+zB0lyHVAdu6WZQAdxt61tMyzDOeuVxHxW4Uyw28TD3hXlZgNMh3CIiszEPrGFB2FQ5k4fb/AAJLevv3pCbe3z4Hs0Jkcftp8qv3trktrqGCa3nhkkRimlJELPHJvqAG5wwHT+WazbhnAJJ8kvFCo6tNIqHpnaIZkf8AZU1l8lQrdc1XDKY42W3iPWK2RYEbbGHKd6T9ssad8E4M8igp3FI3kO7NqVchceA7w/trysFjBnae+ZeuAba2G3ie9K4z6RnarXwSQPCjBFQEZCJq0KCT3V1EnA9STXo8XFHJKpHk83NLFBOPbGPAODRNNOsg7Ts2jA1E790HJAwD0H4VcrGxjT4I0X5Ko/PFQHLw/jF3/OJ/8BVqt1r2whFR2Xv5Pn5MkpS3fS+EVjnByL/hwHjKP+bF/ZWk24rNubyP4S4dkgAPkkkADDod6vq8atk3e4gX5yxD+uuF/tL70emm4R+9k9bis99rzYu+F48ZXH/uW1W2LmmyUAm7twD0PbR7/LeqH7VOM2891wxoJo5AkrlyjBgoLwYJI+R/CuORqjvhi0zYbo9ai7g0jc80WerT71Bq/k9qgb8Cc0xk49bNkLcwE+IE0WR9M10i0c5plM55lI4lw31kYf8AFHU3f26PnWit+sqt++q3zzOrcR4aVZW+1PwkHq8XlVluTXXErlL70cMzqMfvZU+OxC37EwExkydhsSVVLgMsoWNsqufMCqjzDwdolLOdYGnS/wB7qq6W+nTw28Oht/Nh2g/8zB+805Ux9onb6Oz1DV2mnR6Z1bfFj64pPBCSk+KGPyZxcFd26KLy1ynPfMOzGiP70zA6B56f5Z9B9SK3Hl3gsVlAIoBgDcsfidj1dj4nYfgB0FN7bi1tjaeDHpLFt+dOLjjcCptPDk7D7WP8evhXjpRR9K2ycgOpNZ9STS3Cl1MW8BsPn/cP3mqzFx6BlWM3NuiLuzGaIePqetTUfNdhFGD73bhPhBEqMM+WQTv1rkjoy0wCngqqf5b2aTJBrkM0gzHGLe61SDfvLmMArsd842NM39pUBW7MMFxJ7mCbgkQxhCCy6e++onKP0B6UZUXeisyvPaXIGscrbW0V4rSdrLK0hhjXGGkXCAFs4xqIz4mmkE3Eb5UMnad28JZJD7tBJZp0UooLMXP8pW28vEk2RtLk06HiMTyGNHVnUEsF304IBBI2B3G3XcUVWuUeEm0mEZcMCt1IFVQqJ2k0TaVHUgZAz6DYUUaoJ2SN1/pkv8xbf8y5pldVGc9cebh9wZcIytHax9mxKPKWmmUmKTOMoHBK4OzDdfFs/NMBeVJS0LQuI5e1UiNHPwgzjMe/Ud7J8q7YpLg4ZYu7Kh7OoQeG6HAYJLMmGAI2bPQ/Onl7wqElD2YBiOqIqWTsmBDZTSRpOQDt5Uz9nUmbe4AIIW7nAIOQQQhBB8t6mLuvXiinFWebK2pOikcXv5bTiKSQSuj3YaKdzpkaRSVGPtQwHQb9a8G3MVjJZJI3YSOJWBCFtQ0kYbGw7i0jzptdWR/2n/XHT67rpiwwlKSa+0YyZZqMWn9siOPySXUNtDIwC2qFIiq4bBCDvHO57i9APGq28DG5IMrlsZ7Qklz9c+tWSfrUH/3s/q/1Ct5/GxLTS7RnD5GR6rfTPH8GYBHaPg9fX5+dT9rxeO2t1Hxsqt3QRtp3wx8Oq+HiKYNTO7OkjGxJPeYHYaFOU64GB165Fc8qWHfGqvY1Ffn2yO0txw/GZ1aRocJ2pRsnSBkjHddtj0H517e4ncoXmJ0jvKXchjt4AEHeoSdiw1k7o24JOWOR44p37y+EKKSDu2FJx06EZ9fCvNGUd9bf3+z0yg9tCQ8FroEz6/jVsgJ0GD07wos+VZZNtLqoJGpiEDYPXTgn99NwJnjc4Ok4AI0MMd1ZMYHeIMkY/aHnWtPDVn+PI1pvYR/JBPVW5Q4+RY8d93z+jpx8txT2blaNih1OCmMaRGMkEHLd3foKtRhrnY0UILojnL2Vx+Xw1ws/aNrUYGyaehHQAeZpWx4S1tJPNHIC0qOHDxalwe8dIV1IO3ianxDXZoMow/Rb59DSUIssZSRlw4ZphMYk6kNkpjB28mPlS0dzMjqVlIUDBVZJF1epGAM/WmUzzoFLggad8mPSSS4XfO2dJ2/RNJmd9LFgdj3TpOGHzrTnhf8AG1/RlQyr+VMe/wAMzyLH251qkgkLAIQCmCuXXYbkjfwx9ZLiPEUurZl+Bj2ZI69SjbHbPX99VWFuzCkHdsnI209PEVJ2MmoMSN8lSRtnBQ5bzz54ztvnwxiySvS3d8jLhg/2Sqt0SFzdSSraqSmLX/N4Q5bdD3+9v8A6Y8a92/HpF4q1xpjLugBBDadkVdu9nPdHj402U0zT/S/2K9M/Hx/rt2vZxhnyb79Mn+DTyQQ3UKmMrdjEhMbFlHe/zZ17fGeuaem2M1hFYu/2MUhlTSoEhZtedTEkEfaN4eVRsJ3qWtHr0PxMS4icF5OV8s9cI4pNecTknmkbtbXEMDqETSoMq7gDBOC2/rVnseEQgynST27a59TyMszZJzIpbS27Mdx4mqTyUf4xeN5y/wDVIav1q9eXHjjouvfyenJklqq/XwRXPttGliiRoiBriBcIqqOp8APStOtnrMOfm+ytATgG8gz5Yw9XFOZYBJHGjGaSVmSJIgGEjJ8aiUkRgjxywxXGVJs6RtxRarQ/xxP5ib/mQ0VA8iceN/MswCovZTqI9WqRNMyJmUg4GrQSAB907nwK8knbPXBUty63dokyFJUWRDsUdQyn5g7VTuPezS3uIriOKSaAXBjaYKwlV2iOUYiXLDHkrKMfSrvRWTRmF9yBcG+luSIJVktjDoiaW2YSgKEnUZIB2P38jPU1VOIcv8Tt+Hw4iu2vFmYTEdncRvD3iGXGrf4B4HrW9UVpSa4ZHFPlHz1xzl4T8Vjhad4rZF7VLu4t2jAkwG0SauzXqoHh5VD2k5ms7q4MtuDbMF7LJDTAkDWh1dN/I9K+naSlt0b4lVvmoP766Rz5Iu0znLBjkqaPmDilq8VraXJMLC6JCoHbVGQcd/u16fk+YcZ9zLw9oY9WrU/Z406uunOdumK+jZ+CW53MEJ+cUX9lMJOAW3/hoP8A0Yv/AK1t+TllVvj/AEYXj443S+T5zhtGe1ubjVGot3VChY6pCzBcpt03pRuGgtZo1xFpul1scK3uwIBwwLYzv6dK+gm4VCvwwxD5RoP6q8tDjoMfLajzZJbNhYoR4RgcXLUphnESztKk3ZwaYSqSx6sGRn0Y6fpD61PHkh3ecCNUjY2/YtM/aSRiPBmOkFvjYY+IbHw6VqskdNnirKRqyrWXL6ROZGJkcvLICQAqGVlZ9CjoMqnUsRjY09aGpV4aRaKuipGHuRhirnY1ImGudjVszQwENKLFTwRV7WKliivXnLSO4kQ6GDxyMpAaOTsy5AZT0z2j/DjdskGqxHyM8bW6vGSiicTywvktq1NAQh7xI7oOB+NackNLpFWGl0bTZhs/AZBDbGUyRySSmOcSRMBAusBZcnAxjfc49RXqLhZPvgWaJlsxqznAmHe3jAJAPd9etbzHHShsUf40Rv1lU/vFRSlF2mVxjJU0YDLw6VILWYiMrdMUjAdtSsG09/uYAz5ZpzbcoXL8XazHY9skYYkySdngqrbN2ec4Yfd863M8s2jnL2lsx82t4CfzWnEfKdlnPudpnz92t8/jpqvPk2t8EWDGujAuHWks1lc3iCMRWzKsgaRg7FioGgBCD8Q6kU8vEe3trKdmhxdnCrrbVEAVGp9ht3hW+2vKVipytlaKfMW1uD+IWpWDhsKfBFEv6saD9wqvzM3+X/EReJi9fJ8/cvcCEPFp7UXKyQkdq91FEWBcqG7JAGYZy5Hidqd8N4RxK54dKwiu0vTKqxRmJYIhCApZy0ijcnWPi8Bt4n6AFFcPyzqrO344XdGW2vIVw17HOI40iW27Ls7mV53E7AhrjTl1zv4OOnhUxwH2Zw28Vqk00sxte1MJUmAK07apG+zOvJO27EY+tXqisGxvYWMVvGI4I0iQdERVVR9BRTiigCiiigCiiigCiiigOMM02ljp1XGGaAi5I6ayRVLSRU2kiraZloiZIqbvFUq8VIPFWkzDRFNFSbRVJtFSbQ1qyURphrnY1ImGudjVslDAQ17WKnohr0sNLFDRYqXSKnCxUskVZstCMcVOY4qVSKnEcVZbNpHiOOncUddjipwoxWGzSQKMV2iioUKKKKAKKKKAKKKKAKKKKAKKKKAKKKKAKKKKA4RSbx0rRQDJ4qRaKpIrSbRVbJRGNFSZhqTaGkzDWrJRG9jR2NSBho7GlkojxDXsQ09ENehDSxQ0WKlVip0sNKrFUstDdIqXSOlAK7UspwCu0UVChRRRQBRRRQBRRRQBRRRQBRRRQBRRRQBRRRQBRRRQBRRRQBRRRQBXMV2igOaa5pFeqKA5poxXaKAKKKKAKKKKAKKKKAKKKKAKKKKAKKKKAKKKK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sp>
        <p:nvSpPr>
          <p:cNvPr id="10" name="AutoShape 6" descr="data:image/jpeg;base64,/9j/4AAQSkZJRgABAQAAAQABAAD/2wCEAAkGBxQQEBUUEBQUFBUXFxQUFRQVFBAVFBQXFBcXFhUUFhQYHCghGBolGxcUIj0iJiktLi4uGiAzODMsNygtLi4BCgoKDg0OGhAQGywkICQtLiwsLC8tLCwsLCwvLSwsLCwsLCwtLCwsLCwsLDcsLCwsLCwsLCwsLCwsLCwsLCwsLP/AABEIAMwA+AMBIgACEQEDEQH/xAAcAAABBQEBAQAAAAAAAAAAAAAAAwQFBgcBAgj/xABLEAACAQMCAwUFBAQJCQkAAAABAgMABBESIQUGMRMiQVFhBxQycYEjQpGhYnKCsRUkUnOSwdHh8BYzNFNjg6KzwkNEVHSTo7LS8f/EABkBAQEBAQEBAAAAAAAAAAAAAAABAgMEBf/EACcRAAICAQQCAgICAwAAAAAAAAABAhEDEiExQQRRsfATIjLhUnGh/9oADAMBAAIRAxEAPwDcaKKKAKKKKAKKKKAKKKKAKKKKAKK4TXkvQHuikGmrwZqtCxzmjNNO2rnbUoljzNdpn21ehNShY6opBZqUD1CnuiuA12gCiiigCiiigCiiigCiiigCiiigCiiigCiiigCiiigCiiuE0B2vDSYpOSWm0ktVIlizy0g0tIPLSJkJOBufKtUSxw0tJPcYYKdiRqAO2Vzgkee+PxHmKofGueJYJ9McQUIdxOjhn9dOxUeX+BSp9pVtdrokSSGde9GyqZlL4wFGnDHV00kDOeucGpYouxmrnbVF210XRWZSjFQSjEEoSMlSRtkUp21bozZIiavQmqNE1exNShZJrLSqy1FrLSyTVKLZKpLS6yVFJLTiOWstFskKKQjkpYGsmjtFFFAFFFFAFFFFAFFFFAFFFFAFFFFAFFFFAcJpCWSuyvTOWSqkRsJJKayS15lkqrcwc2R2zaFHauCNShtIUeRbBwceGPnW+DJL8Y4qttEZHDEDbugnJPQZ6D5mqzwz2nLCT7xCNJOzRtlwPAFW2PzBHyqb4X7SrCQCN293Y7aZcBD/AL34f6WKqHMnC7Xik38ShEcase0u11LHJg7pDEO7Jv8A9pjA8NVZtvZFpLksvFucLO/hCW8S3rtnEboyrF4a5XYfZqD4jc42zUby5y3FZDUAGlOctvhc/djDEkDwySWPifCnPDbGK1jEcKhV8fNj01MfE0u01dIwo5ynY8Mtc7amBmrnbV0oxZIiWvay1GCalFmqUWyUWWlklqKSal0lqUWyWSWnMctRMctOo5Ky0aTJaOSncUlREUlPIpKw0bTJIGu0hE9L1g0FFFFAFFFFAFFFFAFFFFAFFFFAFJyNXsmmsz1UBGV6YXVwFBZiFAGSSQAB5kmkeOcYitY9crY/kqN2Y+Sjx/cKj+Fc38PuB2bSIHbYx3AVdWfujV3W+QJNaujPJFx8/wBokxEqyGMdJAAVJ8SU+LH+MU/45xrhV5bNLNJBKgwuVP2wY/CihcSBz4L1qpe0bl2yZuytBIt441JDCQYwP9ZMG2ij9QRnwBpLlLkuKwAkkxLceMhHdTPhGD08tXU+mcVEnINqJGcK5GikmaeZJEhJzFbSsrSAeHbMoA/Y3PgSdxV1LAAAAAAYAGAAB0AHhXJZKayS16IxSOMpWKvLSDTV7t7GWUExoxUZJbogA6947VH8tzreXccI1BTqZm2BCqpOw38cD61XJLkyk3wOjNQrko0g3RCqu2RhWchVB9SSPxpb2oRQ2lvDHCulndmZiSWKxrggk+GXXYeVKcpJCvBZBcyJEtwZTrdlXGMRoRnqQUyK5vN6R0WL2NRNSizVC8NuzMiEblgBgb97oQPPfNXbhXAAi67jc+CeA+fmfyrpKSSs5xi26GNlbvJ8Ckjz6D8al4ODN95gPl/bRe8YWLbIHkoGT/dSNvx9WPeyPXAH7v665OUnwjqlFcskV4UB98/4+levcMdGzTuCUMucjpnI6EeYppd3Onr+HgPn5n8q56mb0oBGy/3U4hkqPS9Y+I/CncEgfrsfyNW32Sl0SUT08jaouJsbGnsL1GaQ7orgNdrJQooooAooooAooooAooooDxKarPF+arW2lEc8uk/ewGYJ5a8dCaZ8w80vb3jxDsDGkPaMsjPFITlshH6HYZzjGxGc1nPHLLht5E8tvdtZuAWaKcNIp8Tp31MT+izH0qg07iXDLHiUYbuSDGFmicagOuNan57HPyrGbrkIXd2Us7lpLVSe0uGRdIYbGONgcTt13ACjzNOeTPZ+6BrjiMrQxMCOx1tEZlP+u3BVCPuHc53x0OtxcPCW+tdEcKR61AAAEarqGlRsBj5VUvZlv0QHB+DQ2MQjgXA21Md3cgYy7eP7h4Yrt5cBFLOdK5xqPTJ6D57Hao7k7jUl7fojhRGqvIyAZyAMAMT17zL5U49sfEgqW8K4AJeQgbAaQFXb9pq3+RLgzob5H/LVmt+HdXKojaCdO7HAJxk7bEdaqHOlyY7yS3t2bSpRBuMs7KpOSP0mx9KleVOc7Th/D0WRy8rNJI0ca6mBLYUMxwqnSq9TWb8S46zXL3AOljK0yk6TpOvWvXY42/CsubZpQSN85vvRacLmCnGmEQr82AiXH45rIuTOaIrCaSaRXduz7ONV09WYFizE7DujwPWom9jvbrEt07Ih+Ga7l7GPp/2YfdxjwjU1HvPZw/E8t23lGDbQfIySAyv9ET51g0S/N/N78RmRmQJpBSONSzE6jk747zHboB0pjNwmZQGu3S1XHd95crJp8dFuA0p/oAetRcvNkqgrbCO0UjBFspSQgeDXDEzN9Xx6VI+y/gf8I8RUSDMUeZ5icnVpIwrHx1MR16gNQGuey/ls21sJp+8zlmiUggrGfhJB3BYd7HUasdc1Z+OXfZwvJt3VyB4aj3R+eKlNGagebLYm1l/RUuT+iDryfkVP0rS3asj2ToohuerOfMsxP4kmoO653iVituj3DD/VjCD5vjp6gEVRuPcwtdNpGRED3Y841kfec+Xp/wDtLWFgrqPeHwnURrlUH7Ixv6k58811nl6icoYu2bH7N+Z3uorrtYkTsArqBKkh7wckHHw7oOuOvpVXT2nux1XFqwTHxwSJMq+eQNh/Sq++zXllLW0Zuz0dvjKsFDaACEDYGfvMd996yjmzlWK0uGjw0Trujju6l+6ylcAeux8a46ndnXSqo0zl/mCC8XVbyK+PiXcOv6yHcfPpVht33FfMRupbaUOjlZFOVmTuk+jgbMD9c+Oelbl7N+aRxOI6hplix2wGdON8SL6HB28CPka3qT5Maa4NCyG28dsH18qUhavEUW2/jv8Aj4V6Y7/v/t/x51hG2SEZr3SEBpeoUKKKKAKKKKAKKKKAKDRXGoDO/bJwoS2JnVftICGz49mxxIPkMhv2TWBy3lfVvFLZZo3jkGUkVkYeauCpH4E181c7cFFvLHa9kkTQIFeZCzG61AESkEDT47b4JYZIAqsgw4dxSSaaKJpgAzLGHmZmSME+fUD06fKtW457R4JbK6tlBSZB7uAp7SKQatDNFKowQEDHcDw61knCuCNOSLeF5sfE2Mon67nCJ+0RT97aCL/SbpSdvsrQC4f5GbIhX6M/yqFJHgXNclg0jwhC7qE1OCdAzk4AI3OB18qTupb3iJ7eTU6gY7eQxwwIuScCV9MY6nYHNREnMUcX+iW8cZ2xLPi6nyPEa1ESH9WPPrUNxLjEtw2ueWSVvAyMzY9Fz8I9BgUBaLWCzWaNLq7Zwzqre6p9nGCwBZriYDIAJPcRht8VNuIcwPaSyRW8MVo8bvGzKO1uAyEqw94lyV3B+AJVSaUmp3mz7YW9317eILIdv8/b4hl6eLARSf72gIu7v2kcvIzO56u7M7n5s25pq0hNeKKA7W2+wuEQWk0xxmSQDOcZSIZHy7zNWRcK4FcXWTBE7qvxSbLEnj35WwifUitO4HrteGpGGRu+wLxurocksdLjZt9tttj1oC4cz+0SK2XLHPXSMZLEfyUz09T+NVS69sckPZlIUZXyWUnSdI6bgbE/WqNxfmthK3ZQQK4ynbOnbSkKSO6JcpH1+4oPqaqzOTjPgMD5VSG12vL/AArjSm4gV7eQn7RYyqlW9UIK/UDep/gHJFlZuHAaZ1wVaZtQB8CEAC59cVjvs34i8N+irnEmUYeB2JB+mPzq9e0Lg91exxC3OysxaPVpDZxpbfY4wfxqFLRzp7T04bPHEYWlLKHchwgRCxUYyDqbuttsOm9TfF4LbiMKi4QOpAZCcq66hnKsN1OCKoX8Fh0gjvI45pIY0BkcFjk/dz94fOovj3Lt7NxKO4jfEY7Mq2vHZKAupQvrgnbrnerTqyWrosD+y+w1ankuCo30F004/W05x9aiW9plrw5hbcLt0WEOBJNudW4DMo6yHH3mPh4inXtH4pJFYuFyNZCE+QPX8qxWoU+sI3lxlGjbxHd0Z+TKaUj4xrypBV1yCDswyPTYjODmovkqcycPtWbcmCLJ8yEAJ/Ku80oUMMqfFrETequCRn5Efma20ZTLnYza0Vh0YBvxGafioDlaQtax5694f0XZR+QqeWssp2iiioUKKKKAKKKKAK43Su1xqAZT1kPtqtuwaC9SOKTGq3kEsYkTvAvExU7HB7TrkZYbVr04qrc8cH99sZ4Md5kJT+cTvR/8QH4mtdGT5q4tx+e5AE8ruq/CmyxJ+pEuET6AVGNKTXgjHWuVk0dJrlLWtq8rhIkaRz0RFZmPyUbmpxeVWiP8dmitf9mxMtz06e7xZKn0cpQFdq08uWUl9ZXFtEjSSRtHdRBVz4iGdM+GVaNv9zSsKWsG8VuZmwp7S9fSmT4rawnbORs0jD0rzfX0twDFNcsI1APYQxpFAM95dMaYUn10/WgGf+T8UO97dRRnfMMGLqfY4wdDCJfrICPKunjNtBtaWik7jtrsi4ffxEOBEvyZX+dJrw2PSpVJXLEAIWCnfxwFOfDb1qftuTtalhA+22hlu+0c/o4XSB6sw6VabI2lyVPivG7i6I94meQD4VJ7ieiRjuoPQAVrnIfD/euCoF+JWkx81c7fgarlvyk+V7PhsgK7mV5NaufBRAwwo+erOPWpe341xKzdEuQYFkfESosIDICqkKgyFxqGwwO9SmFJPspvGOAwQTO93OyBmLLDFC7zHfvAs+mNADn7xI/k9M1ziTwtJ/F0eOPAAEkiyOSOrFgqgZ8gNvWtw47wN7q7C3FvM1qQNbFE1g6TuNPe66fzqu2vI1sJp+2t7lY01GAhJz2hDdwONJ2Ix5UpjUvZF+x/ll57g3LKRHHkKT96QjG3ngZ/EVcfaZypd3cUQs9wrMXj1qmrOnS+WIB04bx8dqjIOfLu10w+7xxIE7mYWQbEDSqDH4084b7WWAHvEKNlgvczGQSdIypLZH4VCiXF+Yo+Epa297E1zOIUMjq5GFywHeP+cOQ3XHTrvSPH+Ur654pFdW7/AGB7J0fWF7FAq6l7POTnBOACDnfFWa7vuG8S93kvLY5IkeFnDEFYie01GJj3AcnDjHj513nH2lW1gAkIW4lKghUYCNVPQs4z4dAPy61bJR6525YN5ZSRoO/s6erLuB9en1r51liKMVYFWUkMpBBBGxBB6HNaYvtlvdeTDbFc/CFlBx5atfX1x9KtXATw/mBxO9sYrmJoy+CcMcgrlgMSKdONxnAqFLZyvZmC0t4m6pFEjfrBQG/PNOeJRdsyIOiN2jH9LBCr+ZP4U5GkfeY+gXB/E9KUt5s5AAA2AHqT1J8T/fW3L0ZSJDgkWiFB6Z/pEt/XUuvSmVuMU9WssqO0UUVChRRRQDK54tDFKI5HCMQpGrIU6iwUaz3dR0t3c5ODT2qfzVwn3u4KaymhbOXTpVkcxyzsFcHfBwRsR1PWqjJHxCxU9iZBqvi57FxNBFZSdY1hkGQyHfup0xv4VdL5M6ldGvVw1ldp7TpcX7D3a4itAjRsGeFrmNiQSh74JXG+BjJ8Kml9pSKLPtbWcG9ANuI2gkBzpGlizrpOXXw8ahot84phOKiv8u7RppYftxLCCZY/drhzGBjJYxqwxuN80gvOdhJGZEuY+zB0lyHVAdu6WZQAdxt61tMyzDOeuVxHxW4Uyw28TD3hXlZgNMh3CIiszEPrGFB2FQ5k4fb/AAJLevv3pCbe3z4Hs0Jkcftp8qv3trktrqGCa3nhkkRimlJELPHJvqAG5wwHT+WazbhnAJJ8kvFCo6tNIqHpnaIZkf8AZU1l8lQrdc1XDKY42W3iPWK2RYEbbGHKd6T9ssad8E4M8igp3FI3kO7NqVchceA7w/trysFjBnae+ZeuAba2G3ie9K4z6RnarXwSQPCjBFQEZCJq0KCT3V1EnA9STXo8XFHJKpHk83NLFBOPbGPAODRNNOsg7Ts2jA1E790HJAwD0H4VcrGxjT4I0X5Ko/PFQHLw/jF3/OJ/8BVqt1r2whFR2Xv5Pn5MkpS3fS+EVjnByL/hwHjKP+bF/ZWk24rNubyP4S4dkgAPkkkADDod6vq8atk3e4gX5yxD+uuF/tL70emm4R+9k9bis99rzYu+F48ZXH/uW1W2LmmyUAm7twD0PbR7/LeqH7VOM2891wxoJo5AkrlyjBgoLwYJI+R/CuORqjvhi0zYbo9ai7g0jc80WerT71Bq/k9qgb8Cc0xk49bNkLcwE+IE0WR9M10i0c5plM55lI4lw31kYf8AFHU3f26PnWit+sqt++q3zzOrcR4aVZW+1PwkHq8XlVluTXXErlL70cMzqMfvZU+OxC37EwExkydhsSVVLgMsoWNsqufMCqjzDwdolLOdYGnS/wB7qq6W+nTw28Oht/Nh2g/8zB+805Ux9onb6Oz1DV2mnR6Z1bfFj64pPBCSk+KGPyZxcFd26KLy1ynPfMOzGiP70zA6B56f5Z9B9SK3Hl3gsVlAIoBgDcsfidj1dj4nYfgB0FN7bi1tjaeDHpLFt+dOLjjcCptPDk7D7WP8evhXjpRR9K2ycgOpNZ9STS3Cl1MW8BsPn/cP3mqzFx6BlWM3NuiLuzGaIePqetTUfNdhFGD73bhPhBEqMM+WQTv1rkjoy0wCngqqf5b2aTJBrkM0gzHGLe61SDfvLmMArsd842NM39pUBW7MMFxJ7mCbgkQxhCCy6e++onKP0B6UZUXeisyvPaXIGscrbW0V4rSdrLK0hhjXGGkXCAFs4xqIz4mmkE3Eb5UMnad28JZJD7tBJZp0UooLMXP8pW28vEk2RtLk06HiMTyGNHVnUEsF304IBBI2B3G3XcUVWuUeEm0mEZcMCt1IFVQqJ2k0TaVHUgZAz6DYUUaoJ2SN1/pkv8xbf8y5pldVGc9cebh9wZcIytHax9mxKPKWmmUmKTOMoHBK4OzDdfFs/NMBeVJS0LQuI5e1UiNHPwgzjMe/Ud7J8q7YpLg4ZYu7Kh7OoQeG6HAYJLMmGAI2bPQ/Onl7wqElD2YBiOqIqWTsmBDZTSRpOQDt5Uz9nUmbe4AIIW7nAIOQQQhBB8t6mLuvXiinFWebK2pOikcXv5bTiKSQSuj3YaKdzpkaRSVGPtQwHQb9a8G3MVjJZJI3YSOJWBCFtQ0kYbGw7i0jzptdWR/2n/XHT67rpiwwlKSa+0YyZZqMWn9siOPySXUNtDIwC2qFIiq4bBCDvHO57i9APGq28DG5IMrlsZ7Qklz9c+tWSfrUH/3s/q/1Ct5/GxLTS7RnD5GR6rfTPH8GYBHaPg9fX5+dT9rxeO2t1Hxsqt3QRtp3wx8Oq+HiKYNTO7OkjGxJPeYHYaFOU64GB165Fc8qWHfGqvY1Ffn2yO0txw/GZ1aRocJ2pRsnSBkjHddtj0H517e4ncoXmJ0jvKXchjt4AEHeoSdiw1k7o24JOWOR44p37y+EKKSDu2FJx06EZ9fCvNGUd9bf3+z0yg9tCQ8FroEz6/jVsgJ0GD07wos+VZZNtLqoJGpiEDYPXTgn99NwJnjc4Ok4AI0MMd1ZMYHeIMkY/aHnWtPDVn+PI1pvYR/JBPVW5Q4+RY8d93z+jpx8txT2blaNih1OCmMaRGMkEHLd3foKtRhrnY0UILojnL2Vx+Xw1ws/aNrUYGyaehHQAeZpWx4S1tJPNHIC0qOHDxalwe8dIV1IO3ianxDXZoMow/Rb59DSUIssZSRlw4ZphMYk6kNkpjB28mPlS0dzMjqVlIUDBVZJF1epGAM/WmUzzoFLggad8mPSSS4XfO2dJ2/RNJmd9LFgdj3TpOGHzrTnhf8AG1/RlQyr+VMe/wAMzyLH251qkgkLAIQCmCuXXYbkjfwx9ZLiPEUurZl+Bj2ZI69SjbHbPX99VWFuzCkHdsnI209PEVJ2MmoMSN8lSRtnBQ5bzz54ztvnwxiySvS3d8jLhg/2Sqt0SFzdSSraqSmLX/N4Q5bdD3+9v8A6Y8a92/HpF4q1xpjLugBBDadkVdu9nPdHj402U0zT/S/2K9M/Hx/rt2vZxhnyb79Mn+DTyQQ3UKmMrdjEhMbFlHe/zZ17fGeuaem2M1hFYu/2MUhlTSoEhZtedTEkEfaN4eVRsJ3qWtHr0PxMS4icF5OV8s9cI4pNecTknmkbtbXEMDqETSoMq7gDBOC2/rVnseEQgynST27a59TyMszZJzIpbS27Mdx4mqTyUf4xeN5y/wDVIav1q9eXHjjouvfyenJklqq/XwRXPttGliiRoiBriBcIqqOp8APStOtnrMOfm+ytATgG8gz5Yw9XFOZYBJHGjGaSVmSJIgGEjJ8aiUkRgjxywxXGVJs6RtxRarQ/xxP5ib/mQ0VA8iceN/MswCovZTqI9WqRNMyJmUg4GrQSAB907nwK8knbPXBUty63dokyFJUWRDsUdQyn5g7VTuPezS3uIriOKSaAXBjaYKwlV2iOUYiXLDHkrKMfSrvRWTRmF9yBcG+luSIJVktjDoiaW2YSgKEnUZIB2P38jPU1VOIcv8Tt+Hw4iu2vFmYTEdncRvD3iGXGrf4B4HrW9UVpSa4ZHFPlHz1xzl4T8Vjhad4rZF7VLu4t2jAkwG0SauzXqoHh5VD2k5ms7q4MtuDbMF7LJDTAkDWh1dN/I9K+naSlt0b4lVvmoP766Rz5Iu0znLBjkqaPmDilq8VraXJMLC6JCoHbVGQcd/u16fk+YcZ9zLw9oY9WrU/Z406uunOdumK+jZ+CW53MEJ+cUX9lMJOAW3/hoP8A0Yv/AK1t+TllVvj/AEYXj443S+T5zhtGe1ubjVGot3VChY6pCzBcpt03pRuGgtZo1xFpul1scK3uwIBwwLYzv6dK+gm4VCvwwxD5RoP6q8tDjoMfLajzZJbNhYoR4RgcXLUphnESztKk3ZwaYSqSx6sGRn0Y6fpD61PHkh3ecCNUjY2/YtM/aSRiPBmOkFvjYY+IbHw6VqskdNnirKRqyrWXL6ROZGJkcvLICQAqGVlZ9CjoMqnUsRjY09aGpV4aRaKuipGHuRhirnY1ImGudjVszQwENKLFTwRV7WKliivXnLSO4kQ6GDxyMpAaOTsy5AZT0z2j/DjdskGqxHyM8bW6vGSiicTywvktq1NAQh7xI7oOB+NackNLpFWGl0bTZhs/AZBDbGUyRySSmOcSRMBAusBZcnAxjfc49RXqLhZPvgWaJlsxqznAmHe3jAJAPd9etbzHHShsUf40Rv1lU/vFRSlF2mVxjJU0YDLw6VILWYiMrdMUjAdtSsG09/uYAz5ZpzbcoXL8XazHY9skYYkySdngqrbN2ec4Yfd863M8s2jnL2lsx82t4CfzWnEfKdlnPudpnz92t8/jpqvPk2t8EWDGujAuHWks1lc3iCMRWzKsgaRg7FioGgBCD8Q6kU8vEe3trKdmhxdnCrrbVEAVGp9ht3hW+2vKVipytlaKfMW1uD+IWpWDhsKfBFEv6saD9wqvzM3+X/EReJi9fJ8/cvcCEPFp7UXKyQkdq91FEWBcqG7JAGYZy5Hidqd8N4RxK54dKwiu0vTKqxRmJYIhCApZy0ijcnWPi8Bt4n6AFFcPyzqrO344XdGW2vIVw17HOI40iW27Ls7mV53E7AhrjTl1zv4OOnhUxwH2Zw28Vqk00sxte1MJUmAK07apG+zOvJO27EY+tXqisGxvYWMVvGI4I0iQdERVVR9BRTiigCiiigCiiigCiiigOMM02ljp1XGGaAi5I6ayRVLSRU2kiraZloiZIqbvFUq8VIPFWkzDRFNFSbRVJtFSbQ1qyURphrnY1ImGudjVslDAQ17WKnohr0sNLFDRYqXSKnCxUskVZstCMcVOY4qVSKnEcVZbNpHiOOncUddjipwoxWGzSQKMV2iioUKKKKAKKKKAKKKKAKKKKAKKKKAKKKKAKKKKA4RSbx0rRQDJ4qRaKpIrSbRVbJRGNFSZhqTaGkzDWrJRG9jR2NSBho7GlkojxDXsQ09ENehDSxQ0WKlVip0sNKrFUstDdIqXSOlAK7UspwCu0UVChRRRQBRRRQBRRRQBRRRQBRRRQBRRRQBRRRQBRRRQBRRRQBRRRQBXMV2igOaa5pFeqKA5poxXaKAKKKKAKKKKAKKKKAKKKKAKKKKAKKKKAKKKKA//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sp>
        <p:nvSpPr>
          <p:cNvPr id="11" name="AutoShape 8" descr="data:image/jpeg;base64,/9j/4AAQSkZJRgABAQAAAQABAAD/2wCEAAkGBxQQEBUUEBQUFBUXFxQUFRQVFBAVFBQXFBcXFhUUFhQYHCghGBolGxcUIj0iJiktLi4uGiAzODMsNygtLi4BCgoKDg0OGhAQGywkICQtLiwsLC8tLCwsLCwvLSwsLCwsLCwtLCwsLCwsLDcsLCwsLCwsLCwsLCwsLCwsLCwsLP/AABEIAMwA+AMBIgACEQEDEQH/xAAcAAABBQEBAQAAAAAAAAAAAAAAAwQFBgcBAgj/xABLEAACAQMCAwUFBAQJCQkAAAABAgMABBESIQUGMRMiQVFhBxQycYEjQpGhYnKCsRUkUnOSwdHh8BYzNFNjg6KzwkNEVHSTo7LS8f/EABkBAQEBAQEBAAAAAAAAAAAAAAABAgMEBf/EACcRAAICAQQCAgICAwAAAAAAAAABAhEDEiExQQRRsfATIjLhUnGh/9oADAMBAAIRAxEAPwDcaKKKAKKKKAKKKKAKKKKAKKKKAKK4TXkvQHuikGmrwZqtCxzmjNNO2rnbUoljzNdpn21ehNShY6opBZqUD1CnuiuA12gCiiigCiiigCiiigCiiigCiiigCiiigCiiigCiiigCiiuE0B2vDSYpOSWm0ktVIlizy0g0tIPLSJkJOBufKtUSxw0tJPcYYKdiRqAO2Vzgkee+PxHmKofGueJYJ9McQUIdxOjhn9dOxUeX+BSp9pVtdrokSSGde9GyqZlL4wFGnDHV00kDOeucGpYouxmrnbVF210XRWZSjFQSjEEoSMlSRtkUp21bozZIiavQmqNE1exNShZJrLSqy1FrLSyTVKLZKpLS6yVFJLTiOWstFskKKQjkpYGsmjtFFFAFFFFAFFFFAFFFFAFFFFAFFFFAFFFFAcJpCWSuyvTOWSqkRsJJKayS15lkqrcwc2R2zaFHauCNShtIUeRbBwceGPnW+DJL8Y4qttEZHDEDbugnJPQZ6D5mqzwz2nLCT7xCNJOzRtlwPAFW2PzBHyqb4X7SrCQCN293Y7aZcBD/AL34f6WKqHMnC7Xik38ShEcase0u11LHJg7pDEO7Jv8A9pjA8NVZtvZFpLksvFucLO/hCW8S3rtnEboyrF4a5XYfZqD4jc42zUby5y3FZDUAGlOctvhc/djDEkDwySWPifCnPDbGK1jEcKhV8fNj01MfE0u01dIwo5ynY8Mtc7amBmrnbV0oxZIiWvay1GCalFmqUWyUWWlklqKSal0lqUWyWSWnMctRMctOo5Ky0aTJaOSncUlREUlPIpKw0bTJIGu0hE9L1g0FFFFAFFFFAFFFFAFFFFAFFFFAFJyNXsmmsz1UBGV6YXVwFBZiFAGSSQAB5kmkeOcYitY9crY/kqN2Y+Sjx/cKj+Fc38PuB2bSIHbYx3AVdWfujV3W+QJNaujPJFx8/wBokxEqyGMdJAAVJ8SU+LH+MU/45xrhV5bNLNJBKgwuVP2wY/CihcSBz4L1qpe0bl2yZuytBIt441JDCQYwP9ZMG2ij9QRnwBpLlLkuKwAkkxLceMhHdTPhGD08tXU+mcVEnINqJGcK5GikmaeZJEhJzFbSsrSAeHbMoA/Y3PgSdxV1LAAAAAAYAGAAB0AHhXJZKayS16IxSOMpWKvLSDTV7t7GWUExoxUZJbogA6947VH8tzreXccI1BTqZm2BCqpOw38cD61XJLkyk3wOjNQrko0g3RCqu2RhWchVB9SSPxpb2oRQ2lvDHCulndmZiSWKxrggk+GXXYeVKcpJCvBZBcyJEtwZTrdlXGMRoRnqQUyK5vN6R0WL2NRNSizVC8NuzMiEblgBgb97oQPPfNXbhXAAi67jc+CeA+fmfyrpKSSs5xi26GNlbvJ8Ckjz6D8al4ODN95gPl/bRe8YWLbIHkoGT/dSNvx9WPeyPXAH7v665OUnwjqlFcskV4UB98/4+levcMdGzTuCUMucjpnI6EeYppd3Onr+HgPn5n8q56mb0oBGy/3U4hkqPS9Y+I/CncEgfrsfyNW32Sl0SUT08jaouJsbGnsL1GaQ7orgNdrJQooooAooooAooooAooooDxKarPF+arW2lEc8uk/ewGYJ5a8dCaZ8w80vb3jxDsDGkPaMsjPFITlshH6HYZzjGxGc1nPHLLht5E8tvdtZuAWaKcNIp8Tp31MT+izH0qg07iXDLHiUYbuSDGFmicagOuNan57HPyrGbrkIXd2Us7lpLVSe0uGRdIYbGONgcTt13ACjzNOeTPZ+6BrjiMrQxMCOx1tEZlP+u3BVCPuHc53x0OtxcPCW+tdEcKR61AAAEarqGlRsBj5VUvZlv0QHB+DQ2MQjgXA21Md3cgYy7eP7h4Yrt5cBFLOdK5xqPTJ6D57Hao7k7jUl7fojhRGqvIyAZyAMAMT17zL5U49sfEgqW8K4AJeQgbAaQFXb9pq3+RLgzob5H/LVmt+HdXKojaCdO7HAJxk7bEdaqHOlyY7yS3t2bSpRBuMs7KpOSP0mx9KleVOc7Th/D0WRy8rNJI0ca6mBLYUMxwqnSq9TWb8S46zXL3AOljK0yk6TpOvWvXY42/CsubZpQSN85vvRacLmCnGmEQr82AiXH45rIuTOaIrCaSaRXduz7ONV09WYFizE7DujwPWom9jvbrEt07Ih+Ga7l7GPp/2YfdxjwjU1HvPZw/E8t23lGDbQfIySAyv9ET51g0S/N/N78RmRmQJpBSONSzE6jk747zHboB0pjNwmZQGu3S1XHd95crJp8dFuA0p/oAetRcvNkqgrbCO0UjBFspSQgeDXDEzN9Xx6VI+y/gf8I8RUSDMUeZ5icnVpIwrHx1MR16gNQGuey/ls21sJp+8zlmiUggrGfhJB3BYd7HUasdc1Z+OXfZwvJt3VyB4aj3R+eKlNGagebLYm1l/RUuT+iDryfkVP0rS3asj2ToohuerOfMsxP4kmoO653iVituj3DD/VjCD5vjp6gEVRuPcwtdNpGRED3Y841kfec+Xp/wDtLWFgrqPeHwnURrlUH7Ixv6k58811nl6icoYu2bH7N+Z3uorrtYkTsArqBKkh7wckHHw7oOuOvpVXT2nux1XFqwTHxwSJMq+eQNh/Sq++zXllLW0Zuz0dvjKsFDaACEDYGfvMd996yjmzlWK0uGjw0Trujju6l+6ylcAeux8a46ndnXSqo0zl/mCC8XVbyK+PiXcOv6yHcfPpVht33FfMRupbaUOjlZFOVmTuk+jgbMD9c+Oelbl7N+aRxOI6hplix2wGdON8SL6HB28CPka3qT5Maa4NCyG28dsH18qUhavEUW2/jv8Aj4V6Y7/v/t/x51hG2SEZr3SEBpeoUKKKKAKKKKAKKKKAKDRXGoDO/bJwoS2JnVftICGz49mxxIPkMhv2TWBy3lfVvFLZZo3jkGUkVkYeauCpH4E181c7cFFvLHa9kkTQIFeZCzG61AESkEDT47b4JYZIAqsgw4dxSSaaKJpgAzLGHmZmSME+fUD06fKtW457R4JbK6tlBSZB7uAp7SKQatDNFKowQEDHcDw61knCuCNOSLeF5sfE2Mon67nCJ+0RT97aCL/SbpSdvsrQC4f5GbIhX6M/yqFJHgXNclg0jwhC7qE1OCdAzk4AI3OB18qTupb3iJ7eTU6gY7eQxwwIuScCV9MY6nYHNREnMUcX+iW8cZ2xLPi6nyPEa1ESH9WPPrUNxLjEtw2ueWSVvAyMzY9Fz8I9BgUBaLWCzWaNLq7Zwzqre6p9nGCwBZriYDIAJPcRht8VNuIcwPaSyRW8MVo8bvGzKO1uAyEqw94lyV3B+AJVSaUmp3mz7YW9317eILIdv8/b4hl6eLARSf72gIu7v2kcvIzO56u7M7n5s25pq0hNeKKA7W2+wuEQWk0xxmSQDOcZSIZHy7zNWRcK4FcXWTBE7qvxSbLEnj35WwifUitO4HrteGpGGRu+wLxurocksdLjZt9tttj1oC4cz+0SK2XLHPXSMZLEfyUz09T+NVS69sckPZlIUZXyWUnSdI6bgbE/WqNxfmthK3ZQQK4ynbOnbSkKSO6JcpH1+4oPqaqzOTjPgMD5VSG12vL/AArjSm4gV7eQn7RYyqlW9UIK/UDep/gHJFlZuHAaZ1wVaZtQB8CEAC59cVjvs34i8N+irnEmUYeB2JB+mPzq9e0Lg91exxC3OysxaPVpDZxpbfY4wfxqFLRzp7T04bPHEYWlLKHchwgRCxUYyDqbuttsOm9TfF4LbiMKi4QOpAZCcq66hnKsN1OCKoX8Fh0gjvI45pIY0BkcFjk/dz94fOovj3Lt7NxKO4jfEY7Mq2vHZKAupQvrgnbrnerTqyWrosD+y+w1ankuCo30F004/W05x9aiW9plrw5hbcLt0WEOBJNudW4DMo6yHH3mPh4inXtH4pJFYuFyNZCE+QPX8qxWoU+sI3lxlGjbxHd0Z+TKaUj4xrypBV1yCDswyPTYjODmovkqcycPtWbcmCLJ8yEAJ/Ku80oUMMqfFrETequCRn5Efma20ZTLnYza0Vh0YBvxGafioDlaQtax5694f0XZR+QqeWssp2iiioUKKKKAKKKKAK43Su1xqAZT1kPtqtuwaC9SOKTGq3kEsYkTvAvExU7HB7TrkZYbVr04qrc8cH99sZ4Md5kJT+cTvR/8QH4mtdGT5q4tx+e5AE8ruq/CmyxJ+pEuET6AVGNKTXgjHWuVk0dJrlLWtq8rhIkaRz0RFZmPyUbmpxeVWiP8dmitf9mxMtz06e7xZKn0cpQFdq08uWUl9ZXFtEjSSRtHdRBVz4iGdM+GVaNv9zSsKWsG8VuZmwp7S9fSmT4rawnbORs0jD0rzfX0twDFNcsI1APYQxpFAM95dMaYUn10/WgGf+T8UO97dRRnfMMGLqfY4wdDCJfrICPKunjNtBtaWik7jtrsi4ffxEOBEvyZX+dJrw2PSpVJXLEAIWCnfxwFOfDb1qftuTtalhA+22hlu+0c/o4XSB6sw6VabI2lyVPivG7i6I94meQD4VJ7ieiRjuoPQAVrnIfD/euCoF+JWkx81c7fgarlvyk+V7PhsgK7mV5NaufBRAwwo+erOPWpe341xKzdEuQYFkfESosIDICqkKgyFxqGwwO9SmFJPspvGOAwQTO93OyBmLLDFC7zHfvAs+mNADn7xI/k9M1ziTwtJ/F0eOPAAEkiyOSOrFgqgZ8gNvWtw47wN7q7C3FvM1qQNbFE1g6TuNPe66fzqu2vI1sJp+2t7lY01GAhJz2hDdwONJ2Ix5UpjUvZF+x/ll57g3LKRHHkKT96QjG3ngZ/EVcfaZypd3cUQs9wrMXj1qmrOnS+WIB04bx8dqjIOfLu10w+7xxIE7mYWQbEDSqDH4084b7WWAHvEKNlgvczGQSdIypLZH4VCiXF+Yo+Epa297E1zOIUMjq5GFywHeP+cOQ3XHTrvSPH+Ur654pFdW7/AGB7J0fWF7FAq6l7POTnBOACDnfFWa7vuG8S93kvLY5IkeFnDEFYie01GJj3AcnDjHj513nH2lW1gAkIW4lKghUYCNVPQs4z4dAPy61bJR6525YN5ZSRoO/s6erLuB9en1r51liKMVYFWUkMpBBBGxBB6HNaYvtlvdeTDbFc/CFlBx5atfX1x9KtXATw/mBxO9sYrmJoy+CcMcgrlgMSKdONxnAqFLZyvZmC0t4m6pFEjfrBQG/PNOeJRdsyIOiN2jH9LBCr+ZP4U5GkfeY+gXB/E9KUt5s5AAA2AHqT1J8T/fW3L0ZSJDgkWiFB6Z/pEt/XUuvSmVuMU9WssqO0UUVChRRRQDK54tDFKI5HCMQpGrIU6iwUaz3dR0t3c5ODT2qfzVwn3u4KaymhbOXTpVkcxyzsFcHfBwRsR1PWqjJHxCxU9iZBqvi57FxNBFZSdY1hkGQyHfup0xv4VdL5M6ldGvVw1ldp7TpcX7D3a4itAjRsGeFrmNiQSh74JXG+BjJ8Kml9pSKLPtbWcG9ANuI2gkBzpGlizrpOXXw8ahot84phOKiv8u7RppYftxLCCZY/drhzGBjJYxqwxuN80gvOdhJGZEuY+zB0lyHVAdu6WZQAdxt61tMyzDOeuVxHxW4Uyw28TD3hXlZgNMh3CIiszEPrGFB2FQ5k4fb/AAJLevv3pCbe3z4Hs0Jkcftp8qv3trktrqGCa3nhkkRimlJELPHJvqAG5wwHT+WazbhnAJJ8kvFCo6tNIqHpnaIZkf8AZU1l8lQrdc1XDKY42W3iPWK2RYEbbGHKd6T9ssad8E4M8igp3FI3kO7NqVchceA7w/trysFjBnae+ZeuAba2G3ie9K4z6RnarXwSQPCjBFQEZCJq0KCT3V1EnA9STXo8XFHJKpHk83NLFBOPbGPAODRNNOsg7Ts2jA1E790HJAwD0H4VcrGxjT4I0X5Ko/PFQHLw/jF3/OJ/8BVqt1r2whFR2Xv5Pn5MkpS3fS+EVjnByL/hwHjKP+bF/ZWk24rNubyP4S4dkgAPkkkADDod6vq8atk3e4gX5yxD+uuF/tL70emm4R+9k9bis99rzYu+F48ZXH/uW1W2LmmyUAm7twD0PbR7/LeqH7VOM2891wxoJo5AkrlyjBgoLwYJI+R/CuORqjvhi0zYbo9ai7g0jc80WerT71Bq/k9qgb8Cc0xk49bNkLcwE+IE0WR9M10i0c5plM55lI4lw31kYf8AFHU3f26PnWit+sqt++q3zzOrcR4aVZW+1PwkHq8XlVluTXXErlL70cMzqMfvZU+OxC37EwExkydhsSVVLgMsoWNsqufMCqjzDwdolLOdYGnS/wB7qq6W+nTw28Oht/Nh2g/8zB+805Ux9onb6Oz1DV2mnR6Z1bfFj64pPBCSk+KGPyZxcFd26KLy1ynPfMOzGiP70zA6B56f5Z9B9SK3Hl3gsVlAIoBgDcsfidj1dj4nYfgB0FN7bi1tjaeDHpLFt+dOLjjcCptPDk7D7WP8evhXjpRR9K2ycgOpNZ9STS3Cl1MW8BsPn/cP3mqzFx6BlWM3NuiLuzGaIePqetTUfNdhFGD73bhPhBEqMM+WQTv1rkjoy0wCngqqf5b2aTJBrkM0gzHGLe61SDfvLmMArsd842NM39pUBW7MMFxJ7mCbgkQxhCCy6e++onKP0B6UZUXeisyvPaXIGscrbW0V4rSdrLK0hhjXGGkXCAFs4xqIz4mmkE3Eb5UMnad28JZJD7tBJZp0UooLMXP8pW28vEk2RtLk06HiMTyGNHVnUEsF304IBBI2B3G3XcUVWuUeEm0mEZcMCt1IFVQqJ2k0TaVHUgZAz6DYUUaoJ2SN1/pkv8xbf8y5pldVGc9cebh9wZcIytHax9mxKPKWmmUmKTOMoHBK4OzDdfFs/NMBeVJS0LQuI5e1UiNHPwgzjMe/Ud7J8q7YpLg4ZYu7Kh7OoQeG6HAYJLMmGAI2bPQ/Onl7wqElD2YBiOqIqWTsmBDZTSRpOQDt5Uz9nUmbe4AIIW7nAIOQQQhBB8t6mLuvXiinFWebK2pOikcXv5bTiKSQSuj3YaKdzpkaRSVGPtQwHQb9a8G3MVjJZJI3YSOJWBCFtQ0kYbGw7i0jzptdWR/2n/XHT67rpiwwlKSa+0YyZZqMWn9siOPySXUNtDIwC2qFIiq4bBCDvHO57i9APGq28DG5IMrlsZ7Qklz9c+tWSfrUH/3s/q/1Ct5/GxLTS7RnD5GR6rfTPH8GYBHaPg9fX5+dT9rxeO2t1Hxsqt3QRtp3wx8Oq+HiKYNTO7OkjGxJPeYHYaFOU64GB165Fc8qWHfGqvY1Ffn2yO0txw/GZ1aRocJ2pRsnSBkjHddtj0H517e4ncoXmJ0jvKXchjt4AEHeoSdiw1k7o24JOWOR44p37y+EKKSDu2FJx06EZ9fCvNGUd9bf3+z0yg9tCQ8FroEz6/jVsgJ0GD07wos+VZZNtLqoJGpiEDYPXTgn99NwJnjc4Ok4AI0MMd1ZMYHeIMkY/aHnWtPDVn+PI1pvYR/JBPVW5Q4+RY8d93z+jpx8txT2blaNih1OCmMaRGMkEHLd3foKtRhrnY0UILojnL2Vx+Xw1ws/aNrUYGyaehHQAeZpWx4S1tJPNHIC0qOHDxalwe8dIV1IO3ianxDXZoMow/Rb59DSUIssZSRlw4ZphMYk6kNkpjB28mPlS0dzMjqVlIUDBVZJF1epGAM/WmUzzoFLggad8mPSSS4XfO2dJ2/RNJmd9LFgdj3TpOGHzrTnhf8AG1/RlQyr+VMe/wAMzyLH251qkgkLAIQCmCuXXYbkjfwx9ZLiPEUurZl+Bj2ZI69SjbHbPX99VWFuzCkHdsnI209PEVJ2MmoMSN8lSRtnBQ5bzz54ztvnwxiySvS3d8jLhg/2Sqt0SFzdSSraqSmLX/N4Q5bdD3+9v8A6Y8a92/HpF4q1xpjLugBBDadkVdu9nPdHj402U0zT/S/2K9M/Hx/rt2vZxhnyb79Mn+DTyQQ3UKmMrdjEhMbFlHe/zZ17fGeuaem2M1hFYu/2MUhlTSoEhZtedTEkEfaN4eVRsJ3qWtHr0PxMS4icF5OV8s9cI4pNecTknmkbtbXEMDqETSoMq7gDBOC2/rVnseEQgynST27a59TyMszZJzIpbS27Mdx4mqTyUf4xeN5y/wDVIav1q9eXHjjouvfyenJklqq/XwRXPttGliiRoiBriBcIqqOp8APStOtnrMOfm+ytATgG8gz5Yw9XFOZYBJHGjGaSVmSJIgGEjJ8aiUkRgjxywxXGVJs6RtxRarQ/xxP5ib/mQ0VA8iceN/MswCovZTqI9WqRNMyJmUg4GrQSAB907nwK8knbPXBUty63dokyFJUWRDsUdQyn5g7VTuPezS3uIriOKSaAXBjaYKwlV2iOUYiXLDHkrKMfSrvRWTRmF9yBcG+luSIJVktjDoiaW2YSgKEnUZIB2P38jPU1VOIcv8Tt+Hw4iu2vFmYTEdncRvD3iGXGrf4B4HrW9UVpSa4ZHFPlHz1xzl4T8Vjhad4rZF7VLu4t2jAkwG0SauzXqoHh5VD2k5ms7q4MtuDbMF7LJDTAkDWh1dN/I9K+naSlt0b4lVvmoP766Rz5Iu0znLBjkqaPmDilq8VraXJMLC6JCoHbVGQcd/u16fk+YcZ9zLw9oY9WrU/Z406uunOdumK+jZ+CW53MEJ+cUX9lMJOAW3/hoP8A0Yv/AK1t+TllVvj/AEYXj443S+T5zhtGe1ubjVGot3VChY6pCzBcpt03pRuGgtZo1xFpul1scK3uwIBwwLYzv6dK+gm4VCvwwxD5RoP6q8tDjoMfLajzZJbNhYoR4RgcXLUphnESztKk3ZwaYSqSx6sGRn0Y6fpD61PHkh3ecCNUjY2/YtM/aSRiPBmOkFvjYY+IbHw6VqskdNnirKRqyrWXL6ROZGJkcvLICQAqGVlZ9CjoMqnUsRjY09aGpV4aRaKuipGHuRhirnY1ImGudjVszQwENKLFTwRV7WKliivXnLSO4kQ6GDxyMpAaOTsy5AZT0z2j/DjdskGqxHyM8bW6vGSiicTywvktq1NAQh7xI7oOB+NackNLpFWGl0bTZhs/AZBDbGUyRySSmOcSRMBAusBZcnAxjfc49RXqLhZPvgWaJlsxqznAmHe3jAJAPd9etbzHHShsUf40Rv1lU/vFRSlF2mVxjJU0YDLw6VILWYiMrdMUjAdtSsG09/uYAz5ZpzbcoXL8XazHY9skYYkySdngqrbN2ec4Yfd863M8s2jnL2lsx82t4CfzWnEfKdlnPudpnz92t8/jpqvPk2t8EWDGujAuHWks1lc3iCMRWzKsgaRg7FioGgBCD8Q6kU8vEe3trKdmhxdnCrrbVEAVGp9ht3hW+2vKVipytlaKfMW1uD+IWpWDhsKfBFEv6saD9wqvzM3+X/EReJi9fJ8/cvcCEPFp7UXKyQkdq91FEWBcqG7JAGYZy5Hidqd8N4RxK54dKwiu0vTKqxRmJYIhCApZy0ijcnWPi8Bt4n6AFFcPyzqrO344XdGW2vIVw17HOI40iW27Ls7mV53E7AhrjTl1zv4OOnhUxwH2Zw28Vqk00sxte1MJUmAK07apG+zOvJO27EY+tXqisGxvYWMVvGI4I0iQdERVVR9BRTiigCiiigCiiigCiiigOMM02ljp1XGGaAi5I6ayRVLSRU2kiraZloiZIqbvFUq8VIPFWkzDRFNFSbRVJtFSbQ1qyURphrnY1ImGudjVslDAQ17WKnohr0sNLFDRYqXSKnCxUskVZstCMcVOY4qVSKnEcVZbNpHiOOncUddjipwoxWGzSQKMV2iioUKKKKAKKKKAKKKKAKKKKAKKKKAKKKKAKKKKA4RSbx0rRQDJ4qRaKpIrSbRVbJRGNFSZhqTaGkzDWrJRG9jR2NSBho7GlkojxDXsQ09ENehDSxQ0WKlVip0sNKrFUstDdIqXSOlAK7UspwCu0UVChRRRQBRRRQBRRRQBRRRQBRRRQBRRRQBRRRQBRRRQBRRRQBRRRQBXMV2igOaa5pFeqKA5poxXaKAKKKKAKKKKAKKKKAKKKKAKKKKAKKKKAKKKKA//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AutoShape 10" descr="data:image/jpeg;base64,/9j/4AAQSkZJRgABAQAAAQABAAD/2wCEAAkGBxQQEBUUEBQUFBUXFxQUFRQVFBAVFBQXFBcXFhUUFhQYHCghGBolGxcUIj0iJiktLi4uGiAzODMsNygtLi4BCgoKDg0OGhAQGywkICQtLiwsLC8tLCwsLCwvLSwsLCwsLCwtLCwsLCwsLDcsLCwsLCwsLCwsLCwsLCwsLCwsLP/AABEIAMwA+AMBIgACEQEDEQH/xAAcAAABBQEBAQAAAAAAAAAAAAAAAwQFBgcBAgj/xABLEAACAQMCAwUFBAQJCQkAAAABAgMABBESIQUGMRMiQVFhBxQycYEjQpGhYnKCsRUkUnOSwdHh8BYzNFNjg6KzwkNEVHSTo7LS8f/EABkBAQEBAQEBAAAAAAAAAAAAAAABAgMEBf/EACcRAAICAQQCAgICAwAAAAAAAAABAhEDEiExQQRRsfATIjLhUnGh/9oADAMBAAIRAxEAPwDcaKKKAKKKKAKKKKAKKKKAKKKKAKK4TXkvQHuikGmrwZqtCxzmjNNO2rnbUoljzNdpn21ehNShY6opBZqUD1CnuiuA12gCiiigCiiigCiiigCiiigCiiigCiiigCiiigCiiigCiiuE0B2vDSYpOSWm0ktVIlizy0g0tIPLSJkJOBufKtUSxw0tJPcYYKdiRqAO2Vzgkee+PxHmKofGueJYJ9McQUIdxOjhn9dOxUeX+BSp9pVtdrokSSGde9GyqZlL4wFGnDHV00kDOeucGpYouxmrnbVF210XRWZSjFQSjEEoSMlSRtkUp21bozZIiavQmqNE1exNShZJrLSqy1FrLSyTVKLZKpLS6yVFJLTiOWstFskKKQjkpYGsmjtFFFAFFFFAFFFFAFFFFAFFFFAFFFFAFFFFAcJpCWSuyvTOWSqkRsJJKayS15lkqrcwc2R2zaFHauCNShtIUeRbBwceGPnW+DJL8Y4qttEZHDEDbugnJPQZ6D5mqzwz2nLCT7xCNJOzRtlwPAFW2PzBHyqb4X7SrCQCN293Y7aZcBD/AL34f6WKqHMnC7Xik38ShEcase0u11LHJg7pDEO7Jv8A9pjA8NVZtvZFpLksvFucLO/hCW8S3rtnEboyrF4a5XYfZqD4jc42zUby5y3FZDUAGlOctvhc/djDEkDwySWPifCnPDbGK1jEcKhV8fNj01MfE0u01dIwo5ynY8Mtc7amBmrnbV0oxZIiWvay1GCalFmqUWyUWWlklqKSal0lqUWyWSWnMctRMctOo5Ky0aTJaOSncUlREUlPIpKw0bTJIGu0hE9L1g0FFFFAFFFFAFFFFAFFFFAFFFFAFJyNXsmmsz1UBGV6YXVwFBZiFAGSSQAB5kmkeOcYitY9crY/kqN2Y+Sjx/cKj+Fc38PuB2bSIHbYx3AVdWfujV3W+QJNaujPJFx8/wBokxEqyGMdJAAVJ8SU+LH+MU/45xrhV5bNLNJBKgwuVP2wY/CihcSBz4L1qpe0bl2yZuytBIt441JDCQYwP9ZMG2ij9QRnwBpLlLkuKwAkkxLceMhHdTPhGD08tXU+mcVEnINqJGcK5GikmaeZJEhJzFbSsrSAeHbMoA/Y3PgSdxV1LAAAAAAYAGAAB0AHhXJZKayS16IxSOMpWKvLSDTV7t7GWUExoxUZJbogA6947VH8tzreXccI1BTqZm2BCqpOw38cD61XJLkyk3wOjNQrko0g3RCqu2RhWchVB9SSPxpb2oRQ2lvDHCulndmZiSWKxrggk+GXXYeVKcpJCvBZBcyJEtwZTrdlXGMRoRnqQUyK5vN6R0WL2NRNSizVC8NuzMiEblgBgb97oQPPfNXbhXAAi67jc+CeA+fmfyrpKSSs5xi26GNlbvJ8Ckjz6D8al4ODN95gPl/bRe8YWLbIHkoGT/dSNvx9WPeyPXAH7v665OUnwjqlFcskV4UB98/4+levcMdGzTuCUMucjpnI6EeYppd3Onr+HgPn5n8q56mb0oBGy/3U4hkqPS9Y+I/CncEgfrsfyNW32Sl0SUT08jaouJsbGnsL1GaQ7orgNdrJQooooAooooAooooAooooDxKarPF+arW2lEc8uk/ewGYJ5a8dCaZ8w80vb3jxDsDGkPaMsjPFITlshH6HYZzjGxGc1nPHLLht5E8tvdtZuAWaKcNIp8Tp31MT+izH0qg07iXDLHiUYbuSDGFmicagOuNan57HPyrGbrkIXd2Us7lpLVSe0uGRdIYbGONgcTt13ACjzNOeTPZ+6BrjiMrQxMCOx1tEZlP+u3BVCPuHc53x0OtxcPCW+tdEcKR61AAAEarqGlRsBj5VUvZlv0QHB+DQ2MQjgXA21Md3cgYy7eP7h4Yrt5cBFLOdK5xqPTJ6D57Hao7k7jUl7fojhRGqvIyAZyAMAMT17zL5U49sfEgqW8K4AJeQgbAaQFXb9pq3+RLgzob5H/LVmt+HdXKojaCdO7HAJxk7bEdaqHOlyY7yS3t2bSpRBuMs7KpOSP0mx9KleVOc7Th/D0WRy8rNJI0ca6mBLYUMxwqnSq9TWb8S46zXL3AOljK0yk6TpOvWvXY42/CsubZpQSN85vvRacLmCnGmEQr82AiXH45rIuTOaIrCaSaRXduz7ONV09WYFizE7DujwPWom9jvbrEt07Ih+Ga7l7GPp/2YfdxjwjU1HvPZw/E8t23lGDbQfIySAyv9ET51g0S/N/N78RmRmQJpBSONSzE6jk747zHboB0pjNwmZQGu3S1XHd95crJp8dFuA0p/oAetRcvNkqgrbCO0UjBFspSQgeDXDEzN9Xx6VI+y/gf8I8RUSDMUeZ5icnVpIwrHx1MR16gNQGuey/ls21sJp+8zlmiUggrGfhJB3BYd7HUasdc1Z+OXfZwvJt3VyB4aj3R+eKlNGagebLYm1l/RUuT+iDryfkVP0rS3asj2ToohuerOfMsxP4kmoO653iVituj3DD/VjCD5vjp6gEVRuPcwtdNpGRED3Y841kfec+Xp/wDtLWFgrqPeHwnURrlUH7Ixv6k58811nl6icoYu2bH7N+Z3uorrtYkTsArqBKkh7wckHHw7oOuOvpVXT2nux1XFqwTHxwSJMq+eQNh/Sq++zXllLW0Zuz0dvjKsFDaACEDYGfvMd996yjmzlWK0uGjw0Trujju6l+6ylcAeux8a46ndnXSqo0zl/mCC8XVbyK+PiXcOv6yHcfPpVht33FfMRupbaUOjlZFOVmTuk+jgbMD9c+Oelbl7N+aRxOI6hplix2wGdON8SL6HB28CPka3qT5Maa4NCyG28dsH18qUhavEUW2/jv8Aj4V6Y7/v/t/x51hG2SEZr3SEBpeoUKKKKAKKKKAKKKKAKDRXGoDO/bJwoS2JnVftICGz49mxxIPkMhv2TWBy3lfVvFLZZo3jkGUkVkYeauCpH4E181c7cFFvLHa9kkTQIFeZCzG61AESkEDT47b4JYZIAqsgw4dxSSaaKJpgAzLGHmZmSME+fUD06fKtW457R4JbK6tlBSZB7uAp7SKQatDNFKowQEDHcDw61knCuCNOSLeF5sfE2Mon67nCJ+0RT97aCL/SbpSdvsrQC4f5GbIhX6M/yqFJHgXNclg0jwhC7qE1OCdAzk4AI3OB18qTupb3iJ7eTU6gY7eQxwwIuScCV9MY6nYHNREnMUcX+iW8cZ2xLPi6nyPEa1ESH9WPPrUNxLjEtw2ueWSVvAyMzY9Fz8I9BgUBaLWCzWaNLq7Zwzqre6p9nGCwBZriYDIAJPcRht8VNuIcwPaSyRW8MVo8bvGzKO1uAyEqw94lyV3B+AJVSaUmp3mz7YW9317eILIdv8/b4hl6eLARSf72gIu7v2kcvIzO56u7M7n5s25pq0hNeKKA7W2+wuEQWk0xxmSQDOcZSIZHy7zNWRcK4FcXWTBE7qvxSbLEnj35WwifUitO4HrteGpGGRu+wLxurocksdLjZt9tttj1oC4cz+0SK2XLHPXSMZLEfyUz09T+NVS69sckPZlIUZXyWUnSdI6bgbE/WqNxfmthK3ZQQK4ynbOnbSkKSO6JcpH1+4oPqaqzOTjPgMD5VSG12vL/AArjSm4gV7eQn7RYyqlW9UIK/UDep/gHJFlZuHAaZ1wVaZtQB8CEAC59cVjvs34i8N+irnEmUYeB2JB+mPzq9e0Lg91exxC3OysxaPVpDZxpbfY4wfxqFLRzp7T04bPHEYWlLKHchwgRCxUYyDqbuttsOm9TfF4LbiMKi4QOpAZCcq66hnKsN1OCKoX8Fh0gjvI45pIY0BkcFjk/dz94fOovj3Lt7NxKO4jfEY7Mq2vHZKAupQvrgnbrnerTqyWrosD+y+w1ankuCo30F004/W05x9aiW9plrw5hbcLt0WEOBJNudW4DMo6yHH3mPh4inXtH4pJFYuFyNZCE+QPX8qxWoU+sI3lxlGjbxHd0Z+TKaUj4xrypBV1yCDswyPTYjODmovkqcycPtWbcmCLJ8yEAJ/Ku80oUMMqfFrETequCRn5Efma20ZTLnYza0Vh0YBvxGafioDlaQtax5694f0XZR+QqeWssp2iiioUKKKKAKKKKAK43Su1xqAZT1kPtqtuwaC9SOKTGq3kEsYkTvAvExU7HB7TrkZYbVr04qrc8cH99sZ4Md5kJT+cTvR/8QH4mtdGT5q4tx+e5AE8ruq/CmyxJ+pEuET6AVGNKTXgjHWuVk0dJrlLWtq8rhIkaRz0RFZmPyUbmpxeVWiP8dmitf9mxMtz06e7xZKn0cpQFdq08uWUl9ZXFtEjSSRtHdRBVz4iGdM+GVaNv9zSsKWsG8VuZmwp7S9fSmT4rawnbORs0jD0rzfX0twDFNcsI1APYQxpFAM95dMaYUn10/WgGf+T8UO97dRRnfMMGLqfY4wdDCJfrICPKunjNtBtaWik7jtrsi4ffxEOBEvyZX+dJrw2PSpVJXLEAIWCnfxwFOfDb1qftuTtalhA+22hlu+0c/o4XSB6sw6VabI2lyVPivG7i6I94meQD4VJ7ieiRjuoPQAVrnIfD/euCoF+JWkx81c7fgarlvyk+V7PhsgK7mV5NaufBRAwwo+erOPWpe341xKzdEuQYFkfESosIDICqkKgyFxqGwwO9SmFJPspvGOAwQTO93OyBmLLDFC7zHfvAs+mNADn7xI/k9M1ziTwtJ/F0eOPAAEkiyOSOrFgqgZ8gNvWtw47wN7q7C3FvM1qQNbFE1g6TuNPe66fzqu2vI1sJp+2t7lY01GAhJz2hDdwONJ2Ix5UpjUvZF+x/ll57g3LKRHHkKT96QjG3ngZ/EVcfaZypd3cUQs9wrMXj1qmrOnS+WIB04bx8dqjIOfLu10w+7xxIE7mYWQbEDSqDH4084b7WWAHvEKNlgvczGQSdIypLZH4VCiXF+Yo+Epa297E1zOIUMjq5GFywHeP+cOQ3XHTrvSPH+Ur654pFdW7/AGB7J0fWF7FAq6l7POTnBOACDnfFWa7vuG8S93kvLY5IkeFnDEFYie01GJj3AcnDjHj513nH2lW1gAkIW4lKghUYCNVPQs4z4dAPy61bJR6525YN5ZSRoO/s6erLuB9en1r51liKMVYFWUkMpBBBGxBB6HNaYvtlvdeTDbFc/CFlBx5atfX1x9KtXATw/mBxO9sYrmJoy+CcMcgrlgMSKdONxnAqFLZyvZmC0t4m6pFEjfrBQG/PNOeJRdsyIOiN2jH9LBCr+ZP4U5GkfeY+gXB/E9KUt5s5AAA2AHqT1J8T/fW3L0ZSJDgkWiFB6Z/pEt/XUuvSmVuMU9WssqO0UUVChRRRQDK54tDFKI5HCMQpGrIU6iwUaz3dR0t3c5ODT2qfzVwn3u4KaymhbOXTpVkcxyzsFcHfBwRsR1PWqjJHxCxU9iZBqvi57FxNBFZSdY1hkGQyHfup0xv4VdL5M6ldGvVw1ldp7TpcX7D3a4itAjRsGeFrmNiQSh74JXG+BjJ8Kml9pSKLPtbWcG9ANuI2gkBzpGlizrpOXXw8ahot84phOKiv8u7RppYftxLCCZY/drhzGBjJYxqwxuN80gvOdhJGZEuY+zB0lyHVAdu6WZQAdxt61tMyzDOeuVxHxW4Uyw28TD3hXlZgNMh3CIiszEPrGFB2FQ5k4fb/AAJLevv3pCbe3z4Hs0Jkcftp8qv3trktrqGCa3nhkkRimlJELPHJvqAG5wwHT+WazbhnAJJ8kvFCo6tNIqHpnaIZkf8AZU1l8lQrdc1XDKY42W3iPWK2RYEbbGHKd6T9ssad8E4M8igp3FI3kO7NqVchceA7w/trysFjBnae+ZeuAba2G3ie9K4z6RnarXwSQPCjBFQEZCJq0KCT3V1EnA9STXo8XFHJKpHk83NLFBOPbGPAODRNNOsg7Ts2jA1E790HJAwD0H4VcrGxjT4I0X5Ko/PFQHLw/jF3/OJ/8BVqt1r2whFR2Xv5Pn5MkpS3fS+EVjnByL/hwHjKP+bF/ZWk24rNubyP4S4dkgAPkkkADDod6vq8atk3e4gX5yxD+uuF/tL70emm4R+9k9bis99rzYu+F48ZXH/uW1W2LmmyUAm7twD0PbR7/LeqH7VOM2891wxoJo5AkrlyjBgoLwYJI+R/CuORqjvhi0zYbo9ai7g0jc80WerT71Bq/k9qgb8Cc0xk49bNkLcwE+IE0WR9M10i0c5plM55lI4lw31kYf8AFHU3f26PnWit+sqt++q3zzOrcR4aVZW+1PwkHq8XlVluTXXErlL70cMzqMfvZU+OxC37EwExkydhsSVVLgMsoWNsqufMCqjzDwdolLOdYGnS/wB7qq6W+nTw28Oht/Nh2g/8zB+805Ux9onb6Oz1DV2mnR6Z1bfFj64pPBCSk+KGPyZxcFd26KLy1ynPfMOzGiP70zA6B56f5Z9B9SK3Hl3gsVlAIoBgDcsfidj1dj4nYfgB0FN7bi1tjaeDHpLFt+dOLjjcCptPDk7D7WP8evhXjpRR9K2ycgOpNZ9STS3Cl1MW8BsPn/cP3mqzFx6BlWM3NuiLuzGaIePqetTUfNdhFGD73bhPhBEqMM+WQTv1rkjoy0wCngqqf5b2aTJBrkM0gzHGLe61SDfvLmMArsd842NM39pUBW7MMFxJ7mCbgkQxhCCy6e++onKP0B6UZUXeisyvPaXIGscrbW0V4rSdrLK0hhjXGGkXCAFs4xqIz4mmkE3Eb5UMnad28JZJD7tBJZp0UooLMXP8pW28vEk2RtLk06HiMTyGNHVnUEsF304IBBI2B3G3XcUVWuUeEm0mEZcMCt1IFVQqJ2k0TaVHUgZAz6DYUUaoJ2SN1/pkv8xbf8y5pldVGc9cebh9wZcIytHax9mxKPKWmmUmKTOMoHBK4OzDdfFs/NMBeVJS0LQuI5e1UiNHPwgzjMe/Ud7J8q7YpLg4ZYu7Kh7OoQeG6HAYJLMmGAI2bPQ/Onl7wqElD2YBiOqIqWTsmBDZTSRpOQDt5Uz9nUmbe4AIIW7nAIOQQQhBB8t6mLuvXiinFWebK2pOikcXv5bTiKSQSuj3YaKdzpkaRSVGPtQwHQb9a8G3MVjJZJI3YSOJWBCFtQ0kYbGw7i0jzptdWR/2n/XHT67rpiwwlKSa+0YyZZqMWn9siOPySXUNtDIwC2qFIiq4bBCDvHO57i9APGq28DG5IMrlsZ7Qklz9c+tWSfrUH/3s/q/1Ct5/GxLTS7RnD5GR6rfTPH8GYBHaPg9fX5+dT9rxeO2t1Hxsqt3QRtp3wx8Oq+HiKYNTO7OkjGxJPeYHYaFOU64GB165Fc8qWHfGqvY1Ffn2yO0txw/GZ1aRocJ2pRsnSBkjHddtj0H517e4ncoXmJ0jvKXchjt4AEHeoSdiw1k7o24JOWOR44p37y+EKKSDu2FJx06EZ9fCvNGUd9bf3+z0yg9tCQ8FroEz6/jVsgJ0GD07wos+VZZNtLqoJGpiEDYPXTgn99NwJnjc4Ok4AI0MMd1ZMYHeIMkY/aHnWtPDVn+PI1pvYR/JBPVW5Q4+RY8d93z+jpx8txT2blaNih1OCmMaRGMkEHLd3foKtRhrnY0UILojnL2Vx+Xw1ws/aNrUYGyaehHQAeZpWx4S1tJPNHIC0qOHDxalwe8dIV1IO3ianxDXZoMow/Rb59DSUIssZSRlw4ZphMYk6kNkpjB28mPlS0dzMjqVlIUDBVZJF1epGAM/WmUzzoFLggad8mPSSS4XfO2dJ2/RNJmd9LFgdj3TpOGHzrTnhf8AG1/RlQyr+VMe/wAMzyLH251qkgkLAIQCmCuXXYbkjfwx9ZLiPEUurZl+Bj2ZI69SjbHbPX99VWFuzCkHdsnI209PEVJ2MmoMSN8lSRtnBQ5bzz54ztvnwxiySvS3d8jLhg/2Sqt0SFzdSSraqSmLX/N4Q5bdD3+9v8A6Y8a92/HpF4q1xpjLugBBDadkVdu9nPdHj402U0zT/S/2K9M/Hx/rt2vZxhnyb79Mn+DTyQQ3UKmMrdjEhMbFlHe/zZ17fGeuaem2M1hFYu/2MUhlTSoEhZtedTEkEfaN4eVRsJ3qWtHr0PxMS4icF5OV8s9cI4pNecTknmkbtbXEMDqETSoMq7gDBOC2/rVnseEQgynST27a59TyMszZJzIpbS27Mdx4mqTyUf4xeN5y/wDVIav1q9eXHjjouvfyenJklqq/XwRXPttGliiRoiBriBcIqqOp8APStOtnrMOfm+ytATgG8gz5Yw9XFOZYBJHGjGaSVmSJIgGEjJ8aiUkRgjxywxXGVJs6RtxRarQ/xxP5ib/mQ0VA8iceN/MswCovZTqI9WqRNMyJmUg4GrQSAB907nwK8knbPXBUty63dokyFJUWRDsUdQyn5g7VTuPezS3uIriOKSaAXBjaYKwlV2iOUYiXLDHkrKMfSrvRWTRmF9yBcG+luSIJVktjDoiaW2YSgKEnUZIB2P38jPU1VOIcv8Tt+Hw4iu2vFmYTEdncRvD3iGXGrf4B4HrW9UVpSa4ZHFPlHz1xzl4T8Vjhad4rZF7VLu4t2jAkwG0SauzXqoHh5VD2k5ms7q4MtuDbMF7LJDTAkDWh1dN/I9K+naSlt0b4lVvmoP766Rz5Iu0znLBjkqaPmDilq8VraXJMLC6JCoHbVGQcd/u16fk+YcZ9zLw9oY9WrU/Z406uunOdumK+jZ+CW53MEJ+cUX9lMJOAW3/hoP8A0Yv/AK1t+TllVvj/AEYXj443S+T5zhtGe1ubjVGot3VChY6pCzBcpt03pRuGgtZo1xFpul1scK3uwIBwwLYzv6dK+gm4VCvwwxD5RoP6q8tDjoMfLajzZJbNhYoR4RgcXLUphnESztKk3ZwaYSqSx6sGRn0Y6fpD61PHkh3ecCNUjY2/YtM/aSRiPBmOkFvjYY+IbHw6VqskdNnirKRqyrWXL6ROZGJkcvLICQAqGVlZ9CjoMqnUsRjY09aGpV4aRaKuipGHuRhirnY1ImGudjVszQwENKLFTwRV7WKliivXnLSO4kQ6GDxyMpAaOTsy5AZT0z2j/DjdskGqxHyM8bW6vGSiicTywvktq1NAQh7xI7oOB+NackNLpFWGl0bTZhs/AZBDbGUyRySSmOcSRMBAusBZcnAxjfc49RXqLhZPvgWaJlsxqznAmHe3jAJAPd9etbzHHShsUf40Rv1lU/vFRSlF2mVxjJU0YDLw6VILWYiMrdMUjAdtSsG09/uYAz5ZpzbcoXL8XazHY9skYYkySdngqrbN2ec4Yfd863M8s2jnL2lsx82t4CfzWnEfKdlnPudpnz92t8/jpqvPk2t8EWDGujAuHWks1lc3iCMRWzKsgaRg7FioGgBCD8Q6kU8vEe3trKdmhxdnCrrbVEAVGp9ht3hW+2vKVipytlaKfMW1uD+IWpWDhsKfBFEv6saD9wqvzM3+X/EReJi9fJ8/cvcCEPFp7UXKyQkdq91FEWBcqG7JAGYZy5Hidqd8N4RxK54dKwiu0vTKqxRmJYIhCApZy0ijcnWPi8Bt4n6AFFcPyzqrO344XdGW2vIVw17HOI40iW27Ls7mV53E7AhrjTl1zv4OOnhUxwH2Zw28Vqk00sxte1MJUmAK07apG+zOvJO27EY+tXqisGxvYWMVvGI4I0iQdERVVR9BRTiigCiiigCiiigCiiigOMM02ljp1XGGaAi5I6ayRVLSRU2kiraZloiZIqbvFUq8VIPFWkzDRFNFSbRVJtFSbQ1qyURphrnY1ImGudjVslDAQ17WKnohr0sNLFDRYqXSKnCxUskVZstCMcVOY4qVSKnEcVZbNpHiOOncUddjipwoxWGzSQKMV2iioUKKKKAKKKKAKKKKAKKKKAKKKKAKKKKAKKKKA4RSbx0rRQDJ4qRaKpIrSbRVbJRGNFSZhqTaGkzDWrJRG9jR2NSBho7GlkojxDXsQ09ENehDSxQ0WKlVip0sNKrFUstDdIqXSOlAK7UspwCu0UVChRRRQBRRRQBRRRQBRRRQBRRRQBRRRQBRRRQBRRRQBRRRQBRRRQBXMV2igOaa5pFeqKA5poxXaKAKKKKAKKKKAKKKKAKKKKAKKKKAKKKKAKKKKA//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820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51"/>
            <a:ext cx="2627784" cy="21615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5" name="Picture 13" descr="http://www.notworkingblog.com/wp-content/uploads/2011/10/download-songs-from-youtub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24898">
            <a:off x="5903804" y="4397569"/>
            <a:ext cx="3382269" cy="221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1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2466" y="249833"/>
            <a:ext cx="5827236" cy="769441"/>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標楷體" panose="03000509000000000000" pitchFamily="65" charset="-120"/>
                <a:ea typeface="標楷體" panose="03000509000000000000" pitchFamily="65" charset="-120"/>
              </a:rPr>
              <a:t>我心中的基因改造生物</a:t>
            </a:r>
            <a:endParaRPr lang="zh-TW" alt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標楷體" panose="03000509000000000000" pitchFamily="65" charset="-120"/>
              <a:ea typeface="標楷體" panose="03000509000000000000" pitchFamily="65" charset="-120"/>
            </a:endParaRPr>
          </a:p>
        </p:txBody>
      </p:sp>
      <p:sp>
        <p:nvSpPr>
          <p:cNvPr id="3" name="文字方塊 2"/>
          <p:cNvSpPr txBox="1"/>
          <p:nvPr/>
        </p:nvSpPr>
        <p:spPr>
          <a:xfrm>
            <a:off x="792905" y="1415678"/>
            <a:ext cx="6877204" cy="1077218"/>
          </a:xfrm>
          <a:prstGeom prst="rect">
            <a:avLst/>
          </a:prstGeom>
          <a:noFill/>
        </p:spPr>
        <p:txBody>
          <a:bodyPr wrap="none" rtlCol="0">
            <a:spAutoFit/>
          </a:bodyPr>
          <a:lstStyle/>
          <a:p>
            <a:pPr marL="457200" indent="-457200">
              <a:buFont typeface="Wingdings" panose="05000000000000000000" pitchFamily="2" charset="2"/>
              <a:buChar char="Ø"/>
            </a:pPr>
            <a:r>
              <a:rPr lang="zh-CN" altLang="en-US" sz="3200" b="1" dirty="0" smtClean="0">
                <a:latin typeface="新細明體" panose="02020500000000000000" pitchFamily="18" charset="-120"/>
                <a:ea typeface="新細明體" panose="02020500000000000000" pitchFamily="18" charset="-120"/>
              </a:rPr>
              <a:t>請</a:t>
            </a:r>
            <a:r>
              <a:rPr lang="zh-TW" altLang="zh-HK" sz="3200" b="1" dirty="0" smtClean="0">
                <a:latin typeface="新細明體" panose="02020500000000000000" pitchFamily="18" charset="-120"/>
                <a:ea typeface="新細明體" panose="02020500000000000000" pitchFamily="18" charset="-120"/>
              </a:rPr>
              <a:t>在</a:t>
            </a:r>
            <a:r>
              <a:rPr lang="zh-TW" altLang="zh-HK" sz="3200" b="1" dirty="0">
                <a:latin typeface="新細明體" panose="02020500000000000000" pitchFamily="18" charset="-120"/>
                <a:ea typeface="新細明體" panose="02020500000000000000" pitchFamily="18" charset="-120"/>
              </a:rPr>
              <a:t>工作紙上劃出</a:t>
            </a:r>
            <a:r>
              <a:rPr lang="zh-TW" altLang="zh-HK" sz="3200" b="1" dirty="0">
                <a:solidFill>
                  <a:srgbClr val="0070C0"/>
                </a:solidFill>
                <a:latin typeface="新細明體" panose="02020500000000000000" pitchFamily="18" charset="-120"/>
                <a:ea typeface="新細明體" panose="02020500000000000000" pitchFamily="18" charset="-120"/>
              </a:rPr>
              <a:t>非基因改造</a:t>
            </a:r>
            <a:r>
              <a:rPr lang="zh-TW" altLang="zh-HK" sz="3200" b="1" dirty="0" smtClean="0">
                <a:latin typeface="新細明體" panose="02020500000000000000" pitchFamily="18" charset="-120"/>
                <a:ea typeface="新細明體" panose="02020500000000000000" pitchFamily="18" charset="-120"/>
              </a:rPr>
              <a:t>和</a:t>
            </a:r>
            <a:endParaRPr lang="en-US" altLang="zh-TW" sz="3200" b="1" dirty="0" smtClean="0">
              <a:latin typeface="新細明體" panose="02020500000000000000" pitchFamily="18" charset="-120"/>
              <a:ea typeface="新細明體" panose="02020500000000000000" pitchFamily="18" charset="-120"/>
            </a:endParaRPr>
          </a:p>
          <a:p>
            <a:r>
              <a:rPr lang="zh-CN" altLang="en-US" sz="3200" b="1" dirty="0" smtClean="0">
                <a:latin typeface="新細明體" panose="02020500000000000000" pitchFamily="18" charset="-120"/>
                <a:ea typeface="新細明體" panose="02020500000000000000" pitchFamily="18" charset="-120"/>
              </a:rPr>
              <a:t>     你</a:t>
            </a:r>
            <a:r>
              <a:rPr lang="zh-TW" altLang="zh-HK" sz="3200" b="1" dirty="0" smtClean="0">
                <a:latin typeface="新細明體" panose="02020500000000000000" pitchFamily="18" charset="-120"/>
                <a:ea typeface="新細明體" panose="02020500000000000000" pitchFamily="18" charset="-120"/>
              </a:rPr>
              <a:t>心目中</a:t>
            </a:r>
            <a:r>
              <a:rPr lang="zh-TW" altLang="zh-HK" sz="3200" b="1" dirty="0" smtClean="0">
                <a:solidFill>
                  <a:srgbClr val="0070C0"/>
                </a:solidFill>
                <a:latin typeface="新細明體" panose="02020500000000000000" pitchFamily="18" charset="-120"/>
                <a:ea typeface="新細明體" panose="02020500000000000000" pitchFamily="18" charset="-120"/>
              </a:rPr>
              <a:t>基因改造</a:t>
            </a:r>
            <a:r>
              <a:rPr lang="zh-CN" altLang="en-US" sz="3200" b="1" dirty="0" smtClean="0">
                <a:latin typeface="新細明體" panose="02020500000000000000" pitchFamily="18" charset="-120"/>
                <a:ea typeface="新細明體" panose="02020500000000000000" pitchFamily="18" charset="-120"/>
              </a:rPr>
              <a:t>的</a:t>
            </a:r>
            <a:r>
              <a:rPr lang="zh-TW" altLang="zh-HK" sz="3200" b="1" dirty="0" smtClean="0">
                <a:latin typeface="新細明體" panose="02020500000000000000" pitchFamily="18" charset="-120"/>
                <a:ea typeface="新細明體" panose="02020500000000000000" pitchFamily="18" charset="-120"/>
              </a:rPr>
              <a:t>番茄</a:t>
            </a:r>
            <a:r>
              <a:rPr lang="zh-TW" altLang="zh-HK" sz="3200" b="1" dirty="0">
                <a:latin typeface="新細明體" panose="02020500000000000000" pitchFamily="18" charset="-120"/>
                <a:ea typeface="新細明體" panose="02020500000000000000" pitchFamily="18" charset="-120"/>
              </a:rPr>
              <a:t>和三文魚</a:t>
            </a:r>
            <a:endParaRPr lang="zh-HK" altLang="en-US" sz="3200" b="1" dirty="0">
              <a:latin typeface="新細明體" panose="02020500000000000000" pitchFamily="18" charset="-120"/>
              <a:ea typeface="新細明體" panose="02020500000000000000" pitchFamily="18" charset="-120"/>
            </a:endParaRPr>
          </a:p>
        </p:txBody>
      </p:sp>
      <p:pic>
        <p:nvPicPr>
          <p:cNvPr id="1026" name="Picture 2" descr="http://food.southcn.com/ysgw/mrys/content/images/attachement/jpg/site4/20090531/00404650c5ac0b8c2588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73" y="2708920"/>
            <a:ext cx="3810000" cy="3648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SuCNzXuCkL6y1ig0LyGrU5vMdp6DK1gTvJbqWJwsU5araD3G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923109"/>
            <a:ext cx="4183973" cy="321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642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09836" y="318026"/>
            <a:ext cx="5314275" cy="707886"/>
          </a:xfrm>
          <a:prstGeom prst="rect">
            <a:avLst/>
          </a:prstGeom>
          <a:ln/>
          <a:effectLst>
            <a:glow rad="101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zh-CN" sz="4000" b="1" dirty="0" smtClean="0">
                <a:latin typeface="標楷體" panose="03000509000000000000" pitchFamily="65" charset="-120"/>
                <a:ea typeface="標楷體" panose="03000509000000000000" pitchFamily="65" charset="-120"/>
              </a:rPr>
              <a:t>3.</a:t>
            </a:r>
            <a:r>
              <a:rPr lang="zh-CN" altLang="en-US" sz="4000" b="1" dirty="0" smtClean="0">
                <a:latin typeface="標楷體" panose="03000509000000000000" pitchFamily="65" charset="-120"/>
                <a:ea typeface="標楷體" panose="03000509000000000000" pitchFamily="65" charset="-120"/>
              </a:rPr>
              <a:t>基因改造</a:t>
            </a:r>
            <a:r>
              <a:rPr lang="zh-CN" altLang="en-US" sz="4000" b="1" dirty="0" smtClean="0">
                <a:solidFill>
                  <a:srgbClr val="FF0000"/>
                </a:solidFill>
                <a:latin typeface="標楷體" panose="03000509000000000000" pitchFamily="65" charset="-120"/>
                <a:ea typeface="標楷體" panose="03000509000000000000" pitchFamily="65" charset="-120"/>
              </a:rPr>
              <a:t>食物</a:t>
            </a:r>
            <a:r>
              <a:rPr lang="zh-CN" altLang="en-US" sz="4000" b="1" dirty="0" smtClean="0">
                <a:latin typeface="標楷體" panose="03000509000000000000" pitchFamily="65" charset="-120"/>
                <a:ea typeface="標楷體" panose="03000509000000000000" pitchFamily="65" charset="-120"/>
              </a:rPr>
              <a:t>的爭議</a:t>
            </a:r>
            <a:endParaRPr lang="en-US" altLang="zh-CN" sz="4000" b="1" dirty="0">
              <a:latin typeface="標楷體" panose="03000509000000000000" pitchFamily="65" charset="-120"/>
              <a:ea typeface="標楷體" panose="03000509000000000000" pitchFamily="65" charset="-120"/>
            </a:endParaRPr>
          </a:p>
        </p:txBody>
      </p:sp>
      <p:sp>
        <p:nvSpPr>
          <p:cNvPr id="3" name="文字方塊 2"/>
          <p:cNvSpPr txBox="1"/>
          <p:nvPr/>
        </p:nvSpPr>
        <p:spPr>
          <a:xfrm>
            <a:off x="1763688" y="3356991"/>
            <a:ext cx="6840760" cy="2554545"/>
          </a:xfrm>
          <a:prstGeom prst="rect">
            <a:avLst/>
          </a:prstGeom>
          <a:noFill/>
        </p:spPr>
        <p:txBody>
          <a:bodyPr wrap="square" rtlCol="0">
            <a:spAutoFit/>
          </a:bodyPr>
          <a:lstStyle/>
          <a:p>
            <a:r>
              <a:rPr lang="zh-CN" altLang="en-US" sz="3200" b="1" dirty="0" smtClean="0"/>
              <a:t>你</a:t>
            </a:r>
            <a:r>
              <a:rPr lang="zh-TW" altLang="zh-HK" sz="3200" b="1" dirty="0" smtClean="0"/>
              <a:t>對</a:t>
            </a:r>
            <a:r>
              <a:rPr lang="zh-TW" altLang="zh-HK" sz="3200" b="1" dirty="0"/>
              <a:t>基因改造</a:t>
            </a:r>
            <a:r>
              <a:rPr lang="zh-TW" altLang="zh-HK" sz="3200" b="1" dirty="0" smtClean="0"/>
              <a:t>食品</a:t>
            </a:r>
            <a:r>
              <a:rPr lang="zh-CN" altLang="en-US" sz="3200" b="1" dirty="0" smtClean="0"/>
              <a:t>的</a:t>
            </a:r>
            <a:r>
              <a:rPr lang="zh-TW" altLang="zh-HK" sz="3200" b="1" dirty="0" smtClean="0"/>
              <a:t>接受</a:t>
            </a:r>
            <a:r>
              <a:rPr lang="zh-TW" altLang="zh-HK" sz="3200" b="1" dirty="0"/>
              <a:t>程度的</a:t>
            </a:r>
            <a:r>
              <a:rPr lang="zh-TW" altLang="zh-HK" sz="3200" b="1" dirty="0" smtClean="0"/>
              <a:t>評分</a:t>
            </a:r>
            <a:endParaRPr lang="en-US" altLang="zh-TW" sz="3200" b="1" dirty="0" smtClean="0"/>
          </a:p>
          <a:p>
            <a:r>
              <a:rPr lang="zh-TW" altLang="zh-HK" sz="3200" b="1" dirty="0" smtClean="0"/>
              <a:t>與</a:t>
            </a:r>
            <a:r>
              <a:rPr lang="zh-TW" altLang="zh-HK" sz="3200" b="1" dirty="0"/>
              <a:t>組員</a:t>
            </a:r>
            <a:r>
              <a:rPr lang="zh-TW" altLang="zh-HK" sz="3200" b="1" dirty="0" smtClean="0"/>
              <a:t>分享</a:t>
            </a:r>
            <a:r>
              <a:rPr lang="zh-CN" altLang="en-US" sz="3200" b="1" dirty="0" smtClean="0"/>
              <a:t>你</a:t>
            </a:r>
            <a:r>
              <a:rPr lang="zh-TW" altLang="zh-HK" sz="3200" b="1" dirty="0" smtClean="0"/>
              <a:t>接受</a:t>
            </a:r>
            <a:r>
              <a:rPr lang="zh-TW" altLang="zh-HK" sz="3200" b="1" dirty="0"/>
              <a:t>程度受哪些因素影響最大</a:t>
            </a:r>
            <a:r>
              <a:rPr lang="zh-TW" altLang="zh-HK" sz="3200" b="1" dirty="0" smtClean="0"/>
              <a:t>？</a:t>
            </a:r>
            <a:endParaRPr lang="en-US" altLang="zh-TW" sz="3200" b="1" dirty="0" smtClean="0"/>
          </a:p>
          <a:p>
            <a:r>
              <a:rPr lang="zh-TW" altLang="zh-HK" sz="3200" b="1" dirty="0" smtClean="0"/>
              <a:t>排列</a:t>
            </a:r>
            <a:r>
              <a:rPr lang="zh-TW" altLang="zh-HK" sz="3200" b="1" dirty="0"/>
              <a:t>此六個因素的先後次序，並解釋原因。</a:t>
            </a:r>
            <a:endParaRPr lang="zh-HK" altLang="en-US" sz="3200" b="1" dirty="0"/>
          </a:p>
        </p:txBody>
      </p:sp>
      <p:sp>
        <p:nvSpPr>
          <p:cNvPr id="4" name="矩形 3"/>
          <p:cNvSpPr/>
          <p:nvPr/>
        </p:nvSpPr>
        <p:spPr>
          <a:xfrm>
            <a:off x="2153102" y="1844824"/>
            <a:ext cx="4622163" cy="110799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6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Happy Share</a:t>
            </a:r>
            <a:endParaRPr lang="zh-TW" altLang="en-US" sz="6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向右箭號 4"/>
          <p:cNvSpPr/>
          <p:nvPr/>
        </p:nvSpPr>
        <p:spPr>
          <a:xfrm>
            <a:off x="461293" y="3441007"/>
            <a:ext cx="1296144" cy="55838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HK" altLang="en-US"/>
          </a:p>
        </p:txBody>
      </p:sp>
      <p:pic>
        <p:nvPicPr>
          <p:cNvPr id="9218" name="Picture 2" descr="http://1.bp.blogspot.com/-yqbu6BmVJ34/Te5Ks0JxlbI/AAAAAAAABRk/dsX4sB-BsDI/s1600/pays-ball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8030">
            <a:off x="6630004" y="-95634"/>
            <a:ext cx="2421952" cy="2772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942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7040" y="332656"/>
            <a:ext cx="9361040" cy="5073427"/>
          </a:xfrm>
        </p:spPr>
        <p:txBody>
          <a:bodyPr>
            <a:noAutofit/>
          </a:bodyPr>
          <a:lstStyle/>
          <a:p>
            <a:r>
              <a:rPr lang="zh-TW" altLang="en-US" sz="2000" dirty="0" smtClean="0">
                <a:solidFill>
                  <a:srgbClr val="FF0000"/>
                </a:solidFill>
              </a:rPr>
              <a:t>污染</a:t>
            </a:r>
            <a:r>
              <a:rPr lang="zh-TW" altLang="en-US" sz="2000" dirty="0">
                <a:solidFill>
                  <a:srgbClr val="FF0000"/>
                </a:solidFill>
              </a:rPr>
              <a:t>基因</a:t>
            </a:r>
            <a:r>
              <a:rPr lang="zh-TW" altLang="en-US" sz="2000" dirty="0" smtClean="0">
                <a:solidFill>
                  <a:srgbClr val="FF0000"/>
                </a:solidFill>
              </a:rPr>
              <a:t>池</a:t>
            </a:r>
            <a:r>
              <a:rPr lang="en-US" altLang="zh-TW" sz="2000" dirty="0" smtClean="0">
                <a:solidFill>
                  <a:srgbClr val="FF0000"/>
                </a:solidFill>
              </a:rPr>
              <a:t>: </a:t>
            </a:r>
            <a:r>
              <a:rPr lang="zh-TW" altLang="en-US" sz="2000" dirty="0" smtClean="0"/>
              <a:t>根據</a:t>
            </a:r>
            <a:r>
              <a:rPr lang="zh-TW" altLang="en-US" sz="2000" dirty="0"/>
              <a:t>綠色和平的資料，基因改造農作物可</a:t>
            </a:r>
            <a:r>
              <a:rPr lang="zh-TW" altLang="en-US" sz="2000" dirty="0" smtClean="0"/>
              <a:t>透過</a:t>
            </a:r>
            <a:r>
              <a:rPr lang="zh-TW" altLang="en-US" sz="2000" dirty="0" smtClean="0">
                <a:solidFill>
                  <a:srgbClr val="FF0000"/>
                </a:solidFill>
              </a:rPr>
              <a:t>花粉</a:t>
            </a:r>
            <a:r>
              <a:rPr lang="zh-TW" altLang="en-US" sz="2000" dirty="0">
                <a:solidFill>
                  <a:srgbClr val="FF0000"/>
                </a:solidFill>
              </a:rPr>
              <a:t>將基因傳播給近親植物，令其他植物也出現基因改造農作物的特徵，擾亂生態平衡，造成基因污染</a:t>
            </a:r>
            <a:r>
              <a:rPr lang="zh-TW" altLang="en-US" sz="2000" dirty="0"/>
              <a:t>。如抗</a:t>
            </a:r>
            <a:r>
              <a:rPr lang="zh-TW" altLang="en-US" sz="2000" dirty="0">
                <a:solidFill>
                  <a:srgbClr val="FF0000"/>
                </a:solidFill>
              </a:rPr>
              <a:t>除草劑</a:t>
            </a:r>
            <a:r>
              <a:rPr lang="zh-TW" altLang="en-US" sz="2000" dirty="0"/>
              <a:t>的基因傳播到雜草，更可能出現「</a:t>
            </a:r>
            <a:r>
              <a:rPr lang="zh-TW" altLang="en-US" sz="2000" dirty="0">
                <a:solidFill>
                  <a:srgbClr val="FF0000"/>
                </a:solidFill>
              </a:rPr>
              <a:t>超級雜草</a:t>
            </a:r>
            <a:r>
              <a:rPr lang="zh-TW" altLang="en-US" sz="2000" dirty="0"/>
              <a:t>」，令農民無法抑制雜草生長，危害糧食生產。多個國家為了減少基因污染的風險採取不同措施，例如規定分隔基因改造農地和傳統農地的最小距離</a:t>
            </a:r>
            <a:r>
              <a:rPr lang="zh-TW" altLang="en-US" sz="2000" dirty="0" smtClean="0"/>
              <a:t>。</a:t>
            </a:r>
            <a:endParaRPr lang="en-US" altLang="zh-TW" sz="2000" dirty="0" smtClean="0"/>
          </a:p>
          <a:p>
            <a:endParaRPr lang="zh-TW" altLang="en-US" sz="2000" dirty="0"/>
          </a:p>
          <a:p>
            <a:r>
              <a:rPr lang="zh-TW" altLang="en-US" sz="2000" dirty="0">
                <a:solidFill>
                  <a:srgbClr val="FF0000"/>
                </a:solidFill>
              </a:rPr>
              <a:t>食物安全成</a:t>
            </a:r>
            <a:r>
              <a:rPr lang="zh-TW" altLang="en-US" sz="2000" dirty="0" smtClean="0">
                <a:solidFill>
                  <a:srgbClr val="FF0000"/>
                </a:solidFill>
              </a:rPr>
              <a:t>疑</a:t>
            </a:r>
            <a:r>
              <a:rPr lang="en-US" altLang="zh-TW" sz="2000" dirty="0" smtClean="0"/>
              <a:t>: </a:t>
            </a:r>
            <a:r>
              <a:rPr lang="zh-TW" altLang="en-US" sz="2000" dirty="0" smtClean="0"/>
              <a:t>香港</a:t>
            </a:r>
            <a:r>
              <a:rPr lang="zh-TW" altLang="en-US" sz="2000" dirty="0"/>
              <a:t>食物安全中心風險評估組科學主任周淑敏撰文探討經基因改造農作物的潛在致敏性與安全評估，她提到</a:t>
            </a:r>
            <a:r>
              <a:rPr lang="zh-TW" altLang="en-US" sz="2000" dirty="0">
                <a:solidFill>
                  <a:srgbClr val="FF0000"/>
                </a:solidFill>
              </a:rPr>
              <a:t>基因工程改變農作物的基因構造，可能會改變其致敏性，或者將致敏物質引進到新研發的農作物中</a:t>
            </a:r>
            <a:r>
              <a:rPr lang="zh-TW" altLang="en-US" sz="2000" dirty="0"/>
              <a:t>，例如有科研人員在實驗階段中發現一種</a:t>
            </a:r>
            <a:r>
              <a:rPr lang="zh-TW" altLang="en-US" sz="2000" u="sng" dirty="0">
                <a:solidFill>
                  <a:srgbClr val="7030A0"/>
                </a:solidFill>
              </a:rPr>
              <a:t>基因改造大豆被植入巴西果仁基因後，對巴西果仁敏感的病人對該大豆亦過敏</a:t>
            </a:r>
            <a:r>
              <a:rPr lang="zh-TW" altLang="en-US" sz="2000" dirty="0"/>
              <a:t>。綠色和平也質疑基因改造食物在推出市場前</a:t>
            </a:r>
            <a:r>
              <a:rPr lang="zh-TW" altLang="en-US" sz="2000" dirty="0">
                <a:solidFill>
                  <a:srgbClr val="FF0000"/>
                </a:solidFill>
              </a:rPr>
              <a:t>沒有經過長遠的安全評估</a:t>
            </a:r>
            <a:r>
              <a:rPr lang="zh-TW" altLang="en-US" sz="2000" dirty="0"/>
              <a:t>，人類長期食用是否安全成疑，科學界對此也沒有共識。</a:t>
            </a:r>
          </a:p>
          <a:p>
            <a:endParaRPr lang="zh-TW" altLang="en-US" sz="2000" dirty="0"/>
          </a:p>
          <a:p>
            <a:r>
              <a:rPr lang="zh-TW" altLang="en-US" sz="2000" dirty="0">
                <a:solidFill>
                  <a:srgbClr val="FF0000"/>
                </a:solidFill>
              </a:rPr>
              <a:t>部分地區沒強制</a:t>
            </a:r>
            <a:r>
              <a:rPr lang="zh-TW" altLang="en-US" sz="2000" dirty="0" smtClean="0">
                <a:solidFill>
                  <a:srgbClr val="FF0000"/>
                </a:solidFill>
              </a:rPr>
              <a:t>標籤</a:t>
            </a:r>
            <a:r>
              <a:rPr lang="en-US" altLang="zh-TW" sz="2000" dirty="0" smtClean="0"/>
              <a:t>: </a:t>
            </a:r>
            <a:r>
              <a:rPr lang="zh-TW" altLang="en-US" sz="2000" dirty="0" smtClean="0"/>
              <a:t>加拿大</a:t>
            </a:r>
            <a:r>
              <a:rPr lang="zh-TW" altLang="en-US" sz="2000" dirty="0"/>
              <a:t>、美國及香港採用基因改造食物自願標籤制度。英國</a:t>
            </a:r>
            <a:r>
              <a:rPr lang="en-US" altLang="zh-TW" sz="2000" dirty="0"/>
              <a:t>《</a:t>
            </a:r>
            <a:r>
              <a:rPr lang="zh-TW" altLang="en-US" sz="2000" dirty="0"/>
              <a:t>電訊報</a:t>
            </a:r>
            <a:r>
              <a:rPr lang="en-US" altLang="zh-TW" sz="2000" dirty="0"/>
              <a:t>》(The Telegraph)</a:t>
            </a:r>
            <a:r>
              <a:rPr lang="zh-TW" altLang="en-US" sz="2000" dirty="0"/>
              <a:t>報道，針對加拿大</a:t>
            </a:r>
            <a:r>
              <a:rPr lang="en-US" altLang="zh-TW" sz="2000" dirty="0"/>
              <a:t>2016</a:t>
            </a:r>
            <a:r>
              <a:rPr lang="zh-TW" altLang="en-US" sz="2000" dirty="0"/>
              <a:t>年開放售賣基因改造三文魚，當地一生物科技關注組織要求強制基因改造食物須附加標籤，組織同時指過去約</a:t>
            </a:r>
            <a:r>
              <a:rPr lang="en-US" altLang="zh-TW" sz="2000" dirty="0"/>
              <a:t>20</a:t>
            </a:r>
            <a:r>
              <a:rPr lang="zh-TW" altLang="en-US" sz="2000" dirty="0"/>
              <a:t>年，民調顯示逾</a:t>
            </a:r>
            <a:r>
              <a:rPr lang="en-US" altLang="zh-TW" sz="2000" dirty="0"/>
              <a:t>75%</a:t>
            </a:r>
            <a:r>
              <a:rPr lang="zh-TW" altLang="en-US" sz="2000" dirty="0"/>
              <a:t>人希望基因改造食物產品能加上標籤。港府的</a:t>
            </a:r>
            <a:r>
              <a:rPr lang="en-US" altLang="zh-TW" sz="2000" dirty="0"/>
              <a:t>《</a:t>
            </a:r>
            <a:r>
              <a:rPr lang="zh-TW" altLang="en-US" sz="2000" dirty="0"/>
              <a:t>基因改造食物自願標籤指引</a:t>
            </a:r>
            <a:r>
              <a:rPr lang="en-US" altLang="zh-TW" sz="2000" dirty="0"/>
              <a:t>》</a:t>
            </a:r>
            <a:r>
              <a:rPr lang="zh-TW" altLang="en-US" sz="2000" dirty="0"/>
              <a:t>建議產品含</a:t>
            </a:r>
            <a:r>
              <a:rPr lang="en-US" altLang="zh-TW" sz="2000" dirty="0"/>
              <a:t>5%</a:t>
            </a:r>
            <a:r>
              <a:rPr lang="zh-TW" altLang="en-US" sz="2000" dirty="0"/>
              <a:t>或以上的基因改造成分，才需在配料表註明「基因改造」，但被批評標準寬鬆和沒有法律效力，香港消委會曾建議訂立強制標籤制度。</a:t>
            </a:r>
            <a:endParaRPr lang="zh-HK" altLang="en-US" sz="2000" dirty="0"/>
          </a:p>
        </p:txBody>
      </p:sp>
    </p:spTree>
    <p:extLst>
      <p:ext uri="{BB962C8B-B14F-4D97-AF65-F5344CB8AC3E}">
        <p14:creationId xmlns:p14="http://schemas.microsoft.com/office/powerpoint/2010/main" val="3359364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809539" y="1599058"/>
            <a:ext cx="7582232" cy="44034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HK" altLang="en-US"/>
          </a:p>
        </p:txBody>
      </p:sp>
      <p:sp>
        <p:nvSpPr>
          <p:cNvPr id="3" name="文字方塊 2"/>
          <p:cNvSpPr txBox="1"/>
          <p:nvPr/>
        </p:nvSpPr>
        <p:spPr>
          <a:xfrm>
            <a:off x="1043608" y="2009452"/>
            <a:ext cx="3679212" cy="707886"/>
          </a:xfrm>
          <a:prstGeom prst="rect">
            <a:avLst/>
          </a:prstGeom>
          <a:noFill/>
          <a:ln>
            <a:noFill/>
          </a:ln>
          <a:effectLst>
            <a:glow rad="1397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none" rtlCol="0">
            <a:spAutoFit/>
          </a:bodyPr>
          <a:lstStyle/>
          <a:p>
            <a:pPr marL="285750" indent="-285750">
              <a:buFont typeface="Wingdings" panose="05000000000000000000" pitchFamily="2" charset="2"/>
              <a:buChar char="Ø"/>
            </a:pPr>
            <a:r>
              <a:rPr lang="zh-CN" altLang="en-US" sz="4000" b="1" dirty="0" smtClean="0"/>
              <a:t>什麼是基因？</a:t>
            </a:r>
            <a:endParaRPr lang="en-US" altLang="zh-CN" sz="4000" b="1" dirty="0"/>
          </a:p>
        </p:txBody>
      </p:sp>
      <p:sp>
        <p:nvSpPr>
          <p:cNvPr id="7" name="文字方塊 6"/>
          <p:cNvSpPr txBox="1"/>
          <p:nvPr/>
        </p:nvSpPr>
        <p:spPr>
          <a:xfrm>
            <a:off x="1074901" y="3113673"/>
            <a:ext cx="5737468" cy="707886"/>
          </a:xfrm>
          <a:prstGeom prst="rect">
            <a:avLst/>
          </a:prstGeom>
          <a:noFill/>
        </p:spPr>
        <p:txBody>
          <a:bodyPr wrap="none" rtlCol="0">
            <a:spAutoFit/>
          </a:bodyPr>
          <a:lstStyle/>
          <a:p>
            <a:pPr marL="285750" indent="-285750">
              <a:buFont typeface="Wingdings" panose="05000000000000000000" pitchFamily="2" charset="2"/>
              <a:buChar char="Ø"/>
            </a:pPr>
            <a:r>
              <a:rPr lang="zh-CN" altLang="en-US" sz="4000" b="1" dirty="0" smtClean="0">
                <a:solidFill>
                  <a:schemeClr val="bg2">
                    <a:lumMod val="10000"/>
                  </a:schemeClr>
                </a:solidFill>
              </a:rPr>
              <a:t>什麼是基因改造生物？</a:t>
            </a:r>
            <a:endParaRPr lang="en-US" altLang="zh-CN" sz="4000" b="1" dirty="0">
              <a:solidFill>
                <a:schemeClr val="bg2">
                  <a:lumMod val="10000"/>
                </a:schemeClr>
              </a:solidFill>
            </a:endParaRPr>
          </a:p>
        </p:txBody>
      </p:sp>
      <p:sp>
        <p:nvSpPr>
          <p:cNvPr id="8" name="文字方塊 7"/>
          <p:cNvSpPr txBox="1"/>
          <p:nvPr/>
        </p:nvSpPr>
        <p:spPr>
          <a:xfrm>
            <a:off x="1074901" y="4049777"/>
            <a:ext cx="7169507" cy="707886"/>
          </a:xfrm>
          <a:prstGeom prst="rect">
            <a:avLst/>
          </a:prstGeom>
          <a:noFill/>
        </p:spPr>
        <p:txBody>
          <a:bodyPr wrap="square" rtlCol="0">
            <a:spAutoFit/>
          </a:bodyPr>
          <a:lstStyle/>
          <a:p>
            <a:pPr marL="285750" indent="-285750">
              <a:buFont typeface="Wingdings" panose="05000000000000000000" pitchFamily="2" charset="2"/>
              <a:buChar char="Ø"/>
            </a:pPr>
            <a:r>
              <a:rPr lang="zh-TW" altLang="zh-HK" sz="4000" b="1" dirty="0">
                <a:solidFill>
                  <a:schemeClr val="bg2">
                    <a:lumMod val="10000"/>
                  </a:schemeClr>
                </a:solidFill>
              </a:rPr>
              <a:t>基因改造食物的爭議</a:t>
            </a:r>
            <a:r>
              <a:rPr lang="en-US" altLang="zh-TW" sz="4000" b="1" dirty="0">
                <a:solidFill>
                  <a:schemeClr val="bg2">
                    <a:lumMod val="10000"/>
                  </a:schemeClr>
                </a:solidFill>
              </a:rPr>
              <a:t> </a:t>
            </a:r>
            <a:r>
              <a:rPr lang="zh-CN" altLang="en-US" sz="4000" b="1" dirty="0">
                <a:solidFill>
                  <a:schemeClr val="bg2">
                    <a:lumMod val="10000"/>
                  </a:schemeClr>
                </a:solidFill>
              </a:rPr>
              <a:t>（六項）</a:t>
            </a:r>
            <a:endParaRPr lang="en-US" altLang="zh-CN" sz="4000" b="1" dirty="0">
              <a:solidFill>
                <a:schemeClr val="bg2">
                  <a:lumMod val="10000"/>
                </a:schemeClr>
              </a:solidFill>
            </a:endParaRPr>
          </a:p>
        </p:txBody>
      </p:sp>
      <p:sp>
        <p:nvSpPr>
          <p:cNvPr id="9" name="文字方塊 8"/>
          <p:cNvSpPr txBox="1"/>
          <p:nvPr/>
        </p:nvSpPr>
        <p:spPr>
          <a:xfrm>
            <a:off x="1074900" y="5097378"/>
            <a:ext cx="5721438" cy="707886"/>
          </a:xfrm>
          <a:prstGeom prst="rect">
            <a:avLst/>
          </a:prstGeom>
          <a:solidFill>
            <a:srgbClr val="FFFF00"/>
          </a:solidFill>
        </p:spPr>
        <p:txBody>
          <a:bodyPr wrap="none" rtlCol="0">
            <a:spAutoFit/>
          </a:bodyPr>
          <a:lstStyle/>
          <a:p>
            <a:pPr marL="285750" indent="-285750">
              <a:buFont typeface="Wingdings" panose="05000000000000000000" pitchFamily="2" charset="2"/>
              <a:buChar char="Ø"/>
            </a:pPr>
            <a:r>
              <a:rPr lang="zh-CN" altLang="zh-HK" sz="4000" b="1" dirty="0">
                <a:solidFill>
                  <a:schemeClr val="bg2">
                    <a:lumMod val="10000"/>
                  </a:schemeClr>
                </a:solidFill>
              </a:rPr>
              <a:t>對基因改造食物的規管</a:t>
            </a:r>
            <a:endParaRPr lang="en-US" altLang="zh-CN" sz="4000" b="1" dirty="0">
              <a:solidFill>
                <a:schemeClr val="bg2">
                  <a:lumMod val="10000"/>
                </a:schemeClr>
              </a:solidFill>
            </a:endParaRPr>
          </a:p>
        </p:txBody>
      </p:sp>
      <p:sp>
        <p:nvSpPr>
          <p:cNvPr id="10" name="矩形 9"/>
          <p:cNvSpPr/>
          <p:nvPr/>
        </p:nvSpPr>
        <p:spPr>
          <a:xfrm>
            <a:off x="718873" y="476672"/>
            <a:ext cx="2967480" cy="923330"/>
          </a:xfrm>
          <a:prstGeom prst="rect">
            <a:avLst/>
          </a:prstGeom>
          <a:noFill/>
        </p:spPr>
        <p:txBody>
          <a:bodyPr wrap="none" lIns="91440" tIns="45720" rIns="91440" bIns="45720">
            <a:spAutoFit/>
          </a:bodyPr>
          <a:lstStyle/>
          <a:p>
            <a:pPr algn="ctr"/>
            <a:r>
              <a:rPr lang="zh-CN" altLang="en-US" sz="5400" b="1" dirty="0" smtClean="0">
                <a:ln w="1905"/>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a:innerShdw blurRad="69850" dist="43180" dir="5400000">
                    <a:srgbClr val="000000">
                      <a:alpha val="65000"/>
                    </a:srgbClr>
                  </a:innerShdw>
                </a:effectLst>
              </a:rPr>
              <a:t>課程綱要</a:t>
            </a:r>
            <a:endParaRPr lang="zh-TW" altLang="en-US" sz="5400" b="1" cap="none" spc="0" dirty="0">
              <a:ln w="1905"/>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3047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09836" y="188640"/>
            <a:ext cx="6750566"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zh-TW" sz="3200" b="1" dirty="0" smtClean="0">
                <a:latin typeface="標楷體" panose="03000509000000000000" pitchFamily="65" charset="-120"/>
                <a:ea typeface="標楷體" panose="03000509000000000000" pitchFamily="65" charset="-120"/>
              </a:rPr>
              <a:t>4.1 </a:t>
            </a:r>
            <a:r>
              <a:rPr lang="zh-TW" altLang="zh-HK" sz="3200" b="1" dirty="0" smtClean="0">
                <a:latin typeface="標楷體" panose="03000509000000000000" pitchFamily="65" charset="-120"/>
                <a:ea typeface="標楷體" panose="03000509000000000000" pitchFamily="65" charset="-120"/>
              </a:rPr>
              <a:t>基因</a:t>
            </a:r>
            <a:r>
              <a:rPr lang="zh-TW" altLang="zh-HK" sz="3200" b="1" dirty="0">
                <a:latin typeface="標楷體" panose="03000509000000000000" pitchFamily="65" charset="-120"/>
                <a:ea typeface="標楷體" panose="03000509000000000000" pitchFamily="65" charset="-120"/>
              </a:rPr>
              <a:t>改造食物的現況和普及程度</a:t>
            </a:r>
            <a:endParaRPr lang="zh-HK" altLang="en-US" sz="3200" b="1" dirty="0">
              <a:latin typeface="標楷體" panose="03000509000000000000" pitchFamily="65" charset="-120"/>
              <a:ea typeface="標楷體" panose="03000509000000000000" pitchFamily="65" charset="-120"/>
            </a:endParaRPr>
          </a:p>
        </p:txBody>
      </p:sp>
      <p:pic>
        <p:nvPicPr>
          <p:cNvPr id="10242" name="Picture 2" descr="http://upload.wikimedia.org/wikipedia/commons/4/41/Gmo_acreage_world_20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856345" cy="540060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5868144" y="6488668"/>
            <a:ext cx="3092218" cy="369332"/>
          </a:xfrm>
          <a:prstGeom prst="rect">
            <a:avLst/>
          </a:prstGeom>
          <a:noFill/>
        </p:spPr>
        <p:txBody>
          <a:bodyPr wrap="square" rtlCol="0">
            <a:spAutoFit/>
          </a:bodyPr>
          <a:lstStyle/>
          <a:p>
            <a:r>
              <a:rPr lang="zh-CN" altLang="en-US" dirty="0" smtClean="0"/>
              <a:t>（</a:t>
            </a:r>
            <a:r>
              <a:rPr lang="zh-CN" altLang="zh-HK" dirty="0"/>
              <a:t>Gmo acreage world </a:t>
            </a:r>
            <a:r>
              <a:rPr lang="zh-CN" altLang="zh-HK" dirty="0" smtClean="0"/>
              <a:t>2009</a:t>
            </a:r>
            <a:r>
              <a:rPr lang="zh-CN" altLang="en-US" dirty="0" smtClean="0"/>
              <a:t>）</a:t>
            </a:r>
            <a:endParaRPr lang="zh-CN" altLang="zh-HK" dirty="0"/>
          </a:p>
        </p:txBody>
      </p:sp>
    </p:spTree>
    <p:extLst>
      <p:ext uri="{BB962C8B-B14F-4D97-AF65-F5344CB8AC3E}">
        <p14:creationId xmlns:p14="http://schemas.microsoft.com/office/powerpoint/2010/main" val="872942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7143"/>
            <a:ext cx="7602225" cy="651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接點 4"/>
          <p:cNvCxnSpPr/>
          <p:nvPr/>
        </p:nvCxnSpPr>
        <p:spPr>
          <a:xfrm>
            <a:off x="1043608" y="2132856"/>
            <a:ext cx="50405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直線接點 6"/>
          <p:cNvCxnSpPr/>
          <p:nvPr/>
        </p:nvCxnSpPr>
        <p:spPr>
          <a:xfrm>
            <a:off x="1005744" y="2996952"/>
            <a:ext cx="50405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直線接點 7"/>
          <p:cNvCxnSpPr/>
          <p:nvPr/>
        </p:nvCxnSpPr>
        <p:spPr>
          <a:xfrm>
            <a:off x="1005744" y="4005064"/>
            <a:ext cx="50405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直線接點 8"/>
          <p:cNvCxnSpPr/>
          <p:nvPr/>
        </p:nvCxnSpPr>
        <p:spPr>
          <a:xfrm>
            <a:off x="5796136" y="1844824"/>
            <a:ext cx="136815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直線接點 10"/>
          <p:cNvCxnSpPr/>
          <p:nvPr/>
        </p:nvCxnSpPr>
        <p:spPr>
          <a:xfrm>
            <a:off x="5796136" y="2852936"/>
            <a:ext cx="136815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直線接點 11"/>
          <p:cNvCxnSpPr/>
          <p:nvPr/>
        </p:nvCxnSpPr>
        <p:spPr>
          <a:xfrm>
            <a:off x="5796136" y="4002038"/>
            <a:ext cx="1368152" cy="3026"/>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72942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05842" y="773415"/>
            <a:ext cx="5109091"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zh-TW" sz="3200" b="1" dirty="0" smtClean="0">
                <a:latin typeface="標楷體" panose="03000509000000000000" pitchFamily="65" charset="-120"/>
                <a:ea typeface="標楷體" panose="03000509000000000000" pitchFamily="65" charset="-120"/>
              </a:rPr>
              <a:t>4.2 </a:t>
            </a:r>
            <a:r>
              <a:rPr lang="zh-CN" altLang="en-US" sz="3200" b="1" dirty="0" smtClean="0">
                <a:latin typeface="標楷體" panose="03000509000000000000" pitchFamily="65" charset="-120"/>
                <a:ea typeface="標楷體" panose="03000509000000000000" pitchFamily="65" charset="-120"/>
              </a:rPr>
              <a:t>對</a:t>
            </a:r>
            <a:r>
              <a:rPr lang="zh-TW" altLang="zh-HK" sz="3200" b="1" dirty="0" smtClean="0">
                <a:latin typeface="標楷體" panose="03000509000000000000" pitchFamily="65" charset="-120"/>
                <a:ea typeface="標楷體" panose="03000509000000000000" pitchFamily="65" charset="-120"/>
              </a:rPr>
              <a:t>基因</a:t>
            </a:r>
            <a:r>
              <a:rPr lang="zh-TW" altLang="zh-HK" sz="3200" b="1" dirty="0">
                <a:latin typeface="標楷體" panose="03000509000000000000" pitchFamily="65" charset="-120"/>
                <a:ea typeface="標楷體" panose="03000509000000000000" pitchFamily="65" charset="-120"/>
              </a:rPr>
              <a:t>改造食物</a:t>
            </a:r>
            <a:r>
              <a:rPr lang="zh-TW" altLang="zh-HK" sz="3200" b="1" dirty="0" smtClean="0">
                <a:latin typeface="標楷體" panose="03000509000000000000" pitchFamily="65" charset="-120"/>
                <a:ea typeface="標楷體" panose="03000509000000000000" pitchFamily="65" charset="-120"/>
              </a:rPr>
              <a:t>的</a:t>
            </a:r>
            <a:r>
              <a:rPr lang="zh-CN" altLang="en-US" sz="3200" b="1" dirty="0" smtClean="0">
                <a:latin typeface="標楷體" panose="03000509000000000000" pitchFamily="65" charset="-120"/>
                <a:ea typeface="標楷體" panose="03000509000000000000" pitchFamily="65" charset="-120"/>
              </a:rPr>
              <a:t>規管</a:t>
            </a:r>
            <a:endParaRPr lang="zh-HK" altLang="en-US" sz="3200" b="1" dirty="0">
              <a:latin typeface="標楷體" panose="03000509000000000000" pitchFamily="65" charset="-120"/>
              <a:ea typeface="標楷體" panose="03000509000000000000" pitchFamily="65" charset="-120"/>
            </a:endParaRPr>
          </a:p>
        </p:txBody>
      </p:sp>
      <p:sp>
        <p:nvSpPr>
          <p:cNvPr id="3" name="文字方塊 2"/>
          <p:cNvSpPr txBox="1"/>
          <p:nvPr/>
        </p:nvSpPr>
        <p:spPr>
          <a:xfrm>
            <a:off x="2987824" y="2276872"/>
            <a:ext cx="2643672" cy="1938992"/>
          </a:xfrm>
          <a:prstGeom prst="rect">
            <a:avLst/>
          </a:prstGeom>
          <a:noFill/>
        </p:spPr>
        <p:txBody>
          <a:bodyPr wrap="none" rtlCol="0">
            <a:spAutoFit/>
          </a:bodyPr>
          <a:lstStyle/>
          <a:p>
            <a:pPr marL="285750" indent="-285750">
              <a:buFont typeface="Wingdings" panose="05000000000000000000" pitchFamily="2" charset="2"/>
              <a:buChar char="Ø"/>
            </a:pPr>
            <a:r>
              <a:rPr lang="zh-CN" altLang="en-US" sz="4000" b="1" dirty="0" smtClean="0"/>
              <a:t>安全評估</a:t>
            </a:r>
            <a:endParaRPr lang="en-US" altLang="zh-CN" sz="4000" b="1" dirty="0" smtClean="0"/>
          </a:p>
          <a:p>
            <a:pPr marL="285750" indent="-285750">
              <a:buFont typeface="Wingdings" panose="05000000000000000000" pitchFamily="2" charset="2"/>
              <a:buChar char="Ø"/>
            </a:pPr>
            <a:endParaRPr lang="en-US" altLang="zh-HK" sz="4000" b="1" dirty="0"/>
          </a:p>
          <a:p>
            <a:pPr marL="285750" indent="-285750">
              <a:buFont typeface="Wingdings" panose="05000000000000000000" pitchFamily="2" charset="2"/>
              <a:buChar char="Ø"/>
            </a:pPr>
            <a:r>
              <a:rPr lang="zh-CN" altLang="en-US" sz="4000" b="1" dirty="0" smtClean="0"/>
              <a:t>標籤制度</a:t>
            </a:r>
            <a:endParaRPr lang="zh-HK" altLang="en-US" sz="4000" b="1" dirty="0"/>
          </a:p>
        </p:txBody>
      </p:sp>
    </p:spTree>
    <p:extLst>
      <p:ext uri="{BB962C8B-B14F-4D97-AF65-F5344CB8AC3E}">
        <p14:creationId xmlns:p14="http://schemas.microsoft.com/office/powerpoint/2010/main" val="872942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16632"/>
            <a:ext cx="3733714" cy="769441"/>
          </a:xfrm>
          <a:prstGeom prst="rect">
            <a:avLst/>
          </a:prstGeom>
          <a:noFill/>
        </p:spPr>
        <p:txBody>
          <a:bodyPr wrap="none" lIns="91440" tIns="45720" rIns="91440" bIns="45720">
            <a:spAutoFit/>
          </a:bodyPr>
          <a:lstStyle/>
          <a:p>
            <a:pPr algn="ctr"/>
            <a:r>
              <a:rPr lang="en-US" altLang="zh-CN"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4.2.1 </a:t>
            </a:r>
            <a:r>
              <a:rPr lang="zh-CN" alt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安全評估</a:t>
            </a:r>
            <a:endParaRPr lang="zh-TW" alt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7" y="886073"/>
            <a:ext cx="7053936" cy="59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接點 3"/>
          <p:cNvCxnSpPr/>
          <p:nvPr/>
        </p:nvCxnSpPr>
        <p:spPr>
          <a:xfrm>
            <a:off x="6012160" y="1844824"/>
            <a:ext cx="165618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直線接點 5"/>
          <p:cNvCxnSpPr/>
          <p:nvPr/>
        </p:nvCxnSpPr>
        <p:spPr>
          <a:xfrm>
            <a:off x="1187624" y="2060848"/>
            <a:ext cx="460851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直線接點 7"/>
          <p:cNvCxnSpPr/>
          <p:nvPr/>
        </p:nvCxnSpPr>
        <p:spPr>
          <a:xfrm>
            <a:off x="1979712" y="3789040"/>
            <a:ext cx="583264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直線接點 9"/>
          <p:cNvCxnSpPr/>
          <p:nvPr/>
        </p:nvCxnSpPr>
        <p:spPr>
          <a:xfrm>
            <a:off x="1155509" y="4005064"/>
            <a:ext cx="6656851"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左大括弧 10"/>
          <p:cNvSpPr/>
          <p:nvPr/>
        </p:nvSpPr>
        <p:spPr>
          <a:xfrm>
            <a:off x="1155509" y="4509120"/>
            <a:ext cx="464163" cy="2160240"/>
          </a:xfrm>
          <a:prstGeom prst="leftBrace">
            <a:avLst>
              <a:gd name="adj1" fmla="val 8333"/>
              <a:gd name="adj2" fmla="val 4840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solidFill>
                <a:srgbClr val="FF0000"/>
              </a:solidFill>
            </a:endParaRPr>
          </a:p>
        </p:txBody>
      </p:sp>
      <p:sp>
        <p:nvSpPr>
          <p:cNvPr id="12" name="文字方塊 11"/>
          <p:cNvSpPr txBox="1"/>
          <p:nvPr/>
        </p:nvSpPr>
        <p:spPr>
          <a:xfrm>
            <a:off x="6822345" y="6550223"/>
            <a:ext cx="1980029" cy="307777"/>
          </a:xfrm>
          <a:prstGeom prst="rect">
            <a:avLst/>
          </a:prstGeom>
          <a:noFill/>
        </p:spPr>
        <p:txBody>
          <a:bodyPr wrap="none" rtlCol="0">
            <a:spAutoFit/>
          </a:bodyPr>
          <a:lstStyle/>
          <a:p>
            <a:r>
              <a:rPr lang="zh-CN" altLang="en-US" sz="1400" dirty="0" smtClean="0"/>
              <a:t>（食物安全中心網頁）</a:t>
            </a:r>
            <a:endParaRPr lang="zh-HK" altLang="en-US" sz="1400" dirty="0"/>
          </a:p>
        </p:txBody>
      </p:sp>
    </p:spTree>
    <p:extLst>
      <p:ext uri="{BB962C8B-B14F-4D97-AF65-F5344CB8AC3E}">
        <p14:creationId xmlns:p14="http://schemas.microsoft.com/office/powerpoint/2010/main" val="3537609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872" y="303039"/>
            <a:ext cx="3733715" cy="769441"/>
          </a:xfrm>
          <a:prstGeom prst="rect">
            <a:avLst/>
          </a:prstGeom>
          <a:noFill/>
        </p:spPr>
        <p:txBody>
          <a:bodyPr wrap="none" lIns="91440" tIns="45720" rIns="91440" bIns="45720">
            <a:spAutoFit/>
          </a:bodyPr>
          <a:lstStyle/>
          <a:p>
            <a:pPr algn="ctr"/>
            <a:r>
              <a:rPr lang="en-US" altLang="zh-CN"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4.2.2 </a:t>
            </a: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標籤制度</a:t>
            </a:r>
            <a:endParaRPr lang="zh-TW" alt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3735150951"/>
              </p:ext>
            </p:extLst>
          </p:nvPr>
        </p:nvGraphicFramePr>
        <p:xfrm>
          <a:off x="827584" y="1412776"/>
          <a:ext cx="7620002" cy="4815840"/>
        </p:xfrm>
        <a:graphic>
          <a:graphicData uri="http://schemas.openxmlformats.org/drawingml/2006/table">
            <a:tbl>
              <a:tblPr firstRow="1" bandRow="1">
                <a:tableStyleId>{F5AB1C69-6EDB-4FF4-983F-18BD219EF322}</a:tableStyleId>
              </a:tblPr>
              <a:tblGrid>
                <a:gridCol w="1728192">
                  <a:extLst>
                    <a:ext uri="{9D8B030D-6E8A-4147-A177-3AD203B41FA5}">
                      <a16:colId xmlns:a16="http://schemas.microsoft.com/office/drawing/2014/main" val="20000"/>
                    </a:ext>
                  </a:extLst>
                </a:gridCol>
                <a:gridCol w="5891810">
                  <a:extLst>
                    <a:ext uri="{9D8B030D-6E8A-4147-A177-3AD203B41FA5}">
                      <a16:colId xmlns:a16="http://schemas.microsoft.com/office/drawing/2014/main" val="20001"/>
                    </a:ext>
                  </a:extLst>
                </a:gridCol>
              </a:tblGrid>
              <a:tr h="370840">
                <a:tc gridSpan="2">
                  <a:txBody>
                    <a:bodyPr/>
                    <a:lstStyle/>
                    <a:p>
                      <a:pPr algn="ctr"/>
                      <a:r>
                        <a:rPr lang="zh-CN" altLang="en-US" sz="2800" b="1" dirty="0" smtClean="0"/>
                        <a:t>自願性標籤制度</a:t>
                      </a:r>
                      <a:endParaRPr lang="zh-HK" altLang="en-US" sz="2800" b="1" dirty="0"/>
                    </a:p>
                  </a:txBody>
                  <a:tcPr/>
                </a:tc>
                <a:tc hMerge="1">
                  <a:txBody>
                    <a:bodyPr/>
                    <a:lstStyle/>
                    <a:p>
                      <a:endParaRPr lang="zh-HK" altLang="en-US" dirty="0"/>
                    </a:p>
                  </a:txBody>
                  <a:tcPr/>
                </a:tc>
                <a:extLst>
                  <a:ext uri="{0D108BD9-81ED-4DB2-BD59-A6C34878D82A}">
                    <a16:rowId xmlns:a16="http://schemas.microsoft.com/office/drawing/2014/main" val="10000"/>
                  </a:ext>
                </a:extLst>
              </a:tr>
              <a:tr h="370840">
                <a:tc>
                  <a:txBody>
                    <a:bodyPr/>
                    <a:lstStyle/>
                    <a:p>
                      <a:r>
                        <a:rPr lang="zh-CN" altLang="en-US" sz="2400" b="1" dirty="0" smtClean="0"/>
                        <a:t>優點</a:t>
                      </a:r>
                      <a:endParaRPr lang="zh-HK" altLang="en-US" sz="2400" b="1" dirty="0"/>
                    </a:p>
                  </a:txBody>
                  <a:tcPr/>
                </a:tc>
                <a:tc>
                  <a:txBody>
                    <a:bodyPr/>
                    <a:lstStyle/>
                    <a:p>
                      <a:pPr marL="285750" indent="-285750">
                        <a:buFont typeface="Arial" panose="020B0604020202020204" pitchFamily="34" charset="0"/>
                        <a:buChar char="•"/>
                      </a:pPr>
                      <a:r>
                        <a:rPr lang="zh-TW" altLang="en-US" sz="2400" b="1" i="0" kern="1200" dirty="0" smtClean="0">
                          <a:solidFill>
                            <a:schemeClr val="dk1"/>
                          </a:solidFill>
                          <a:effectLst/>
                          <a:latin typeface="+mn-lt"/>
                          <a:ea typeface="+mn-ea"/>
                          <a:cs typeface="+mn-cs"/>
                        </a:rPr>
                        <a:t>提 供 消 費 者 有 關 過 敏 性 、 成 分 及 營 養 方 面 的 資 料</a:t>
                      </a:r>
                    </a:p>
                    <a:p>
                      <a:pPr marL="285750" indent="-285750">
                        <a:buFont typeface="Arial" panose="020B0604020202020204" pitchFamily="34" charset="0"/>
                        <a:buChar char="•"/>
                      </a:pPr>
                      <a:r>
                        <a:rPr lang="zh-TW" altLang="en-US" sz="2400" b="1" i="0" kern="1200" dirty="0" smtClean="0">
                          <a:solidFill>
                            <a:schemeClr val="dk1"/>
                          </a:solidFill>
                          <a:effectLst/>
                          <a:latin typeface="+mn-lt"/>
                          <a:ea typeface="+mn-ea"/>
                          <a:cs typeface="+mn-cs"/>
                        </a:rPr>
                        <a:t>對 </a:t>
                      </a:r>
                      <a:r>
                        <a:rPr lang="zh-TW" altLang="en-US" sz="2400" b="1" i="0" u="none" kern="1200" dirty="0" smtClean="0">
                          <a:solidFill>
                            <a:srgbClr val="FF0000"/>
                          </a:solidFill>
                          <a:effectLst/>
                          <a:latin typeface="+mn-lt"/>
                          <a:ea typeface="+mn-ea"/>
                          <a:cs typeface="+mn-cs"/>
                        </a:rPr>
                        <a:t>國 際 貿 易 </a:t>
                      </a:r>
                      <a:r>
                        <a:rPr lang="zh-TW" altLang="en-US" sz="2400" b="1" i="0" kern="1200" dirty="0" smtClean="0">
                          <a:solidFill>
                            <a:schemeClr val="dk1"/>
                          </a:solidFill>
                          <a:effectLst/>
                          <a:latin typeface="+mn-lt"/>
                          <a:ea typeface="+mn-ea"/>
                          <a:cs typeface="+mn-cs"/>
                        </a:rPr>
                        <a:t>造 成 較 少 的 影 響</a:t>
                      </a:r>
                    </a:p>
                    <a:p>
                      <a:pPr marL="285750" indent="-285750">
                        <a:buFont typeface="Arial" panose="020B0604020202020204" pitchFamily="34" charset="0"/>
                        <a:buChar char="•"/>
                      </a:pPr>
                      <a:r>
                        <a:rPr lang="zh-TW" altLang="en-US" sz="2400" b="1" i="0" kern="1200" dirty="0" smtClean="0">
                          <a:solidFill>
                            <a:schemeClr val="dk1"/>
                          </a:solidFill>
                          <a:effectLst/>
                          <a:latin typeface="+mn-lt"/>
                          <a:ea typeface="+mn-ea"/>
                          <a:cs typeface="+mn-cs"/>
                        </a:rPr>
                        <a:t>對 </a:t>
                      </a:r>
                      <a:r>
                        <a:rPr lang="zh-TW" altLang="en-US" sz="2400" b="1" i="0" kern="1200" dirty="0" smtClean="0">
                          <a:solidFill>
                            <a:srgbClr val="FF0000"/>
                          </a:solidFill>
                          <a:effectLst/>
                          <a:latin typeface="+mn-lt"/>
                          <a:ea typeface="+mn-ea"/>
                          <a:cs typeface="+mn-cs"/>
                        </a:rPr>
                        <a:t>食 物 生 產 成 本 </a:t>
                      </a:r>
                      <a:r>
                        <a:rPr lang="zh-TW" altLang="en-US" sz="2400" b="1" i="0" kern="1200" dirty="0" smtClean="0">
                          <a:solidFill>
                            <a:schemeClr val="dk1"/>
                          </a:solidFill>
                          <a:effectLst/>
                          <a:latin typeface="+mn-lt"/>
                          <a:ea typeface="+mn-ea"/>
                          <a:cs typeface="+mn-cs"/>
                        </a:rPr>
                        <a:t>影 響 較 微</a:t>
                      </a:r>
                    </a:p>
                    <a:p>
                      <a:endParaRPr lang="zh-HK" altLang="en-US" sz="2400" b="1" dirty="0"/>
                    </a:p>
                  </a:txBody>
                  <a:tcPr/>
                </a:tc>
                <a:extLst>
                  <a:ext uri="{0D108BD9-81ED-4DB2-BD59-A6C34878D82A}">
                    <a16:rowId xmlns:a16="http://schemas.microsoft.com/office/drawing/2014/main" val="10001"/>
                  </a:ext>
                </a:extLst>
              </a:tr>
              <a:tr h="370840">
                <a:tc>
                  <a:txBody>
                    <a:bodyPr/>
                    <a:lstStyle/>
                    <a:p>
                      <a:r>
                        <a:rPr lang="zh-CN" altLang="en-US" sz="2400" b="1" dirty="0" smtClean="0"/>
                        <a:t>缺點</a:t>
                      </a:r>
                      <a:endParaRPr lang="zh-HK" altLang="en-US" sz="24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b="1" i="0" kern="1200" dirty="0" smtClean="0">
                          <a:solidFill>
                            <a:schemeClr val="dk1"/>
                          </a:solidFill>
                          <a:effectLst/>
                          <a:latin typeface="+mn-lt"/>
                          <a:ea typeface="+mn-ea"/>
                          <a:cs typeface="+mn-cs"/>
                        </a:rPr>
                        <a:t>未 能 滿 足 一 些 消 費 者 希 望 知 道 那 些 食 物 含 有 基 因 改 造 物 質 ， 從 而 </a:t>
                      </a:r>
                      <a:r>
                        <a:rPr lang="zh-TW" altLang="en-US" sz="2400" b="1" i="0" kern="1200" dirty="0" smtClean="0">
                          <a:solidFill>
                            <a:srgbClr val="FF0000"/>
                          </a:solidFill>
                          <a:effectLst/>
                          <a:latin typeface="+mn-lt"/>
                          <a:ea typeface="+mn-ea"/>
                          <a:cs typeface="+mn-cs"/>
                        </a:rPr>
                        <a:t>作 出 知 情 的 選 擇</a:t>
                      </a:r>
                    </a:p>
                    <a:p>
                      <a:endParaRPr lang="zh-HK" altLang="en-US" sz="2400" b="1" dirty="0"/>
                    </a:p>
                  </a:txBody>
                  <a:tcPr/>
                </a:tc>
                <a:extLst>
                  <a:ext uri="{0D108BD9-81ED-4DB2-BD59-A6C34878D82A}">
                    <a16:rowId xmlns:a16="http://schemas.microsoft.com/office/drawing/2014/main" val="10002"/>
                  </a:ext>
                </a:extLst>
              </a:tr>
              <a:tr h="370840">
                <a:tc>
                  <a:txBody>
                    <a:bodyPr/>
                    <a:lstStyle/>
                    <a:p>
                      <a:r>
                        <a:rPr lang="zh-CN" altLang="en-US" sz="2400" b="1" dirty="0" smtClean="0"/>
                        <a:t>執行地區</a:t>
                      </a:r>
                      <a:endParaRPr lang="zh-HK" alt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i="0" kern="1200" dirty="0" smtClean="0">
                          <a:solidFill>
                            <a:schemeClr val="dk1"/>
                          </a:solidFill>
                          <a:effectLst/>
                          <a:latin typeface="+mn-lt"/>
                          <a:ea typeface="+mn-ea"/>
                          <a:cs typeface="+mn-cs"/>
                        </a:rPr>
                        <a:t>加 拿 大 及 美 國</a:t>
                      </a:r>
                    </a:p>
                    <a:p>
                      <a:endParaRPr lang="zh-HK" altLang="en-US" sz="2400" b="1" dirty="0"/>
                    </a:p>
                  </a:txBody>
                  <a:tcPr/>
                </a:tc>
                <a:extLst>
                  <a:ext uri="{0D108BD9-81ED-4DB2-BD59-A6C34878D82A}">
                    <a16:rowId xmlns:a16="http://schemas.microsoft.com/office/drawing/2014/main" val="10003"/>
                  </a:ext>
                </a:extLst>
              </a:tr>
            </a:tbl>
          </a:graphicData>
        </a:graphic>
      </p:graphicFrame>
      <p:sp>
        <p:nvSpPr>
          <p:cNvPr id="4" name="文字方塊 3"/>
          <p:cNvSpPr txBox="1"/>
          <p:nvPr/>
        </p:nvSpPr>
        <p:spPr>
          <a:xfrm>
            <a:off x="899592" y="6309320"/>
            <a:ext cx="7776864" cy="461665"/>
          </a:xfrm>
          <a:prstGeom prst="rect">
            <a:avLst/>
          </a:prstGeom>
          <a:noFill/>
        </p:spPr>
        <p:txBody>
          <a:bodyPr wrap="square" rtlCol="0">
            <a:spAutoFit/>
          </a:bodyPr>
          <a:lstStyle/>
          <a:p>
            <a:r>
              <a:rPr lang="zh-CN" altLang="en-US" sz="1200" dirty="0" smtClean="0"/>
              <a:t>（資料來源：食物安全中心，基因改造食物標籤制度在國際間的發展，下載自：</a:t>
            </a:r>
            <a:r>
              <a:rPr lang="en-US" altLang="zh-CN" sz="1200" dirty="0">
                <a:hlinkClick r:id="rId2"/>
              </a:rPr>
              <a:t>http://</a:t>
            </a:r>
            <a:r>
              <a:rPr lang="en-US" altLang="zh-CN" sz="1200" dirty="0" smtClean="0">
                <a:hlinkClick r:id="rId2"/>
              </a:rPr>
              <a:t>www.cfs.gov.hk/tc_chi/programme/programme_gmf/programme_gmf_gi_info4.html</a:t>
            </a:r>
            <a:r>
              <a:rPr lang="zh-CN" altLang="en-US" sz="1200" dirty="0" smtClean="0"/>
              <a:t>。下載日期：</a:t>
            </a:r>
            <a:r>
              <a:rPr lang="en-US" altLang="zh-CN" sz="1200" dirty="0" smtClean="0"/>
              <a:t>9/3/2014</a:t>
            </a:r>
            <a:r>
              <a:rPr lang="zh-CN" altLang="en-US" sz="1200" dirty="0" smtClean="0"/>
              <a:t>。）</a:t>
            </a:r>
            <a:endParaRPr lang="zh-HK" altLang="en-US" sz="1200" dirty="0"/>
          </a:p>
        </p:txBody>
      </p:sp>
    </p:spTree>
    <p:extLst>
      <p:ext uri="{BB962C8B-B14F-4D97-AF65-F5344CB8AC3E}">
        <p14:creationId xmlns:p14="http://schemas.microsoft.com/office/powerpoint/2010/main" val="1802804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873" y="303039"/>
            <a:ext cx="3733714" cy="769441"/>
          </a:xfrm>
          <a:prstGeom prst="rect">
            <a:avLst/>
          </a:prstGeom>
          <a:noFill/>
        </p:spPr>
        <p:txBody>
          <a:bodyPr wrap="none" lIns="91440" tIns="45720" rIns="91440" bIns="45720">
            <a:spAutoFit/>
          </a:bodyPr>
          <a:lstStyle/>
          <a:p>
            <a:pPr algn="ctr"/>
            <a:r>
              <a:rPr lang="en-US" altLang="zh-CN"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4.2.1 </a:t>
            </a:r>
            <a:r>
              <a:rPr lang="zh-CN" alt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安全評估</a:t>
            </a:r>
            <a:endParaRPr lang="zh-TW" alt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1943495223"/>
              </p:ext>
            </p:extLst>
          </p:nvPr>
        </p:nvGraphicFramePr>
        <p:xfrm>
          <a:off x="585873" y="1268760"/>
          <a:ext cx="7848873" cy="4531176"/>
        </p:xfrm>
        <a:graphic>
          <a:graphicData uri="http://schemas.openxmlformats.org/drawingml/2006/table">
            <a:tbl>
              <a:tblPr firstRow="1" bandRow="1">
                <a:tableStyleId>{93296810-A885-4BE3-A3E7-6D5BEEA58F35}</a:tableStyleId>
              </a:tblPr>
              <a:tblGrid>
                <a:gridCol w="1537855">
                  <a:extLst>
                    <a:ext uri="{9D8B030D-6E8A-4147-A177-3AD203B41FA5}">
                      <a16:colId xmlns:a16="http://schemas.microsoft.com/office/drawing/2014/main" val="20000"/>
                    </a:ext>
                  </a:extLst>
                </a:gridCol>
                <a:gridCol w="6311018">
                  <a:extLst>
                    <a:ext uri="{9D8B030D-6E8A-4147-A177-3AD203B41FA5}">
                      <a16:colId xmlns:a16="http://schemas.microsoft.com/office/drawing/2014/main" val="20001"/>
                    </a:ext>
                  </a:extLst>
                </a:gridCol>
              </a:tblGrid>
              <a:tr h="370840">
                <a:tc gridSpan="2">
                  <a:txBody>
                    <a:bodyPr/>
                    <a:lstStyle/>
                    <a:p>
                      <a:pPr algn="ctr"/>
                      <a:r>
                        <a:rPr lang="zh-CN" altLang="en-US" sz="2800" b="1" dirty="0" smtClean="0"/>
                        <a:t>強制性標籤制度</a:t>
                      </a:r>
                      <a:r>
                        <a:rPr lang="zh-CN" altLang="en-US" sz="2800" b="1" dirty="0" smtClean="0">
                          <a:solidFill>
                            <a:srgbClr val="002060"/>
                          </a:solidFill>
                        </a:rPr>
                        <a:t>（標籤所有食品）</a:t>
                      </a:r>
                      <a:endParaRPr lang="zh-HK" altLang="en-US" sz="2800" b="1" dirty="0">
                        <a:solidFill>
                          <a:srgbClr val="002060"/>
                        </a:solidFill>
                      </a:endParaRPr>
                    </a:p>
                  </a:txBody>
                  <a:tcPr/>
                </a:tc>
                <a:tc hMerge="1">
                  <a:txBody>
                    <a:bodyPr/>
                    <a:lstStyle/>
                    <a:p>
                      <a:endParaRPr lang="zh-HK" altLang="en-US" dirty="0"/>
                    </a:p>
                  </a:txBody>
                  <a:tcPr/>
                </a:tc>
                <a:extLst>
                  <a:ext uri="{0D108BD9-81ED-4DB2-BD59-A6C34878D82A}">
                    <a16:rowId xmlns:a16="http://schemas.microsoft.com/office/drawing/2014/main" val="10000"/>
                  </a:ext>
                </a:extLst>
              </a:tr>
              <a:tr h="370840">
                <a:tc>
                  <a:txBody>
                    <a:bodyPr/>
                    <a:lstStyle/>
                    <a:p>
                      <a:r>
                        <a:rPr lang="zh-CN" altLang="en-US" sz="2200" b="1" dirty="0" smtClean="0"/>
                        <a:t>優點</a:t>
                      </a:r>
                      <a:endParaRPr lang="zh-HK" altLang="en-US" sz="2200" b="1" dirty="0"/>
                    </a:p>
                  </a:txBody>
                  <a:tcPr/>
                </a:tc>
                <a:tc>
                  <a:txBody>
                    <a:bodyPr/>
                    <a:lstStyle/>
                    <a:p>
                      <a:pPr marL="285750" indent="-285750">
                        <a:buFont typeface="Arial" panose="020B0604020202020204" pitchFamily="34" charset="0"/>
                        <a:buChar char="•"/>
                      </a:pPr>
                      <a:r>
                        <a:rPr lang="zh-TW" altLang="en-US" sz="2200" b="1" i="0" kern="1200" dirty="0" smtClean="0">
                          <a:solidFill>
                            <a:schemeClr val="dk1"/>
                          </a:solidFill>
                          <a:effectLst/>
                          <a:latin typeface="+mn-lt"/>
                          <a:ea typeface="+mn-ea"/>
                          <a:cs typeface="+mn-cs"/>
                        </a:rPr>
                        <a:t>讓 消 費 者 辨 別 食 物 中 是 否 含 有 基 因 改 造 物 質</a:t>
                      </a:r>
                    </a:p>
                    <a:p>
                      <a:pPr marL="285750" indent="-285750">
                        <a:buFont typeface="Arial" panose="020B0604020202020204" pitchFamily="34" charset="0"/>
                        <a:buChar char="•"/>
                      </a:pPr>
                      <a:r>
                        <a:rPr lang="zh-TW" altLang="en-US" sz="2200" b="1" i="0" kern="1200" dirty="0" smtClean="0">
                          <a:solidFill>
                            <a:schemeClr val="dk1"/>
                          </a:solidFill>
                          <a:effectLst/>
                          <a:latin typeface="+mn-lt"/>
                          <a:ea typeface="+mn-ea"/>
                          <a:cs typeface="+mn-cs"/>
                        </a:rPr>
                        <a:t>有 助 </a:t>
                      </a:r>
                      <a:r>
                        <a:rPr lang="zh-TW" altLang="en-US" sz="2200" b="1" i="0" kern="1200" dirty="0" smtClean="0">
                          <a:solidFill>
                            <a:srgbClr val="FF0000"/>
                          </a:solidFill>
                          <a:effectLst/>
                          <a:latin typeface="+mn-lt"/>
                          <a:ea typeface="+mn-ea"/>
                          <a:cs typeface="+mn-cs"/>
                        </a:rPr>
                        <a:t>加 強 監 察 及 追 查 </a:t>
                      </a:r>
                      <a:r>
                        <a:rPr lang="zh-TW" altLang="en-US" sz="2200" b="1" i="0" kern="1200" dirty="0" smtClean="0">
                          <a:solidFill>
                            <a:schemeClr val="dk1"/>
                          </a:solidFill>
                          <a:effectLst/>
                          <a:latin typeface="+mn-lt"/>
                          <a:ea typeface="+mn-ea"/>
                          <a:cs typeface="+mn-cs"/>
                        </a:rPr>
                        <a:t>基 因 改 造 食 物 的 來 源</a:t>
                      </a:r>
                      <a:endParaRPr lang="en-US" altLang="zh-TW" sz="2200" b="1" i="0"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lang="zh-TW" altLang="en-US" sz="2200" b="1"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1818456">
                <a:tc>
                  <a:txBody>
                    <a:bodyPr/>
                    <a:lstStyle/>
                    <a:p>
                      <a:r>
                        <a:rPr lang="zh-CN" altLang="en-US" sz="2200" b="1" dirty="0" smtClean="0"/>
                        <a:t>缺點</a:t>
                      </a:r>
                      <a:endParaRPr lang="zh-HK" altLang="en-US" sz="2200" b="1" dirty="0"/>
                    </a:p>
                  </a:txBody>
                  <a:tcPr/>
                </a:tc>
                <a:tc>
                  <a:txBody>
                    <a:bodyPr/>
                    <a:lstStyle/>
                    <a:p>
                      <a:pPr marL="285750" indent="-285750">
                        <a:buFont typeface="Arial" panose="020B0604020202020204" pitchFamily="34" charset="0"/>
                        <a:buChar char="•"/>
                      </a:pPr>
                      <a:r>
                        <a:rPr lang="zh-TW" altLang="en-US" sz="2200" b="1" i="0" kern="1200" dirty="0" smtClean="0">
                          <a:solidFill>
                            <a:schemeClr val="dk1"/>
                          </a:solidFill>
                          <a:effectLst/>
                          <a:latin typeface="+mn-lt"/>
                          <a:ea typeface="+mn-ea"/>
                          <a:cs typeface="+mn-cs"/>
                        </a:rPr>
                        <a:t>令 業 界 的 </a:t>
                      </a:r>
                      <a:r>
                        <a:rPr lang="zh-TW" altLang="en-US" sz="2200" b="1" i="0" kern="1200" dirty="0" smtClean="0">
                          <a:solidFill>
                            <a:srgbClr val="FF0000"/>
                          </a:solidFill>
                          <a:effectLst/>
                          <a:latin typeface="+mn-lt"/>
                          <a:ea typeface="+mn-ea"/>
                          <a:cs typeface="+mn-cs"/>
                        </a:rPr>
                        <a:t>生 產 成 本 增 加 </a:t>
                      </a:r>
                      <a:r>
                        <a:rPr lang="zh-TW" altLang="en-US" sz="2200" b="1" i="0" kern="1200" dirty="0" smtClean="0">
                          <a:solidFill>
                            <a:schemeClr val="dk1"/>
                          </a:solidFill>
                          <a:effectLst/>
                          <a:latin typeface="+mn-lt"/>
                          <a:ea typeface="+mn-ea"/>
                          <a:cs typeface="+mn-cs"/>
                        </a:rPr>
                        <a:t>， 增 加 的 成 本 可 能 會 由 業 界 承 擔 或 </a:t>
                      </a:r>
                      <a:r>
                        <a:rPr lang="zh-TW" altLang="en-US" sz="2200" b="1" i="0" kern="1200" dirty="0" smtClean="0">
                          <a:solidFill>
                            <a:srgbClr val="FF0000"/>
                          </a:solidFill>
                          <a:effectLst/>
                          <a:latin typeface="+mn-lt"/>
                          <a:ea typeface="+mn-ea"/>
                          <a:cs typeface="+mn-cs"/>
                        </a:rPr>
                        <a:t>轉 嫁 給 消 費 者</a:t>
                      </a:r>
                    </a:p>
                    <a:p>
                      <a:pPr marL="285750" indent="-285750">
                        <a:buFont typeface="Arial" panose="020B0604020202020204" pitchFamily="34" charset="0"/>
                        <a:buChar char="•"/>
                      </a:pPr>
                      <a:r>
                        <a:rPr lang="zh-TW" altLang="en-US" sz="2200" b="1" i="0" kern="1200" dirty="0" smtClean="0">
                          <a:solidFill>
                            <a:schemeClr val="dk1"/>
                          </a:solidFill>
                          <a:effectLst/>
                          <a:latin typeface="+mn-lt"/>
                          <a:ea typeface="+mn-ea"/>
                          <a:cs typeface="+mn-cs"/>
                        </a:rPr>
                        <a:t>由 於 測 試 基 因 改 造 食 物 的 方 法 有 局 限 性 ， 因 此 這 個 標 籤 制 度 </a:t>
                      </a:r>
                      <a:r>
                        <a:rPr lang="zh-TW" altLang="en-US" sz="2200" b="1" i="0" kern="1200" dirty="0" smtClean="0">
                          <a:solidFill>
                            <a:srgbClr val="FF0000"/>
                          </a:solidFill>
                          <a:effectLst/>
                          <a:latin typeface="+mn-lt"/>
                          <a:ea typeface="+mn-ea"/>
                          <a:cs typeface="+mn-cs"/>
                        </a:rPr>
                        <a:t>不 容 易 執 行</a:t>
                      </a:r>
                    </a:p>
                  </a:txBody>
                  <a:tcPr/>
                </a:tc>
                <a:extLst>
                  <a:ext uri="{0D108BD9-81ED-4DB2-BD59-A6C34878D82A}">
                    <a16:rowId xmlns:a16="http://schemas.microsoft.com/office/drawing/2014/main" val="10002"/>
                  </a:ext>
                </a:extLst>
              </a:tr>
              <a:tr h="370840">
                <a:tc>
                  <a:txBody>
                    <a:bodyPr/>
                    <a:lstStyle/>
                    <a:p>
                      <a:r>
                        <a:rPr lang="zh-CN" altLang="en-US" sz="2200" b="1" dirty="0" smtClean="0"/>
                        <a:t>執行地區</a:t>
                      </a:r>
                      <a:endParaRPr lang="zh-HK" altLang="en-US" sz="2200" b="1"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200" b="1" i="0" kern="1200" dirty="0" smtClean="0">
                          <a:solidFill>
                            <a:schemeClr val="dk1"/>
                          </a:solidFill>
                          <a:effectLst/>
                          <a:latin typeface="+mn-lt"/>
                          <a:ea typeface="+mn-ea"/>
                          <a:cs typeface="+mn-cs"/>
                        </a:rPr>
                        <a:t>歐 洲 聯 盟 國 家 、韓 國、澳 洲 及 新 西 蘭</a:t>
                      </a:r>
                      <a:endParaRPr lang="zh-HK" altLang="en-US" sz="2200" b="1" dirty="0"/>
                    </a:p>
                  </a:txBody>
                  <a:tcPr/>
                </a:tc>
                <a:extLst>
                  <a:ext uri="{0D108BD9-81ED-4DB2-BD59-A6C34878D82A}">
                    <a16:rowId xmlns:a16="http://schemas.microsoft.com/office/drawing/2014/main" val="10003"/>
                  </a:ext>
                </a:extLst>
              </a:tr>
            </a:tbl>
          </a:graphicData>
        </a:graphic>
      </p:graphicFrame>
      <p:sp>
        <p:nvSpPr>
          <p:cNvPr id="4" name="文字方塊 3"/>
          <p:cNvSpPr txBox="1"/>
          <p:nvPr/>
        </p:nvSpPr>
        <p:spPr>
          <a:xfrm>
            <a:off x="899592" y="6309320"/>
            <a:ext cx="7776864" cy="461665"/>
          </a:xfrm>
          <a:prstGeom prst="rect">
            <a:avLst/>
          </a:prstGeom>
          <a:noFill/>
        </p:spPr>
        <p:txBody>
          <a:bodyPr wrap="square" rtlCol="0">
            <a:spAutoFit/>
          </a:bodyPr>
          <a:lstStyle/>
          <a:p>
            <a:r>
              <a:rPr lang="zh-CN" altLang="en-US" sz="1200" dirty="0" smtClean="0"/>
              <a:t>（資料來源：食物安全中心，基因改造食物標籤制度在國際間的發展，下載自：</a:t>
            </a:r>
            <a:r>
              <a:rPr lang="en-US" altLang="zh-CN" sz="1200" dirty="0">
                <a:hlinkClick r:id="rId2"/>
              </a:rPr>
              <a:t>http://</a:t>
            </a:r>
            <a:r>
              <a:rPr lang="en-US" altLang="zh-CN" sz="1200" dirty="0" smtClean="0">
                <a:hlinkClick r:id="rId2"/>
              </a:rPr>
              <a:t>www.cfs.gov.hk/tc_chi/programme/programme_gmf/programme_gmf_gi_info4.html</a:t>
            </a:r>
            <a:r>
              <a:rPr lang="zh-CN" altLang="en-US" sz="1200" dirty="0" smtClean="0"/>
              <a:t>。下載日期：</a:t>
            </a:r>
            <a:r>
              <a:rPr lang="en-US" altLang="zh-CN" sz="1200" dirty="0" smtClean="0"/>
              <a:t>9/3/2014</a:t>
            </a:r>
            <a:r>
              <a:rPr lang="zh-CN" altLang="en-US" sz="1200" dirty="0" smtClean="0"/>
              <a:t>。）</a:t>
            </a:r>
            <a:endParaRPr lang="zh-HK" altLang="en-US" sz="1200" dirty="0"/>
          </a:p>
        </p:txBody>
      </p:sp>
    </p:spTree>
    <p:extLst>
      <p:ext uri="{BB962C8B-B14F-4D97-AF65-F5344CB8AC3E}">
        <p14:creationId xmlns:p14="http://schemas.microsoft.com/office/powerpoint/2010/main" val="1802804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873" y="303039"/>
            <a:ext cx="3733714" cy="769441"/>
          </a:xfrm>
          <a:prstGeom prst="rect">
            <a:avLst/>
          </a:prstGeom>
          <a:noFill/>
        </p:spPr>
        <p:txBody>
          <a:bodyPr wrap="none" lIns="91440" tIns="45720" rIns="91440" bIns="45720">
            <a:spAutoFit/>
          </a:bodyPr>
          <a:lstStyle/>
          <a:p>
            <a:pPr algn="ctr"/>
            <a:r>
              <a:rPr lang="en-US" altLang="zh-CN"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4.2.1 </a:t>
            </a:r>
            <a:r>
              <a:rPr lang="zh-CN" alt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安全評估</a:t>
            </a:r>
            <a:endParaRPr lang="zh-TW" alt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2340535645"/>
              </p:ext>
            </p:extLst>
          </p:nvPr>
        </p:nvGraphicFramePr>
        <p:xfrm>
          <a:off x="657880" y="1484784"/>
          <a:ext cx="8018576" cy="4273624"/>
        </p:xfrm>
        <a:graphic>
          <a:graphicData uri="http://schemas.openxmlformats.org/drawingml/2006/table">
            <a:tbl>
              <a:tblPr firstRow="1" bandRow="1">
                <a:tableStyleId>{93296810-A885-4BE3-A3E7-6D5BEEA58F35}</a:tableStyleId>
              </a:tblPr>
              <a:tblGrid>
                <a:gridCol w="1609863">
                  <a:extLst>
                    <a:ext uri="{9D8B030D-6E8A-4147-A177-3AD203B41FA5}">
                      <a16:colId xmlns:a16="http://schemas.microsoft.com/office/drawing/2014/main" val="20000"/>
                    </a:ext>
                  </a:extLst>
                </a:gridCol>
                <a:gridCol w="6408713">
                  <a:extLst>
                    <a:ext uri="{9D8B030D-6E8A-4147-A177-3AD203B41FA5}">
                      <a16:colId xmlns:a16="http://schemas.microsoft.com/office/drawing/2014/main" val="20001"/>
                    </a:ext>
                  </a:extLst>
                </a:gridCol>
              </a:tblGrid>
              <a:tr h="370840">
                <a:tc gridSpan="2">
                  <a:txBody>
                    <a:bodyPr/>
                    <a:lstStyle/>
                    <a:p>
                      <a:pPr algn="ctr"/>
                      <a:r>
                        <a:rPr lang="zh-CN" altLang="en-US" sz="2800" b="1" dirty="0" smtClean="0"/>
                        <a:t>強制性標籤制度</a:t>
                      </a:r>
                      <a:r>
                        <a:rPr lang="zh-CN" altLang="en-US" sz="2800" b="1" dirty="0" smtClean="0">
                          <a:solidFill>
                            <a:srgbClr val="002060"/>
                          </a:solidFill>
                        </a:rPr>
                        <a:t>（標籤特定食品）</a:t>
                      </a:r>
                      <a:endParaRPr lang="zh-HK" altLang="en-US" sz="2800" b="1" dirty="0">
                        <a:solidFill>
                          <a:srgbClr val="002060"/>
                        </a:solidFill>
                      </a:endParaRPr>
                    </a:p>
                  </a:txBody>
                  <a:tcPr/>
                </a:tc>
                <a:tc hMerge="1">
                  <a:txBody>
                    <a:bodyPr/>
                    <a:lstStyle/>
                    <a:p>
                      <a:endParaRPr lang="zh-HK" altLang="en-US" dirty="0"/>
                    </a:p>
                  </a:txBody>
                  <a:tcPr/>
                </a:tc>
                <a:extLst>
                  <a:ext uri="{0D108BD9-81ED-4DB2-BD59-A6C34878D82A}">
                    <a16:rowId xmlns:a16="http://schemas.microsoft.com/office/drawing/2014/main" val="10000"/>
                  </a:ext>
                </a:extLst>
              </a:tr>
              <a:tr h="370840">
                <a:tc>
                  <a:txBody>
                    <a:bodyPr/>
                    <a:lstStyle/>
                    <a:p>
                      <a:r>
                        <a:rPr lang="zh-CN" altLang="en-US" sz="2400" b="1" dirty="0" smtClean="0"/>
                        <a:t>優點</a:t>
                      </a:r>
                      <a:endParaRPr lang="zh-HK" altLang="en-US" sz="2400" b="1" dirty="0"/>
                    </a:p>
                  </a:txBody>
                  <a:tcPr/>
                </a:tc>
                <a:tc>
                  <a:txBody>
                    <a:bodyPr/>
                    <a:lstStyle/>
                    <a:p>
                      <a:pPr marL="285750" indent="-285750">
                        <a:buFont typeface="Arial" panose="020B0604020202020204" pitchFamily="34" charset="0"/>
                        <a:buChar char="•"/>
                      </a:pPr>
                      <a:r>
                        <a:rPr lang="zh-TW" altLang="en-US" sz="2400" b="1" i="0" kern="1200" dirty="0" smtClean="0">
                          <a:solidFill>
                            <a:schemeClr val="dk1"/>
                          </a:solidFill>
                          <a:effectLst/>
                          <a:latin typeface="+mn-lt"/>
                          <a:ea typeface="+mn-ea"/>
                          <a:cs typeface="+mn-cs"/>
                        </a:rPr>
                        <a:t>讓 消 費 者 辨 別 </a:t>
                      </a:r>
                      <a:r>
                        <a:rPr lang="zh-TW" altLang="en-US" sz="2400" b="1" i="0" kern="1200" dirty="0" smtClean="0">
                          <a:solidFill>
                            <a:srgbClr val="FF0000"/>
                          </a:solidFill>
                          <a:effectLst/>
                          <a:latin typeface="+mn-lt"/>
                          <a:ea typeface="+mn-ea"/>
                          <a:cs typeface="+mn-cs"/>
                        </a:rPr>
                        <a:t>指 定 的 食 物 </a:t>
                      </a:r>
                      <a:r>
                        <a:rPr lang="zh-TW" altLang="en-US" sz="2400" b="1" i="0" kern="1200" dirty="0" smtClean="0">
                          <a:solidFill>
                            <a:schemeClr val="dk1"/>
                          </a:solidFill>
                          <a:effectLst/>
                          <a:latin typeface="+mn-lt"/>
                          <a:ea typeface="+mn-ea"/>
                          <a:cs typeface="+mn-cs"/>
                        </a:rPr>
                        <a:t>中 是 否 含 有 基 因 改 造 物 質</a:t>
                      </a:r>
                    </a:p>
                    <a:p>
                      <a:pPr marL="285750" indent="-285750">
                        <a:buFont typeface="Arial" panose="020B0604020202020204" pitchFamily="34" charset="0"/>
                        <a:buChar char="•"/>
                      </a:pPr>
                      <a:r>
                        <a:rPr lang="zh-TW" altLang="en-US" sz="2400" b="1" i="0" kern="1200" dirty="0" smtClean="0">
                          <a:solidFill>
                            <a:srgbClr val="FF0000"/>
                          </a:solidFill>
                          <a:effectLst/>
                          <a:latin typeface="+mn-lt"/>
                          <a:ea typeface="+mn-ea"/>
                          <a:cs typeface="+mn-cs"/>
                        </a:rPr>
                        <a:t>執 行 </a:t>
                      </a:r>
                      <a:r>
                        <a:rPr lang="zh-TW" altLang="en-US" sz="2400" b="1" i="0" kern="1200" dirty="0" smtClean="0">
                          <a:solidFill>
                            <a:schemeClr val="dk1"/>
                          </a:solidFill>
                          <a:effectLst/>
                          <a:latin typeface="+mn-lt"/>
                          <a:ea typeface="+mn-ea"/>
                          <a:cs typeface="+mn-cs"/>
                        </a:rPr>
                        <a:t>有 關 標 籤 法 例 時 </a:t>
                      </a:r>
                      <a:r>
                        <a:rPr lang="zh-TW" altLang="en-US" sz="2400" b="1" i="0" kern="1200" dirty="0" smtClean="0">
                          <a:solidFill>
                            <a:srgbClr val="FF0000"/>
                          </a:solidFill>
                          <a:effectLst/>
                          <a:latin typeface="+mn-lt"/>
                          <a:ea typeface="+mn-ea"/>
                          <a:cs typeface="+mn-cs"/>
                        </a:rPr>
                        <a:t>較 為 可 行</a:t>
                      </a:r>
                    </a:p>
                    <a:p>
                      <a:pPr marL="285750" indent="-285750">
                        <a:buFont typeface="Arial" panose="020B0604020202020204" pitchFamily="34" charset="0"/>
                        <a:buChar char="•"/>
                      </a:pPr>
                      <a:endParaRPr lang="zh-TW" altLang="en-US" sz="2400" b="1"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1743784">
                <a:tc>
                  <a:txBody>
                    <a:bodyPr/>
                    <a:lstStyle/>
                    <a:p>
                      <a:r>
                        <a:rPr lang="zh-CN" altLang="en-US" sz="2400" b="1" dirty="0" smtClean="0"/>
                        <a:t>缺點</a:t>
                      </a:r>
                      <a:endParaRPr lang="zh-HK" altLang="en-US" sz="2400" b="1" dirty="0"/>
                    </a:p>
                  </a:txBody>
                  <a:tcPr/>
                </a:tc>
                <a:tc>
                  <a:txBody>
                    <a:bodyPr/>
                    <a:lstStyle/>
                    <a:p>
                      <a:pPr marL="285750" indent="-285750">
                        <a:buFont typeface="Arial" panose="020B0604020202020204" pitchFamily="34" charset="0"/>
                        <a:buChar char="•"/>
                      </a:pPr>
                      <a:r>
                        <a:rPr lang="zh-TW" altLang="en-US" sz="2400" b="1" i="0" kern="1200" dirty="0" smtClean="0">
                          <a:solidFill>
                            <a:schemeClr val="dk1"/>
                          </a:solidFill>
                          <a:effectLst/>
                          <a:latin typeface="+mn-lt"/>
                          <a:ea typeface="+mn-ea"/>
                          <a:cs typeface="+mn-cs"/>
                        </a:rPr>
                        <a:t>未 能 完 全 滿 足 一 些 消 費 者 希 望 知 道 </a:t>
                      </a:r>
                      <a:r>
                        <a:rPr lang="zh-TW" altLang="en-US" sz="2400" b="1" i="0" kern="1200" dirty="0" smtClean="0">
                          <a:solidFill>
                            <a:srgbClr val="FF0000"/>
                          </a:solidFill>
                          <a:effectLst/>
                          <a:latin typeface="+mn-lt"/>
                          <a:ea typeface="+mn-ea"/>
                          <a:cs typeface="+mn-cs"/>
                        </a:rPr>
                        <a:t>非 指 定 的 食 物</a:t>
                      </a:r>
                      <a:r>
                        <a:rPr lang="zh-TW" altLang="en-US" sz="2400" b="1" i="0" kern="1200" dirty="0" smtClean="0">
                          <a:solidFill>
                            <a:schemeClr val="dk1"/>
                          </a:solidFill>
                          <a:effectLst/>
                          <a:latin typeface="+mn-lt"/>
                          <a:ea typeface="+mn-ea"/>
                          <a:cs typeface="+mn-cs"/>
                        </a:rPr>
                        <a:t> 是 否 含 有 基 因 改 造 物 質</a:t>
                      </a:r>
                    </a:p>
                    <a:p>
                      <a:pPr marL="285750" indent="-285750">
                        <a:buFont typeface="Arial" panose="020B0604020202020204" pitchFamily="34" charset="0"/>
                        <a:buChar char="•"/>
                      </a:pPr>
                      <a:r>
                        <a:rPr lang="zh-TW" altLang="en-US" sz="2400" b="1" i="0" kern="1200" dirty="0" smtClean="0">
                          <a:solidFill>
                            <a:srgbClr val="FF0000"/>
                          </a:solidFill>
                          <a:effectLst/>
                          <a:latin typeface="+mn-lt"/>
                          <a:ea typeface="+mn-ea"/>
                          <a:cs typeface="+mn-cs"/>
                        </a:rPr>
                        <a:t>指 定 食 品 的 生 產 成 本 可 能 會 增 加</a:t>
                      </a:r>
                    </a:p>
                    <a:p>
                      <a:pPr marL="285750" indent="-285750">
                        <a:buFont typeface="Arial" panose="020B0604020202020204" pitchFamily="34" charset="0"/>
                        <a:buChar char="•"/>
                      </a:pPr>
                      <a:endParaRPr lang="zh-TW" altLang="en-US" sz="2400" b="1" i="0" kern="1200" dirty="0" smtClean="0">
                        <a:solidFill>
                          <a:srgbClr val="FF0000"/>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zh-CN" altLang="en-US" sz="2400" b="1" dirty="0" smtClean="0"/>
                        <a:t>執行地區</a:t>
                      </a:r>
                      <a:endParaRPr lang="zh-HK" altLang="en-US" sz="2400" b="1"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b="1" i="0" kern="1200" dirty="0" smtClean="0">
                          <a:solidFill>
                            <a:schemeClr val="dk1"/>
                          </a:solidFill>
                          <a:effectLst/>
                          <a:latin typeface="+mn-lt"/>
                          <a:ea typeface="+mn-ea"/>
                          <a:cs typeface="+mn-cs"/>
                        </a:rPr>
                        <a:t>日 本 、台 灣 及 中 國 內 地</a:t>
                      </a:r>
                      <a:endParaRPr lang="zh-HK" altLang="en-US" sz="2400" b="1" dirty="0"/>
                    </a:p>
                  </a:txBody>
                  <a:tcPr/>
                </a:tc>
                <a:extLst>
                  <a:ext uri="{0D108BD9-81ED-4DB2-BD59-A6C34878D82A}">
                    <a16:rowId xmlns:a16="http://schemas.microsoft.com/office/drawing/2014/main" val="10003"/>
                  </a:ext>
                </a:extLst>
              </a:tr>
            </a:tbl>
          </a:graphicData>
        </a:graphic>
      </p:graphicFrame>
      <p:sp>
        <p:nvSpPr>
          <p:cNvPr id="4" name="文字方塊 3"/>
          <p:cNvSpPr txBox="1"/>
          <p:nvPr/>
        </p:nvSpPr>
        <p:spPr>
          <a:xfrm>
            <a:off x="899592" y="6309320"/>
            <a:ext cx="7776864" cy="461665"/>
          </a:xfrm>
          <a:prstGeom prst="rect">
            <a:avLst/>
          </a:prstGeom>
          <a:noFill/>
        </p:spPr>
        <p:txBody>
          <a:bodyPr wrap="square" rtlCol="0">
            <a:spAutoFit/>
          </a:bodyPr>
          <a:lstStyle/>
          <a:p>
            <a:r>
              <a:rPr lang="zh-CN" altLang="en-US" sz="1200" dirty="0" smtClean="0"/>
              <a:t>（資料來源：食物安全中心，基因改造食物標籤制度在國際間的發展，下載自：</a:t>
            </a:r>
            <a:r>
              <a:rPr lang="en-US" altLang="zh-CN" sz="1200" dirty="0">
                <a:hlinkClick r:id="rId2"/>
              </a:rPr>
              <a:t>http://</a:t>
            </a:r>
            <a:r>
              <a:rPr lang="en-US" altLang="zh-CN" sz="1200" dirty="0" smtClean="0">
                <a:hlinkClick r:id="rId2"/>
              </a:rPr>
              <a:t>www.cfs.gov.hk/tc_chi/programme/programme_gmf/programme_gmf_gi_info4.html</a:t>
            </a:r>
            <a:r>
              <a:rPr lang="zh-CN" altLang="en-US" sz="1200" dirty="0" smtClean="0"/>
              <a:t>。下載日期：</a:t>
            </a:r>
            <a:r>
              <a:rPr lang="en-US" altLang="zh-CN" sz="1200" dirty="0" smtClean="0"/>
              <a:t>9/3/2014</a:t>
            </a:r>
            <a:r>
              <a:rPr lang="zh-CN" altLang="en-US" sz="1200" dirty="0" smtClean="0"/>
              <a:t>。）</a:t>
            </a:r>
            <a:endParaRPr lang="zh-HK" altLang="en-US" sz="1200" dirty="0"/>
          </a:p>
        </p:txBody>
      </p:sp>
    </p:spTree>
    <p:extLst>
      <p:ext uri="{BB962C8B-B14F-4D97-AF65-F5344CB8AC3E}">
        <p14:creationId xmlns:p14="http://schemas.microsoft.com/office/powerpoint/2010/main" val="3152822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food.southcn.com/ysgw/mrys/content/images/attachement/jpg/site4/20090531/00404650c5ac0b8c2588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22" y="795739"/>
            <a:ext cx="3017912" cy="2889652"/>
          </a:xfrm>
          <a:prstGeom prst="rect">
            <a:avLst/>
          </a:prstGeom>
          <a:noFill/>
          <a:extLst>
            <a:ext uri="{909E8E84-426E-40DD-AFC4-6F175D3DCCD1}">
              <a14:hiddenFill xmlns:a14="http://schemas.microsoft.com/office/drawing/2010/main">
                <a:solidFill>
                  <a:srgbClr val="FFFFFF"/>
                </a:solidFill>
              </a14:hiddenFill>
            </a:ext>
          </a:extLst>
        </p:spPr>
      </p:pic>
      <p:sp>
        <p:nvSpPr>
          <p:cNvPr id="4" name="向右箭號 3"/>
          <p:cNvSpPr/>
          <p:nvPr/>
        </p:nvSpPr>
        <p:spPr>
          <a:xfrm>
            <a:off x="3851920" y="1882858"/>
            <a:ext cx="1080120" cy="7154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HK" altLang="en-US"/>
          </a:p>
        </p:txBody>
      </p:sp>
      <p:pic>
        <p:nvPicPr>
          <p:cNvPr id="5" name="Picture 2" descr="http://food.southcn.com/ysgw/mrys/content/images/attachement/jpg/site4/20090531/00404650c5ac0b8c2588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795739"/>
            <a:ext cx="3017912" cy="2889652"/>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187624" y="260648"/>
            <a:ext cx="1988045" cy="523220"/>
          </a:xfrm>
          <a:prstGeom prst="rect">
            <a:avLst/>
          </a:prstGeom>
          <a:noFill/>
        </p:spPr>
        <p:txBody>
          <a:bodyPr wrap="none" rtlCol="0">
            <a:spAutoFit/>
          </a:bodyPr>
          <a:lstStyle/>
          <a:p>
            <a:r>
              <a:rPr lang="zh-CN" altLang="en-US" sz="2800" b="1" dirty="0" smtClean="0"/>
              <a:t>非基因改造</a:t>
            </a:r>
            <a:endParaRPr lang="zh-HK" altLang="en-US" sz="2800" b="1" dirty="0"/>
          </a:p>
        </p:txBody>
      </p:sp>
      <p:sp>
        <p:nvSpPr>
          <p:cNvPr id="7" name="文字方塊 6"/>
          <p:cNvSpPr txBox="1"/>
          <p:nvPr/>
        </p:nvSpPr>
        <p:spPr>
          <a:xfrm>
            <a:off x="5580112" y="274852"/>
            <a:ext cx="1627369" cy="523220"/>
          </a:xfrm>
          <a:prstGeom prst="rect">
            <a:avLst/>
          </a:prstGeom>
          <a:noFill/>
        </p:spPr>
        <p:txBody>
          <a:bodyPr wrap="none" rtlCol="0">
            <a:spAutoFit/>
          </a:bodyPr>
          <a:lstStyle/>
          <a:p>
            <a:r>
              <a:rPr lang="zh-CN" altLang="en-US" sz="2800" b="1" dirty="0" smtClean="0"/>
              <a:t>基因改造</a:t>
            </a:r>
            <a:endParaRPr lang="zh-HK" altLang="en-US" sz="28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08697"/>
            <a:ext cx="26003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161" y="3861048"/>
            <a:ext cx="475297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向右箭號 10"/>
          <p:cNvSpPr/>
          <p:nvPr/>
        </p:nvSpPr>
        <p:spPr>
          <a:xfrm>
            <a:off x="3133761" y="4174853"/>
            <a:ext cx="1080120" cy="71541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HK" altLang="en-US"/>
          </a:p>
        </p:txBody>
      </p:sp>
      <p:sp>
        <p:nvSpPr>
          <p:cNvPr id="6" name="弧形向右箭號 5"/>
          <p:cNvSpPr/>
          <p:nvPr/>
        </p:nvSpPr>
        <p:spPr>
          <a:xfrm rot="20345702">
            <a:off x="1736150" y="5196535"/>
            <a:ext cx="928419" cy="1425022"/>
          </a:xfrm>
          <a:prstGeom prst="curvedRightArrow">
            <a:avLst>
              <a:gd name="adj1" fmla="val 25000"/>
              <a:gd name="adj2" fmla="val 50000"/>
              <a:gd name="adj3" fmla="val 242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9" name="文字方塊 8"/>
          <p:cNvSpPr txBox="1"/>
          <p:nvPr/>
        </p:nvSpPr>
        <p:spPr>
          <a:xfrm>
            <a:off x="2851845" y="5949280"/>
            <a:ext cx="4716356" cy="584775"/>
          </a:xfrm>
          <a:prstGeom prst="rect">
            <a:avLst/>
          </a:prstGeom>
          <a:noFill/>
        </p:spPr>
        <p:txBody>
          <a:bodyPr wrap="none" rtlCol="0">
            <a:spAutoFit/>
          </a:bodyPr>
          <a:lstStyle/>
          <a:p>
            <a:r>
              <a:rPr lang="zh-CN" altLang="en-US" sz="3200" b="1" dirty="0" smtClean="0">
                <a:solidFill>
                  <a:srgbClr val="002060"/>
                </a:solidFill>
              </a:rPr>
              <a:t>什麼是基因改造生物呢？</a:t>
            </a:r>
            <a:endParaRPr lang="zh-HK" altLang="en-US" sz="3200" b="1" dirty="0">
              <a:solidFill>
                <a:srgbClr val="002060"/>
              </a:solidFill>
            </a:endParaRPr>
          </a:p>
        </p:txBody>
      </p:sp>
    </p:spTree>
    <p:extLst>
      <p:ext uri="{BB962C8B-B14F-4D97-AF65-F5344CB8AC3E}">
        <p14:creationId xmlns:p14="http://schemas.microsoft.com/office/powerpoint/2010/main" val="317364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6"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275285" y="3294306"/>
            <a:ext cx="4752528" cy="1077218"/>
          </a:xfrm>
          <a:prstGeom prst="rect">
            <a:avLst/>
          </a:prstGeom>
          <a:noFill/>
        </p:spPr>
        <p:txBody>
          <a:bodyPr wrap="square" rtlCol="0">
            <a:spAutoFit/>
          </a:bodyPr>
          <a:lstStyle/>
          <a:p>
            <a:r>
              <a:rPr lang="zh-TW" altLang="zh-HK" sz="3200" b="1" dirty="0"/>
              <a:t>香港</a:t>
            </a:r>
            <a:r>
              <a:rPr lang="zh-HK" altLang="zh-HK" sz="3200" b="1" dirty="0"/>
              <a:t>現時的自願性標籤制度的</a:t>
            </a:r>
            <a:r>
              <a:rPr lang="zh-HK" altLang="zh-HK" sz="3200" b="1" dirty="0" smtClean="0"/>
              <a:t>有效性</a:t>
            </a:r>
            <a:r>
              <a:rPr lang="zh-CN" altLang="en-US" sz="3200" b="1" dirty="0" smtClean="0"/>
              <a:t>？？</a:t>
            </a:r>
            <a:endParaRPr lang="zh-HK" altLang="en-US" sz="3200" b="1" dirty="0"/>
          </a:p>
        </p:txBody>
      </p:sp>
      <p:sp>
        <p:nvSpPr>
          <p:cNvPr id="9" name="向右箭號 8"/>
          <p:cNvSpPr/>
          <p:nvPr/>
        </p:nvSpPr>
        <p:spPr>
          <a:xfrm>
            <a:off x="1893748" y="3529626"/>
            <a:ext cx="1296144" cy="55838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HK" altLang="en-US"/>
          </a:p>
        </p:txBody>
      </p:sp>
      <p:sp>
        <p:nvSpPr>
          <p:cNvPr id="6" name="矩形 5"/>
          <p:cNvSpPr/>
          <p:nvPr/>
        </p:nvSpPr>
        <p:spPr>
          <a:xfrm>
            <a:off x="380385" y="1415971"/>
            <a:ext cx="6960559" cy="1446550"/>
          </a:xfrm>
          <a:prstGeom prst="rect">
            <a:avLst/>
          </a:prstGeom>
          <a:noFill/>
        </p:spPr>
        <p:txBody>
          <a:bodyPr wrap="none" lIns="91440" tIns="45720" rIns="91440" bIns="45720">
            <a:spAutoFit/>
          </a:bodyPr>
          <a:lstStyle/>
          <a:p>
            <a:pPr algn="ctr"/>
            <a:r>
              <a:rPr lang="zh-CN" altLang="en-US" sz="4400" b="1" cap="none" spc="0" dirty="0" smtClean="0">
                <a:ln w="19050">
                  <a:solidFill>
                    <a:srgbClr val="0070C0"/>
                  </a:solidFill>
                  <a:prstDash val="solid"/>
                </a:ln>
                <a:solidFill>
                  <a:schemeClr val="accent3">
                    <a:lumMod val="75000"/>
                  </a:schemeClr>
                </a:solidFill>
                <a:effectLst>
                  <a:outerShdw blurRad="50000" dist="50800" dir="7500000" algn="tl">
                    <a:srgbClr val="000000">
                      <a:shade val="5000"/>
                      <a:alpha val="35000"/>
                    </a:srgbClr>
                  </a:outerShdw>
                </a:effectLst>
                <a:latin typeface="SimSun"/>
                <a:ea typeface="SimSun"/>
              </a:rPr>
              <a:t>短片</a:t>
            </a:r>
            <a:r>
              <a:rPr lang="zh-HK" altLang="en-US" sz="4400" b="1" cap="none" spc="0" dirty="0" smtClean="0">
                <a:ln w="19050">
                  <a:solidFill>
                    <a:srgbClr val="0070C0"/>
                  </a:solidFill>
                  <a:prstDash val="solid"/>
                </a:ln>
                <a:solidFill>
                  <a:schemeClr val="accent3">
                    <a:lumMod val="75000"/>
                  </a:schemeClr>
                </a:solidFill>
                <a:effectLst>
                  <a:outerShdw blurRad="50000" dist="50800" dir="7500000" algn="tl">
                    <a:srgbClr val="000000">
                      <a:shade val="5000"/>
                      <a:alpha val="35000"/>
                    </a:srgbClr>
                  </a:outerShdw>
                </a:effectLst>
                <a:latin typeface="SimSun"/>
                <a:ea typeface="SimSun"/>
              </a:rPr>
              <a:t>「</a:t>
            </a:r>
            <a:r>
              <a:rPr lang="zh-TW" altLang="zh-HK" sz="4400" b="1" cap="none" spc="0" dirty="0">
                <a:ln w="19050">
                  <a:solidFill>
                    <a:srgbClr val="0070C0"/>
                  </a:solidFill>
                  <a:prstDash val="solid"/>
                </a:ln>
                <a:solidFill>
                  <a:schemeClr val="accent3">
                    <a:lumMod val="75000"/>
                  </a:schemeClr>
                </a:solidFill>
                <a:effectLst>
                  <a:outerShdw blurRad="50000" dist="50800" dir="7500000" algn="tl">
                    <a:srgbClr val="000000">
                      <a:shade val="5000"/>
                      <a:alpha val="35000"/>
                    </a:srgbClr>
                  </a:outerShdw>
                </a:effectLst>
              </a:rPr>
              <a:t>市面豆類製品被</a:t>
            </a:r>
            <a:r>
              <a:rPr lang="zh-TW" altLang="zh-HK" sz="4400" b="1" cap="none" spc="0" dirty="0" smtClean="0">
                <a:ln w="19050">
                  <a:solidFill>
                    <a:srgbClr val="0070C0"/>
                  </a:solidFill>
                  <a:prstDash val="solid"/>
                </a:ln>
                <a:solidFill>
                  <a:schemeClr val="accent3">
                    <a:lumMod val="75000"/>
                  </a:schemeClr>
                </a:solidFill>
                <a:effectLst>
                  <a:outerShdw blurRad="50000" dist="50800" dir="7500000" algn="tl">
                    <a:srgbClr val="000000">
                      <a:shade val="5000"/>
                      <a:alpha val="35000"/>
                    </a:srgbClr>
                  </a:outerShdw>
                </a:effectLst>
              </a:rPr>
              <a:t>測試</a:t>
            </a:r>
            <a:endParaRPr lang="en-US" altLang="zh-TW" sz="4400" b="1" cap="none" spc="0" dirty="0" smtClean="0">
              <a:ln w="19050">
                <a:solidFill>
                  <a:srgbClr val="0070C0"/>
                </a:solidFill>
                <a:prstDash val="solid"/>
              </a:ln>
              <a:solidFill>
                <a:schemeClr val="accent3">
                  <a:lumMod val="75000"/>
                </a:schemeClr>
              </a:solidFill>
              <a:effectLst>
                <a:outerShdw blurRad="50000" dist="50800" dir="7500000" algn="tl">
                  <a:srgbClr val="000000">
                    <a:shade val="5000"/>
                    <a:alpha val="35000"/>
                  </a:srgbClr>
                </a:outerShdw>
              </a:effectLst>
            </a:endParaRPr>
          </a:p>
          <a:p>
            <a:pPr algn="ctr"/>
            <a:r>
              <a:rPr lang="zh-TW" altLang="zh-HK" sz="4400" b="1" cap="none" spc="0" dirty="0" smtClean="0">
                <a:ln w="19050">
                  <a:solidFill>
                    <a:srgbClr val="0070C0"/>
                  </a:solidFill>
                  <a:prstDash val="solid"/>
                </a:ln>
                <a:solidFill>
                  <a:schemeClr val="accent3">
                    <a:lumMod val="75000"/>
                  </a:schemeClr>
                </a:solidFill>
                <a:effectLst>
                  <a:outerShdw blurRad="50000" dist="50800" dir="7500000" algn="tl">
                    <a:srgbClr val="000000">
                      <a:shade val="5000"/>
                      <a:alpha val="35000"/>
                    </a:srgbClr>
                  </a:outerShdw>
                </a:effectLst>
              </a:rPr>
              <a:t>含有</a:t>
            </a:r>
            <a:r>
              <a:rPr lang="zh-TW" altLang="zh-HK" sz="4400" b="1" cap="none" spc="0" dirty="0">
                <a:ln w="19050">
                  <a:solidFill>
                    <a:srgbClr val="0070C0"/>
                  </a:solidFill>
                  <a:prstDash val="solid"/>
                </a:ln>
                <a:solidFill>
                  <a:schemeClr val="accent3">
                    <a:lumMod val="75000"/>
                  </a:schemeClr>
                </a:solidFill>
                <a:effectLst>
                  <a:outerShdw blurRad="50000" dist="50800" dir="7500000" algn="tl">
                    <a:srgbClr val="000000">
                      <a:shade val="5000"/>
                      <a:alpha val="35000"/>
                    </a:srgbClr>
                  </a:outerShdw>
                </a:effectLst>
              </a:rPr>
              <a:t>基因改造大豆成分</a:t>
            </a:r>
            <a:r>
              <a:rPr lang="zh-HK" altLang="en-US" sz="4400" b="1" cap="none" spc="0" dirty="0" smtClean="0">
                <a:ln w="19050">
                  <a:solidFill>
                    <a:srgbClr val="0070C0"/>
                  </a:solidFill>
                  <a:prstDash val="solid"/>
                </a:ln>
                <a:solidFill>
                  <a:schemeClr val="accent3">
                    <a:lumMod val="75000"/>
                  </a:schemeClr>
                </a:solidFill>
                <a:effectLst>
                  <a:outerShdw blurRad="50000" dist="50800" dir="7500000" algn="tl">
                    <a:srgbClr val="000000">
                      <a:shade val="5000"/>
                      <a:alpha val="35000"/>
                    </a:srgbClr>
                  </a:outerShdw>
                </a:effectLst>
                <a:latin typeface="SimSun"/>
                <a:ea typeface="SimSun"/>
              </a:rPr>
              <a:t>」</a:t>
            </a:r>
            <a:endParaRPr lang="zh-HK" altLang="en-US" sz="4400" b="1" cap="none" spc="0" dirty="0">
              <a:ln w="19050">
                <a:solidFill>
                  <a:srgbClr val="0070C0"/>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
        <p:nvSpPr>
          <p:cNvPr id="7" name="AutoShape 2" descr="data:image/jpeg;base64,/9j/4AAQSkZJRgABAQAAAQABAAD/2wCEAAkGBxAPERQUDxQUEBUXEBUZFRUQDxAQGBgSFBEWFhgTFRcYHCggGRolGxcUITIhJiorLjAuFx8zODMsNystLisBCgoKDg0OGhAQGiwkHCQsLCwsLCw3LCwsLCwsLDQsLCwuLCwsKywsLCwsLCwsLCwsLCwsLCwuLSwsLSwsLCwsLP/AABEIANgA6QMBIgACEQEDEQH/xAAcAAEAAgMBAQEAAAAAAAAAAAAAAwYEBQcBCAL/xABJEAABAgQCBQcFDAkEAwAAAAABAAIDBBESBSEGFDFBUQcTYXGBkZIiQlKhsRYXIzIzU2JygrLBwiRDc4Oi0dLh8GN0k6MIFfH/xAAZAQEAAwEBAAAAAAAAAAAAAAAAAgMEAQX/xAArEQACAgEEAgEDAgcAAAAAAAAAAQIRAwQSITEyURMiQZFh8AUUQoGhscH/2gAMAwEAAhEDEQA/AO4oiIAiIgCIiAIi0mL6Ty8sCS4OptNwa0fWecu6qA3axpifhQ8nOFeAzPcFyHSDlWLiWywMXpFYUPv+M71BUuYxvEZ11gfENf1Uq1w9TPKI6yVqx6TJPnpFE9RCPHbO54rpxJy+T4jGHg+I27wNq4qrT3K9LNyhCJE/Zwg0d8Q19SoeH8nWJRtkuYYPnR3sh97SbvUrBJ8kU0flY8CH0MESL+DVetPgj5zKnmyy8YnsxyuRyfg5ftfHd7GtHtWBE5UsQOxkBvW2K786sUvyPQx8pNud9SXaz2vKzG8kUlvmJg9XMj8hU09Gv2yNallNHKhiXCX/AOJ/9ang8q2IN2sl3fYij2RFbDyRyPz8z4oH9CiickMr5szGH1mQnewBd+TSev8ABzZqfZq5XlijCnOyrXcbI7mdwLT7Vv5DlekXmkaHHg9JYyI3+E3epaSY5H3fq5xp4B8uW+sPPsWmneSzEWV5swY3AMilpPjAHrT49HPp1+f+nN+pj2rOv4Vpdh81QQZmE5x2Mc/m3n7D6O9S3a+YsS0YnpYVjy8Vg3usvb2ubVvrU2CaXT8nTmI77R5jzzrKcA11QOyijL+Hpq8cr/ftElrGuJxo+l0XLdH+V+G6jZ+FzR+dgVe3rLD5QHUXLpGG4lAmmCJLxGRWHzmODs+B4HoKw5ME8fkjVDLGfizKREVRYEREAREQBERAEREAREQBYeJ4nClm3RXU4NGbnHgAtVpVpTBkWGpaYltaE0DR6Tz+G0rhOkelcxPvda5zWHIvOTnDgB5regdvBW4sUsjpEMmRQVsuWmPKcSTDgeUcxax3kj9o8fGP0RlxVVw3RzEcWcIkU0h1ydEqyGB/ptGbusDrKsGhuhMOEGxZtoc7IthOzA4GJxd9HYPZfhMLWtmLiKt+zM3LJ5cL0V/BOTqRgUMa6Zd9PyGV6GNOfaSrjKNhwW2wWMhNHmw2NYO4LX6wmsKqcpT8mWRUY9I22sprC1GsL3WFDYS3G21hNZWp1hNYTYNxttZTWVqNYTWE2DcbfWU1lajWE1hNg3G31lafFsBkpuvPwGOcfPaLH+NtCvdYTWFJJxdo42n2UTHOTIirpKLd/px6A9TXgU7wOtU2BHncMj+QYkrFG3dUdIPkvb3hdt1hYWLyMCbZZHaHjcdjmni120Fa8eqkuJ8ozTwLuPDMPRDlUhRqQ8QDYD9gityhOP0q/JnpzHSNi6S1wIBBqCMiM8uK+atJNH3yUShN8N1bH0pX6LuDh/nRuNCtO5jDiGPrHl65wyfKYOMInZ9XYejao5tHGS34vwSx6lxe3J+TvyLDwjFIM3CbFl3iIx2wjaDva4bQRwKzF5rTTpm5OwiIuAIiIAiIgCq2m2lsPD4ZDSOdLa55hjfScN54Df7c7S3SFkhALzQvdUQ2k7XUzcfojaewb186YtiUTEIznvcXMvJJO17/AEj0cBuHqsxY3klSIZJqCtnmK4nFnnl0QuEO4kAnNzvTcd59i3ehOHtiTFzh5MJocB9OtG92Z7AtKGreaLTzYLogdtc0WjiWk5eteu4xxYmkedueSas6G+bDRUmixX4sNwr15KsxcQLjUn+3Uo9bXlSyt9HoRx+yynFXdHr/AJr9NxY7wOzJVjW01tQ+SXslsRcIOINdsNDwKl59UrW1sZDFam1xz3H8CrseS3TKpwrlFk59OfWs59ec+r9pVuNpz6hjYi1u+p4BaCfxWhLWHrP4Ba/W1Rky06RdCF8ss7sWO4DtzX5/9s7o9f8ANVrW01tU75eyzYi1MxYedl1ZrKZNAioNVStbUkHESw1B7OKnHK12Rlj9Fy1hNYWnl50PbUf/AA8FJz61JXyZ7J8YlmzMF8N28eSeDx8V3f8AiuU28V050yGgknICp6gucRDcSeJJ7zVatO6TRRm5pm00U0lj4bFvgm5hpzkImjXt/Bw3O9oqF37AsYgz0FsaA65rtoOTmuG1jxucP77F812rf6HaSxMNj3tq6G6giw6/Gb6Q+mN3dvUNTgWRWu/9ksGZwdPo+hUUElNw48NkSE4PY9oc1w3g/wCbFOvIPRCIiAKKamGQmOfEIa1rS5xOwNAqSpVy7lo0nEGGJZhzID4ue6vwcPtIuP1RxQHPtO9JImJTJAq1pyp6EEHJvWdp6TwWthwg0ADIBRYbLFrbn5vfm4np3LMtXr6fHsj+p52ae+RFaqxi2JPbMgsNObNBwr51evZ2K22rn04axH/Xd94qrWTe1L2T00fqbL3IYw2M25pofObvB/zesrW1ziBGdDNzDaehbqWxwHJ/kniNn9l5puLbra81taFs6DsNeor3W0BvdbXonOlaDW01tAdFk53nGNdxGfWMivzPz3Nw3O37B1nJaLR2ZrBP7Q+wFfjSWZpDb+0/KV6Dk/i3foY6+uiLW01taHW01teebDfa2mtrQ62mtoDfa2mtrQ62mtoC24NiFIltcne0Zj8VvueXN5XEQ2LDqc+cblv+MFZpmec7IeSPWVu0tyjRkz8MysaxK4GGw/WP5QtJapLV7aty4RlfJFalqltS1ds5ReeSzSbV4uqxj8FFd8GSfiRj5vU771OJXYV8y0/wLu2geP69Ktc81iw/Ii9LgMn/AGhQ9dRuXn6vHzvX9zZp5/0ssiIixGohnZpkGG+JENrGMc5x4NaCSe4L5gxmffiM6+JE3vMRw209BnUG2t6qrs/LPjGryHNg0MeIGnjzTBe8+prftLi2j8H4MvO17iewEgeuqv08d0yrNKomfalqltSi9OzDRFaqJj0sYcd43E3Dqdn7ajsXQKLU6RYTrDKs+O3Z0je3+So1EN8eO0W4ZbZclFReuaQSCKEHMHKh4LxeYbj9MeW7CR1Kds64bc1jIgM0Tq91xYK3WjuDmO8PePg2nOvnEeaOjipRi5OkclJRVstmAgsgMB2kXH7WYHdRfjSMF8BxG1tHdg2+olZ1qFq9PYtm0wbnu3HPNbTW1kaQYQZd9Wj4Nx8k8D6JWpXmSi4umb001aM7W15riwkUTplmdO5RPmnnfTqyUK/UNhcQGgkk0AAqSUBstHJYxJhu8N8o9mz10V5tWDgGFavD8r47s3dHBo6ls7V6WCOyPJhyy3SIrV7apbUtV9lVEVqWqW1LVyxRFarPydYvqs41rjSHGpDdwuJ8h3iy6nFV21eFp3ZHcRx4qM0pJpkounZ9IAr1anRjE9aloUXe5gLqemPJePECtsvKap0einZwLl7xMxJ1kFufNQGin+pGdc4eEQ1qpeAGMa0ea0DuCwNM5jWcbjHb+muHZLgQx6oS3Nq16ZcNmbP2kQ2r21S2patNlFEVqWqW1LUsUaXF8BhTGfxH+k0bfrDf7VVpzRqZh7G84OLDX1bV0O1Uie0tjXu5oNawEgVbcSBvJWfNHH2y7E59I0bpGMNsOIOuG7+SngYPMxPiwn/abYO91As73VzXFngCe6ua4s8AWesftl1z9I2GG6I0zmHV+gwn1u/l3qzw4IaAGgNAFAAKABUj3VzXFngCe6ua4s8AV0MuOHSKpY5y7L1alqovurmuLPAE91c1xZ4Ap/zMSPwSLvFgNe0teA4EZgioVWxLRE1Jl3Zeg8+x38+9YPurmuLPAE91c1xZ4AoTy459onHHOPRgR8ImYfxoT+xpcO9tQoWyEY7IcQ9UNx/BbX3WTXFngCe6ya4s8AVFY/bLbn6R+JPRiZiHymiEOLzn4RmrXhGBQpbMeW+mb3D7o3BVf3WTXFngC3mjGPvmXmHFAutqHNFKgUqCOOauxPGnx2VZFNrno39qWqW1LVrsz0RWpapbUtSxRFalqltS1LO0R2papbUtXLFHQ+SedrCiQifiRaj6sQf1Nd3roS5DybzFk29u50Gvax7SPUXLrtVgzKps14n9J8n4fE53Eoj9tYkw/wAURx/MrbaqXojnOGu3mn99zVerVfgf0lWXyIrUtUtqWq6yuiK1LVNalqWKIbVx9dmtXGVm1D6LsP3CIizF4REQBERAEREAREQBWHQYfpX7p34KvKx6Bj9K/dP/AAU8fkiM/Fl/tS1SkUTLiO9brMlEdqWqTLiO9egJYoitS1S2paliiK1LVNalqWKM7RJ9s9B6Q8f9bv7LrWsrkej+U7A+s77jl0u4rJn8jTi6Pm/BGc1ikSHwiTDM/oudl/Cr3aqfpTB1TSGO05Vni77Mx5fsiK7WqeF8EMi5IbUtU1qWq2yuiG1LVNalqWKIbVxRdxtXDlRm+xdi+4REVBaEREAREQBERAEREAVh0IfbMOdtpAiHuAKry3+hfy0T/axvuqUO0cl0aWZmHxXF8Rxe4nMk1USIonQs/A5x8GPDcxxb5bQQDkWlwBaRvCwFkYf8rD/aM+8F1dnGdmtS1TFqWrZZmohtS1TWpaliiXAG/psLoa8/wOXUNVXOdE4N847ohhva9zf7rr9oWbK7kX41wfOn/kNhpgYlCmG5CNAaa/6sF1p7mmEtxIxxGhMiDY9jXeIVorRy/YGZnDOeYKulooecqnmn+Q8DtLHdTFzjk4n+dljDPxoT6bfMfVzT33DsXcTp0Jrgs9qWqW1LVdZVRFalqmtS1LFENq4Qu+2rgSqy/YsxhERUlgREQBERAEREAREQBWHQn5eJ/tY33VXlZNA2F0w8DMmVjAdZaF2PZx9FbREXDoWRh3ysP9oz7wWOsrC2l0eEBmTFYB1l4QHcC1LVMWpatdmeiG1LVNYsXEn2QzxOQ6z/AGquWKLBybS18R0Q+dEJ+ywZfxO9S6aqroDh/NQangG9vxnHvPqVqWZu2XpUiCfk2R4USFFFzIkNzHjix7S0juJXyphjH4NisSXjmgbEdCeTkCwmsOL0A+Q7qcV9ZLin/kPonexmIQhmykOYp6BPwcQ9TjafrN4InR1mXalqr+gWN65LBrzWLCo19dpb5r+0ZHpBVmtV6dlLRDalqmtS1LFENq+fF9E2r52VeQnAIiKsmEREAREQBERAEREAVt5Mh+m/uX/lVSVu5Lx+nfuX/lXY9nH0Xyc0QkYzy98EXE1Ja+Iyp40aQKqD3DYd8yf+aN/UrRalqupFdsq/uGw75k/80b+pZeG6Lycs++DCDX7nOc95HVcTTrC3tq9tSkOSG1LVNalq7ZwhtWDChmPMta0XCGRlxiE5Dvp3FZWJTIgwy7fsaOLj/lVvuTfBTnFePimue+KR+UHvKhOXBKKL3h8qIMJrBubn0naT31WQiKosCgnZSHHhvhRWh7HsLXtOwtcKEHsU6ID5SxvDJjRvFC3N8Paxx/Wyzjs+sKUPBza7KV6jITUOYhtiQjex7atI9h4EGoI4hXHlG0MhYxKGGaNjMq6BEPmvp8UnbY6gB7DtAXz9onjsbCJl8rOtdDZzhbEa7bCiemKbWnKtNooR0yjKiLVnWLUtUrCHAFpBBAIINQQcwQeC/VqsIUQWrnmK8mRfFc6BGaxjnEhr2EltTWgI2hdKtS1cfJ1cHKfetj/Pw/A9Petj/Pw/A9dWtS1c2o7bOU+9bH+fh+B6e9bH+fh+B66tavbU2oWzlHvWx/n4fgevfesj/Pw/A9dWtS1NqFs5T71kf5+H4Hp71kf5+H4Hrq1qWptQtnKfesj/AD8PwPT3rI/z8PwPXV7UsTahbOUe9ZH+fh+B6suhuhQw9zoj4nOxC20WtLWtaSCdu0mgzVytS1KQtkNiWqa1LVI4Q2pYp7EsSwQWLx1ACTkAKkncBvWRaqvjE+Zl/MwallQHubnc6uTG8c+8+vjYolw+C/EJltg8kOpDB2dLz0Db2ALsmHybYENsNmxo7zvceknNaXQ3R4ScKrwOdcBXfY3cwH1k8epWNVt2TQREXDoREQBc95VuTlmLQ+dlw1k2xvkk0aIrR+qeePB27YctnQkQHy1ofpbFw2IZWfa9sNry0hzTfBcDmKbS3o7RwPW4L2vaHMIe1wBa5pBBB2EEbQs7lL5NoGMM5yHbAmmt8iLTJ4GyHFptHB20dIyXEMLxqfwCYMtNw3WA1dBedxPykF2yhz2ZHPfmJJnGjstqWrDwLGZeeh85LPDx5zdjmng9u72HdVbK1SsiQ2paprUtSwQ2paprUtQENqWqe1LUBBavbVNalqAhtS1TWpagIbUtU9qWoCC1LVPalqAgtS1J2ahwGF8VwY0bzx4AbSegKkYjjUfEHiDLtc1jjQNaKviddNg6NnFcsUZWOY6YxMGWPk7HxBv+izo6d/Ur5oHoeJZrY0dvwlPIYfMr5zvp+zr2frQnQdkmGxZgB8ba1ozbD/qf07t3E3RRbslQREXDoREQBERAEREAWk0r0VlMVg81Nsu22PbRsSGT50N1Mt2WYNMwVu0QHzJpVyeYngUQzEo50WC2pEaCPKYzaRGZuHE5tyzpsW20X5U4USjMQbzTtnOwwSw/Wbtb1io6l9CrnumXJFh2IXPhDUoxqb4LRY48XwsgesUPElLB+5SPDjMD4T2xGHY5jg4HtCmtXGsS0Gx3A3uiS974Y2xZQmI0gV+UhUrkPSaR0rMwTleiNo2dgiJ9OAbHdrDkT1EKVnKOs2paq9hWnuGTOyYbCPozHwJHRV3knsKs0IteKsIcOLSHDvC7ZwitS1ZFiWIDHtXtqnsSxAQWpap7F44ACpyHEmgQENqWrUYlphh0vUPmGOcPNhHnnV4EMrTtoqpinKdWolINPpzBH3Gn83YuWKOgxCGglxDQBUlxAAHEk7FUca06gw6tlRrD/SzEMdu13Zl0quyOB4xjJDnCI+HXJ8b4CCOlop5XW0ErpOjHJbKy1HzR1p480i2ED9Ta/wC1l0Bcs7RQ8E0dxDGYgiPJsr8rEBENormIbR8Y9A4Zldg0Z0XlsPZSELnkeVFfQuPQPRb0DtrtW6Y0NADQAAKAAUAA3AL9Lh0IiIAiIgCIiAIiIAiIgCIiAIiIAq9pDoRhuIVM1LQ3uP6xoMKJ2vZQntqiIDnOM8gUB1TJzUSF9GYY2KOq5tpA7CqjMckOPSZulS2J0ys1zRp032fiiIDGcdK5TIsnjTeYJmh4i13tXh0/x6D8qw/vZIs9gC9RAfgcrGKbLYFf2D/6lKzlCxuN8kwfupJz/bVEQEjJvSeaya2dofQldXGfB1jfasqByY49OH9JBaOM7Oc520aXn1BeogLVg/IcBQzc0d3ky0IN/wCyJWvhCvuB6A4ZJEGFLte8ZiJGrGeDxaX1DT9UBEQFmREQBERAEREAREQBER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sp>
        <p:nvSpPr>
          <p:cNvPr id="8" name="AutoShape 4" descr="data:image/jpeg;base64,/9j/4AAQSkZJRgABAQAAAQABAAD/2wCEAAkGBxAPERQUDxQUEBUXEBUZFRUQDxAQGBgSFBEWFhgTFRcYHCggGRolGxcUITIhJiorLjAuFx8zODMsNystLisBCgoKDg0OGhAQGiwkHCQsLCwsLCw3LCwsLCwsLDQsLCwuLCwsKywsLCwsLCwsLCwsLCwsLCwuLSwsLSwsLCwsLP/AABEIANgA6QMBIgACEQEDEQH/xAAcAAEAAgMBAQEAAAAAAAAAAAAAAwYEBQcBCAL/xABJEAABAgQCBQcFDAkEAwAAAAABAAIDBBESBSEGFDFBUQcTYXGBkZIiQlKhsRYXIzIzU2JygrLBwiRDc4Oi0dLh8GN0k6MIFfH/xAAZAQEAAwEBAAAAAAAAAAAAAAAAAgMEAQX/xAArEQACAgEEAgEDAgcAAAAAAAAAAQIRAwQSITEyURMiQZFh8AUUQoGhscH/2gAMAwEAAhEDEQA/AO4oiIAiIgCIiAIi0mL6Ty8sCS4OptNwa0fWecu6qA3axpifhQ8nOFeAzPcFyHSDlWLiWywMXpFYUPv+M71BUuYxvEZ11gfENf1Uq1w9TPKI6yVqx6TJPnpFE9RCPHbO54rpxJy+T4jGHg+I27wNq4qrT3K9LNyhCJE/Zwg0d8Q19SoeH8nWJRtkuYYPnR3sh97SbvUrBJ8kU0flY8CH0MESL+DVetPgj5zKnmyy8YnsxyuRyfg5ftfHd7GtHtWBE5UsQOxkBvW2K786sUvyPQx8pNud9SXaz2vKzG8kUlvmJg9XMj8hU09Gv2yNallNHKhiXCX/AOJ/9ang8q2IN2sl3fYij2RFbDyRyPz8z4oH9CiickMr5szGH1mQnewBd+TSev8ABzZqfZq5XlijCnOyrXcbI7mdwLT7Vv5DlekXmkaHHg9JYyI3+E3epaSY5H3fq5xp4B8uW+sPPsWmneSzEWV5swY3AMilpPjAHrT49HPp1+f+nN+pj2rOv4Vpdh81QQZmE5x2Mc/m3n7D6O9S3a+YsS0YnpYVjy8Vg3usvb2ubVvrU2CaXT8nTmI77R5jzzrKcA11QOyijL+Hpq8cr/ftElrGuJxo+l0XLdH+V+G6jZ+FzR+dgVe3rLD5QHUXLpGG4lAmmCJLxGRWHzmODs+B4HoKw5ME8fkjVDLGfizKREVRYEREAREQBERAEREAREQBYeJ4nClm3RXU4NGbnHgAtVpVpTBkWGpaYltaE0DR6Tz+G0rhOkelcxPvda5zWHIvOTnDgB5regdvBW4sUsjpEMmRQVsuWmPKcSTDgeUcxax3kj9o8fGP0RlxVVw3RzEcWcIkU0h1ydEqyGB/ptGbusDrKsGhuhMOEGxZtoc7IthOzA4GJxd9HYPZfhMLWtmLiKt+zM3LJ5cL0V/BOTqRgUMa6Zd9PyGV6GNOfaSrjKNhwW2wWMhNHmw2NYO4LX6wmsKqcpT8mWRUY9I22sprC1GsL3WFDYS3G21hNZWp1hNYTYNxttZTWVqNYTWE2DcbfWU1lajWE1hNg3G31lafFsBkpuvPwGOcfPaLH+NtCvdYTWFJJxdo42n2UTHOTIirpKLd/px6A9TXgU7wOtU2BHncMj+QYkrFG3dUdIPkvb3hdt1hYWLyMCbZZHaHjcdjmni120Fa8eqkuJ8ozTwLuPDMPRDlUhRqQ8QDYD9gityhOP0q/JnpzHSNi6S1wIBBqCMiM8uK+atJNH3yUShN8N1bH0pX6LuDh/nRuNCtO5jDiGPrHl65wyfKYOMInZ9XYejao5tHGS34vwSx6lxe3J+TvyLDwjFIM3CbFl3iIx2wjaDva4bQRwKzF5rTTpm5OwiIuAIiIAiIgCq2m2lsPD4ZDSOdLa55hjfScN54Df7c7S3SFkhALzQvdUQ2k7XUzcfojaewb186YtiUTEIznvcXMvJJO17/AEj0cBuHqsxY3klSIZJqCtnmK4nFnnl0QuEO4kAnNzvTcd59i3ehOHtiTFzh5MJocB9OtG92Z7AtKGreaLTzYLogdtc0WjiWk5eteu4xxYmkedueSas6G+bDRUmixX4sNwr15KsxcQLjUn+3Uo9bXlSyt9HoRx+yynFXdHr/AJr9NxY7wOzJVjW01tQ+SXslsRcIOINdsNDwKl59UrW1sZDFam1xz3H8CrseS3TKpwrlFk59OfWs59ec+r9pVuNpz6hjYi1u+p4BaCfxWhLWHrP4Ba/W1Rky06RdCF8ss7sWO4DtzX5/9s7o9f8ANVrW01tU75eyzYi1MxYedl1ZrKZNAioNVStbUkHESw1B7OKnHK12Rlj9Fy1hNYWnl50PbUf/AA8FJz61JXyZ7J8YlmzMF8N28eSeDx8V3f8AiuU28V050yGgknICp6gucRDcSeJJ7zVatO6TRRm5pm00U0lj4bFvgm5hpzkImjXt/Bw3O9oqF37AsYgz0FsaA65rtoOTmuG1jxucP77F812rf6HaSxMNj3tq6G6giw6/Gb6Q+mN3dvUNTgWRWu/9ksGZwdPo+hUUElNw48NkSE4PY9oc1w3g/wCbFOvIPRCIiAKKamGQmOfEIa1rS5xOwNAqSpVy7lo0nEGGJZhzID4ue6vwcPtIuP1RxQHPtO9JImJTJAq1pyp6EEHJvWdp6TwWthwg0ADIBRYbLFrbn5vfm4np3LMtXr6fHsj+p52ae+RFaqxi2JPbMgsNObNBwr51evZ2K22rn04axH/Xd94qrWTe1L2T00fqbL3IYw2M25pofObvB/zesrW1ziBGdDNzDaehbqWxwHJ/kniNn9l5puLbra81taFs6DsNeor3W0BvdbXonOlaDW01tAdFk53nGNdxGfWMivzPz3Nw3O37B1nJaLR2ZrBP7Q+wFfjSWZpDb+0/KV6Dk/i3foY6+uiLW01taHW01teebDfa2mtrQ62mtoDfa2mtrQ62mtoC24NiFIltcne0Zj8VvueXN5XEQ2LDqc+cblv+MFZpmec7IeSPWVu0tyjRkz8MysaxK4GGw/WP5QtJapLV7aty4RlfJFalqltS1ds5ReeSzSbV4uqxj8FFd8GSfiRj5vU771OJXYV8y0/wLu2geP69Ktc81iw/Ii9LgMn/AGhQ9dRuXn6vHzvX9zZp5/0ssiIixGohnZpkGG+JENrGMc5x4NaCSe4L5gxmffiM6+JE3vMRw209BnUG2t6qrs/LPjGryHNg0MeIGnjzTBe8+prftLi2j8H4MvO17iewEgeuqv08d0yrNKomfalqltSi9OzDRFaqJj0sYcd43E3Dqdn7ajsXQKLU6RYTrDKs+O3Z0je3+So1EN8eO0W4ZbZclFReuaQSCKEHMHKh4LxeYbj9MeW7CR1Kds64bc1jIgM0Tq91xYK3WjuDmO8PePg2nOvnEeaOjipRi5OkclJRVstmAgsgMB2kXH7WYHdRfjSMF8BxG1tHdg2+olZ1qFq9PYtm0wbnu3HPNbTW1kaQYQZd9Wj4Nx8k8D6JWpXmSi4umb001aM7W15riwkUTplmdO5RPmnnfTqyUK/UNhcQGgkk0AAqSUBstHJYxJhu8N8o9mz10V5tWDgGFavD8r47s3dHBo6ls7V6WCOyPJhyy3SIrV7apbUtV9lVEVqWqW1LVyxRFarPydYvqs41rjSHGpDdwuJ8h3iy6nFV21eFp3ZHcRx4qM0pJpkounZ9IAr1anRjE9aloUXe5gLqemPJePECtsvKap0einZwLl7xMxJ1kFufNQGin+pGdc4eEQ1qpeAGMa0ea0DuCwNM5jWcbjHb+muHZLgQx6oS3Nq16ZcNmbP2kQ2r21S2patNlFEVqWqW1LUsUaXF8BhTGfxH+k0bfrDf7VVpzRqZh7G84OLDX1bV0O1Uie0tjXu5oNawEgVbcSBvJWfNHH2y7E59I0bpGMNsOIOuG7+SngYPMxPiwn/abYO91As73VzXFngCe6ua4s8AWesftl1z9I2GG6I0zmHV+gwn1u/l3qzw4IaAGgNAFAAKABUj3VzXFngCe6ua4s8AV0MuOHSKpY5y7L1alqovurmuLPAE91c1xZ4Ap/zMSPwSLvFgNe0teA4EZgioVWxLRE1Jl3Zeg8+x38+9YPurmuLPAE91c1xZ4AoTy459onHHOPRgR8ImYfxoT+xpcO9tQoWyEY7IcQ9UNx/BbX3WTXFngCe6ya4s8AVFY/bLbn6R+JPRiZiHymiEOLzn4RmrXhGBQpbMeW+mb3D7o3BVf3WTXFngC3mjGPvmXmHFAutqHNFKgUqCOOauxPGnx2VZFNrno39qWqW1LVrsz0RWpapbUtSxRFalqltS1LO0R2papbUtXLFHQ+SedrCiQifiRaj6sQf1Nd3roS5DybzFk29u50Gvax7SPUXLrtVgzKps14n9J8n4fE53Eoj9tYkw/wAURx/MrbaqXojnOGu3mn99zVerVfgf0lWXyIrUtUtqWq6yuiK1LVNalqWKIbVx9dmtXGVm1D6LsP3CIizF4REQBERAEREAREQBWHQYfpX7p34KvKx6Bj9K/dP/AAU8fkiM/Fl/tS1SkUTLiO9brMlEdqWqTLiO9egJYoitS1S2paliiK1LVNalqWKM7RJ9s9B6Q8f9bv7LrWsrkej+U7A+s77jl0u4rJn8jTi6Pm/BGc1ikSHwiTDM/oudl/Cr3aqfpTB1TSGO05Vni77Mx5fsiK7WqeF8EMi5IbUtU1qWq2yuiG1LVNalqWKIbVxRdxtXDlRm+xdi+4REVBaEREAREQBERAEREAVh0IfbMOdtpAiHuAKry3+hfy0T/axvuqUO0cl0aWZmHxXF8Rxe4nMk1USIonQs/A5x8GPDcxxb5bQQDkWlwBaRvCwFkYf8rD/aM+8F1dnGdmtS1TFqWrZZmohtS1TWpaliiXAG/psLoa8/wOXUNVXOdE4N847ohhva9zf7rr9oWbK7kX41wfOn/kNhpgYlCmG5CNAaa/6sF1p7mmEtxIxxGhMiDY9jXeIVorRy/YGZnDOeYKulooecqnmn+Q8DtLHdTFzjk4n+dljDPxoT6bfMfVzT33DsXcTp0Jrgs9qWqW1LVdZVRFalqmtS1LFENq4Qu+2rgSqy/YsxhERUlgREQBERAEREAREQBWHQn5eJ/tY33VXlZNA2F0w8DMmVjAdZaF2PZx9FbREXDoWRh3ysP9oz7wWOsrC2l0eEBmTFYB1l4QHcC1LVMWpatdmeiG1LVNYsXEn2QzxOQ6z/AGquWKLBybS18R0Q+dEJ+ywZfxO9S6aqroDh/NQangG9vxnHvPqVqWZu2XpUiCfk2R4USFFFzIkNzHjix7S0juJXyphjH4NisSXjmgbEdCeTkCwmsOL0A+Q7qcV9ZLin/kPonexmIQhmykOYp6BPwcQ9TjafrN4InR1mXalqr+gWN65LBrzWLCo19dpb5r+0ZHpBVmtV6dlLRDalqmtS1LFENq+fF9E2r52VeQnAIiKsmEREAREQBERAEREAVt5Mh+m/uX/lVSVu5Lx+nfuX/lXY9nH0Xyc0QkYzy98EXE1Ja+Iyp40aQKqD3DYd8yf+aN/UrRalqupFdsq/uGw75k/80b+pZeG6Lycs++DCDX7nOc95HVcTTrC3tq9tSkOSG1LVNalq7ZwhtWDChmPMta0XCGRlxiE5Dvp3FZWJTIgwy7fsaOLj/lVvuTfBTnFePimue+KR+UHvKhOXBKKL3h8qIMJrBubn0naT31WQiKosCgnZSHHhvhRWh7HsLXtOwtcKEHsU6ID5SxvDJjRvFC3N8Paxx/Wyzjs+sKUPBza7KV6jITUOYhtiQjex7atI9h4EGoI4hXHlG0MhYxKGGaNjMq6BEPmvp8UnbY6gB7DtAXz9onjsbCJl8rOtdDZzhbEa7bCiemKbWnKtNooR0yjKiLVnWLUtUrCHAFpBBAIINQQcwQeC/VqsIUQWrnmK8mRfFc6BGaxjnEhr2EltTWgI2hdKtS1cfJ1cHKfetj/Pw/A9Petj/Pw/A9dWtS1c2o7bOU+9bH+fh+B6e9bH+fh+B66tavbU2oWzlHvWx/n4fgevfesj/Pw/A9dWtS1NqFs5T71kf5+H4Hp71kf5+H4Hrq1qWptQtnKfesj/AD8PwPT3rI/z8PwPXV7UsTahbOUe9ZH+fh+B6suhuhQw9zoj4nOxC20WtLWtaSCdu0mgzVytS1KQtkNiWqa1LVI4Q2pYp7EsSwQWLx1ACTkAKkncBvWRaqvjE+Zl/MwallQHubnc6uTG8c+8+vjYolw+C/EJltg8kOpDB2dLz0Db2ALsmHybYENsNmxo7zvceknNaXQ3R4ScKrwOdcBXfY3cwH1k8epWNVt2TQREXDoREQBc95VuTlmLQ+dlw1k2xvkk0aIrR+qeePB27YctnQkQHy1ofpbFw2IZWfa9sNry0hzTfBcDmKbS3o7RwPW4L2vaHMIe1wBa5pBBB2EEbQs7lL5NoGMM5yHbAmmt8iLTJ4GyHFptHB20dIyXEMLxqfwCYMtNw3WA1dBedxPykF2yhz2ZHPfmJJnGjstqWrDwLGZeeh85LPDx5zdjmng9u72HdVbK1SsiQ2paprUtSwQ2paprUtQENqWqe1LUBBavbVNalqAhtS1TWpagIbUtU9qWoCC1LVPalqAgtS1J2ahwGF8VwY0bzx4AbSegKkYjjUfEHiDLtc1jjQNaKviddNg6NnFcsUZWOY6YxMGWPk7HxBv+izo6d/Ur5oHoeJZrY0dvwlPIYfMr5zvp+zr2frQnQdkmGxZgB8ba1ozbD/qf07t3E3RRbslQREXDoREQBERAEREAWk0r0VlMVg81Nsu22PbRsSGT50N1Mt2WYNMwVu0QHzJpVyeYngUQzEo50WC2pEaCPKYzaRGZuHE5tyzpsW20X5U4USjMQbzTtnOwwSw/Wbtb1io6l9CrnumXJFh2IXPhDUoxqb4LRY48XwsgesUPElLB+5SPDjMD4T2xGHY5jg4HtCmtXGsS0Gx3A3uiS974Y2xZQmI0gV+UhUrkPSaR0rMwTleiNo2dgiJ9OAbHdrDkT1EKVnKOs2paq9hWnuGTOyYbCPozHwJHRV3knsKs0IteKsIcOLSHDvC7ZwitS1ZFiWIDHtXtqnsSxAQWpap7F44ACpyHEmgQENqWrUYlphh0vUPmGOcPNhHnnV4EMrTtoqpinKdWolINPpzBH3Gn83YuWKOgxCGglxDQBUlxAAHEk7FUca06gw6tlRrD/SzEMdu13Zl0quyOB4xjJDnCI+HXJ8b4CCOlop5XW0ErpOjHJbKy1HzR1p480i2ED9Ta/wC1l0Bcs7RQ8E0dxDGYgiPJsr8rEBENormIbR8Y9A4Zldg0Z0XlsPZSELnkeVFfQuPQPRb0DtrtW6Y0NADQAAKAAUAA3AL9Lh0IiIAiIgCIiAIiIAiIgCIiAIiIAq9pDoRhuIVM1LQ3uP6xoMKJ2vZQntqiIDnOM8gUB1TJzUSF9GYY2KOq5tpA7CqjMckOPSZulS2J0ys1zRp032fiiIDGcdK5TIsnjTeYJmh4i13tXh0/x6D8qw/vZIs9gC9RAfgcrGKbLYFf2D/6lKzlCxuN8kwfupJz/bVEQEjJvSeaya2dofQldXGfB1jfasqByY49OH9JBaOM7Oc520aXn1BeogLVg/IcBQzc0d3ky0IN/wCyJWvhCvuB6A4ZJEGFLte8ZiJGrGeDxaX1DT9UBEQFmREQBERAEREAREQBER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2054" name="Picture 6" descr="http://backyardskeptics.com/wordpress/wp-content/uploads/2012/04/vide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2408" y="7937"/>
            <a:ext cx="1752285" cy="16208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age.wenweipo.com/2011/11/15/ed1115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147"/>
            <a:ext cx="3635896" cy="23906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http://img1.tuicool.com/RN3IN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4516497"/>
            <a:ext cx="21336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8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545921"/>
            <a:ext cx="7388561" cy="1323439"/>
          </a:xfrm>
          <a:prstGeom prst="rect">
            <a:avLst/>
          </a:prstGeom>
          <a:noFill/>
        </p:spPr>
        <p:txBody>
          <a:bodyPr wrap="none" lIns="91440" tIns="45720" rIns="91440" bIns="45720">
            <a:spAutoFit/>
          </a:bodyPr>
          <a:lstStyle/>
          <a:p>
            <a:r>
              <a:rPr lang="zh-CN" alt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活動</a:t>
            </a:r>
            <a:r>
              <a:rPr lang="en-US" altLang="zh-C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「原來政府官員是這樣考慮的」</a:t>
            </a:r>
            <a:endParaRPr lang="zh-TW" alt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文字方塊 2"/>
          <p:cNvSpPr txBox="1"/>
          <p:nvPr/>
        </p:nvSpPr>
        <p:spPr>
          <a:xfrm>
            <a:off x="921464" y="2122587"/>
            <a:ext cx="6624736" cy="2369880"/>
          </a:xfrm>
          <a:prstGeom prst="rect">
            <a:avLst/>
          </a:prstGeom>
          <a:noFill/>
        </p:spPr>
        <p:txBody>
          <a:bodyPr wrap="square" rtlCol="0">
            <a:spAutoFit/>
          </a:bodyPr>
          <a:lstStyle/>
          <a:p>
            <a:pPr lvl="0"/>
            <a:r>
              <a:rPr lang="zh-CN" altLang="en-US" sz="2800" b="1" dirty="0">
                <a:latin typeface="新細明體-ExtB" panose="02020500000000000000" pitchFamily="18" charset="-120"/>
                <a:ea typeface="新細明體-ExtB" panose="02020500000000000000" pitchFamily="18" charset="-120"/>
              </a:rPr>
              <a:t>假如</a:t>
            </a:r>
            <a:r>
              <a:rPr lang="zh-CN" altLang="en-US" sz="3600" b="1" dirty="0">
                <a:latin typeface="新細明體-ExtB" panose="02020500000000000000" pitchFamily="18" charset="-120"/>
                <a:ea typeface="新細明體-ExtB" panose="02020500000000000000" pitchFamily="18" charset="-120"/>
              </a:rPr>
              <a:t>你</a:t>
            </a:r>
            <a:r>
              <a:rPr lang="zh-TW" altLang="zh-HK" sz="2800" b="1" dirty="0">
                <a:latin typeface="新細明體-ExtB" panose="02020500000000000000" pitchFamily="18" charset="-120"/>
                <a:ea typeface="新細明體-ExtB" panose="02020500000000000000" pitchFamily="18" charset="-120"/>
              </a:rPr>
              <a:t>是政府官員，需根據以上課堂所學，從</a:t>
            </a:r>
            <a:r>
              <a:rPr lang="zh-TW" altLang="zh-HK" sz="2800" b="1" dirty="0">
                <a:solidFill>
                  <a:srgbClr val="FF0000"/>
                </a:solidFill>
                <a:latin typeface="新細明體-ExtB" panose="02020500000000000000" pitchFamily="18" charset="-120"/>
                <a:ea typeface="新細明體-ExtB" panose="02020500000000000000" pitchFamily="18" charset="-120"/>
              </a:rPr>
              <a:t>經濟效益</a:t>
            </a:r>
            <a:r>
              <a:rPr lang="zh-TW" altLang="zh-HK" sz="2800" b="1" dirty="0">
                <a:latin typeface="新細明體-ExtB" panose="02020500000000000000" pitchFamily="18" charset="-120"/>
                <a:ea typeface="新細明體-ExtB" panose="02020500000000000000" pitchFamily="18" charset="-120"/>
              </a:rPr>
              <a:t>及</a:t>
            </a:r>
            <a:r>
              <a:rPr lang="zh-TW" altLang="zh-HK" sz="2800" b="1" dirty="0">
                <a:solidFill>
                  <a:srgbClr val="FF0000"/>
                </a:solidFill>
                <a:latin typeface="新細明體-ExtB" panose="02020500000000000000" pitchFamily="18" charset="-120"/>
                <a:ea typeface="新細明體-ExtB" panose="02020500000000000000" pitchFamily="18" charset="-120"/>
              </a:rPr>
              <a:t>社會需要</a:t>
            </a:r>
            <a:r>
              <a:rPr lang="zh-TW" altLang="zh-HK" sz="2800" b="1" dirty="0">
                <a:latin typeface="新細明體-ExtB" panose="02020500000000000000" pitchFamily="18" charset="-120"/>
                <a:ea typeface="新細明體-ExtB" panose="02020500000000000000" pitchFamily="18" charset="-120"/>
              </a:rPr>
              <a:t>兩方面，分析及</a:t>
            </a:r>
            <a:r>
              <a:rPr lang="zh-TW" altLang="zh-HK" sz="2800" b="1" dirty="0" smtClean="0">
                <a:latin typeface="新細明體-ExtB" panose="02020500000000000000" pitchFamily="18" charset="-120"/>
                <a:ea typeface="新細明體-ExtB" panose="02020500000000000000" pitchFamily="18" charset="-120"/>
              </a:rPr>
              <a:t>討論</a:t>
            </a:r>
            <a:r>
              <a:rPr lang="zh-TW" altLang="zh-HK" sz="2800" b="1" dirty="0" smtClean="0">
                <a:solidFill>
                  <a:srgbClr val="00B050"/>
                </a:solidFill>
                <a:latin typeface="新細明體-ExtB" panose="02020500000000000000" pitchFamily="18" charset="-120"/>
                <a:ea typeface="新細明體-ExtB" panose="02020500000000000000" pitchFamily="18" charset="-120"/>
              </a:rPr>
              <a:t>強制</a:t>
            </a:r>
            <a:r>
              <a:rPr lang="zh-CN" altLang="en-US" sz="2800" b="1" dirty="0">
                <a:solidFill>
                  <a:srgbClr val="00B050"/>
                </a:solidFill>
                <a:latin typeface="新細明體-ExtB" panose="02020500000000000000" pitchFamily="18" charset="-120"/>
                <a:ea typeface="新細明體-ExtB" panose="02020500000000000000" pitchFamily="18" charset="-120"/>
              </a:rPr>
              <a:t>性</a:t>
            </a:r>
            <a:r>
              <a:rPr lang="zh-TW" altLang="zh-HK" sz="2800" b="1" dirty="0" smtClean="0">
                <a:solidFill>
                  <a:srgbClr val="00B050"/>
                </a:solidFill>
                <a:latin typeface="新細明體-ExtB" panose="02020500000000000000" pitchFamily="18" charset="-120"/>
                <a:ea typeface="新細明體-ExtB" panose="02020500000000000000" pitchFamily="18" charset="-120"/>
              </a:rPr>
              <a:t>基因</a:t>
            </a:r>
            <a:r>
              <a:rPr lang="zh-TW" altLang="zh-HK" sz="2800" b="1" dirty="0">
                <a:solidFill>
                  <a:srgbClr val="00B050"/>
                </a:solidFill>
                <a:latin typeface="新細明體-ExtB" panose="02020500000000000000" pitchFamily="18" charset="-120"/>
                <a:ea typeface="新細明體-ExtB" panose="02020500000000000000" pitchFamily="18" charset="-120"/>
              </a:rPr>
              <a:t>改造食物標籤</a:t>
            </a:r>
            <a:r>
              <a:rPr lang="zh-TW" altLang="zh-HK" sz="2800" b="1" dirty="0" smtClean="0">
                <a:solidFill>
                  <a:srgbClr val="00B050"/>
                </a:solidFill>
                <a:latin typeface="新細明體-ExtB" panose="02020500000000000000" pitchFamily="18" charset="-120"/>
                <a:ea typeface="新細明體-ExtB" panose="02020500000000000000" pitchFamily="18" charset="-120"/>
              </a:rPr>
              <a:t>制度</a:t>
            </a:r>
            <a:r>
              <a:rPr lang="zh-CN" altLang="en-US" sz="2800" b="1" dirty="0" smtClean="0">
                <a:solidFill>
                  <a:srgbClr val="00B050"/>
                </a:solidFill>
                <a:latin typeface="新細明體-ExtB" panose="02020500000000000000" pitchFamily="18" charset="-120"/>
                <a:ea typeface="新細明體-ExtB" panose="02020500000000000000" pitchFamily="18" charset="-120"/>
              </a:rPr>
              <a:t>對不同持份者的影響</a:t>
            </a:r>
            <a:r>
              <a:rPr lang="zh-TW" altLang="zh-HK" sz="2800" b="1" dirty="0" smtClean="0">
                <a:latin typeface="新細明體-ExtB" panose="02020500000000000000" pitchFamily="18" charset="-120"/>
                <a:ea typeface="新細明體-ExtB" panose="02020500000000000000" pitchFamily="18" charset="-120"/>
              </a:rPr>
              <a:t>，</a:t>
            </a:r>
            <a:r>
              <a:rPr lang="zh-TW" altLang="zh-HK" sz="2800" b="1" dirty="0">
                <a:latin typeface="新細明體-ExtB" panose="02020500000000000000" pitchFamily="18" charset="-120"/>
                <a:ea typeface="新細明體-ExtB" panose="02020500000000000000" pitchFamily="18" charset="-120"/>
              </a:rPr>
              <a:t>並且完成腦圖</a:t>
            </a:r>
          </a:p>
          <a:p>
            <a:endParaRPr lang="zh-HK" altLang="en-US" sz="2800" b="1" dirty="0">
              <a:latin typeface="新細明體-ExtB" panose="02020500000000000000" pitchFamily="18" charset="-120"/>
              <a:ea typeface="新細明體-ExtB" panose="02020500000000000000" pitchFamily="18" charset="-120"/>
            </a:endParaRPr>
          </a:p>
        </p:txBody>
      </p:sp>
      <p:pic>
        <p:nvPicPr>
          <p:cNvPr id="5122" name="Picture 2" descr="http://the-sun.on.cc/cnt/news/20130712/photo/0712-00408-005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622" y="4005064"/>
            <a:ext cx="3179459" cy="31794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50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938337"/>
            <a:ext cx="1576073" cy="923330"/>
          </a:xfrm>
          <a:prstGeom prst="rect">
            <a:avLst/>
          </a:prstGeom>
          <a:noFill/>
        </p:spPr>
        <p:txBody>
          <a:bodyPr wrap="none" lIns="91440" tIns="45720" rIns="91440" bIns="45720">
            <a:spAutoFit/>
          </a:bodyPr>
          <a:lstStyle/>
          <a:p>
            <a:pPr algn="ctr"/>
            <a:r>
              <a:rPr lang="zh-CN" altLang="en-US" sz="5400" b="1" dirty="0">
                <a:ln w="1905"/>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a:innerShdw blurRad="69850" dist="43180" dir="5400000">
                    <a:srgbClr val="000000">
                      <a:alpha val="65000"/>
                    </a:srgbClr>
                  </a:innerShdw>
                </a:effectLst>
              </a:rPr>
              <a:t>總結</a:t>
            </a:r>
            <a:endParaRPr lang="zh-TW" altLang="en-US" sz="5400" b="1" cap="none" spc="0" dirty="0">
              <a:ln w="1905"/>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a:innerShdw blurRad="69850" dist="43180" dir="5400000">
                  <a:srgbClr val="000000">
                    <a:alpha val="65000"/>
                  </a:srgbClr>
                </a:innerShdw>
              </a:effectLst>
            </a:endParaRPr>
          </a:p>
        </p:txBody>
      </p:sp>
      <p:sp>
        <p:nvSpPr>
          <p:cNvPr id="4" name="矩形 3"/>
          <p:cNvSpPr/>
          <p:nvPr/>
        </p:nvSpPr>
        <p:spPr>
          <a:xfrm>
            <a:off x="899592" y="2348880"/>
            <a:ext cx="7596645" cy="2677656"/>
          </a:xfrm>
          <a:prstGeom prst="rect">
            <a:avLst/>
          </a:prstGeom>
        </p:spPr>
        <p:txBody>
          <a:bodyPr wrap="square">
            <a:spAutoFit/>
          </a:bodyPr>
          <a:lstStyle/>
          <a:p>
            <a:pPr marL="285750" indent="-285750">
              <a:buFont typeface="Wingdings" panose="05000000000000000000" pitchFamily="2" charset="2"/>
              <a:buChar char="Ø"/>
            </a:pPr>
            <a:r>
              <a:rPr lang="zh-TW" altLang="zh-HK" sz="2800" b="1" dirty="0">
                <a:solidFill>
                  <a:schemeClr val="bg2">
                    <a:lumMod val="10000"/>
                  </a:schemeClr>
                </a:solidFill>
                <a:latin typeface="+mn-ea"/>
              </a:rPr>
              <a:t>基因改造食物的爭議</a:t>
            </a:r>
            <a:r>
              <a:rPr lang="en-US" altLang="zh-TW" sz="2800" b="1" dirty="0">
                <a:solidFill>
                  <a:schemeClr val="bg2">
                    <a:lumMod val="10000"/>
                  </a:schemeClr>
                </a:solidFill>
                <a:latin typeface="+mn-ea"/>
              </a:rPr>
              <a:t> </a:t>
            </a:r>
            <a:r>
              <a:rPr lang="zh-CN" altLang="en-US" sz="2800" b="1" dirty="0">
                <a:solidFill>
                  <a:schemeClr val="bg2">
                    <a:lumMod val="10000"/>
                  </a:schemeClr>
                </a:solidFill>
                <a:latin typeface="+mn-ea"/>
              </a:rPr>
              <a:t>（六項</a:t>
            </a:r>
            <a:r>
              <a:rPr lang="zh-CN" altLang="en-US" sz="2800" b="1" dirty="0" smtClean="0">
                <a:solidFill>
                  <a:schemeClr val="bg2">
                    <a:lumMod val="10000"/>
                  </a:schemeClr>
                </a:solidFill>
                <a:latin typeface="+mn-ea"/>
              </a:rPr>
              <a:t>）</a:t>
            </a:r>
            <a:endParaRPr lang="en-US" altLang="zh-CN" sz="2800" b="1" dirty="0" smtClean="0">
              <a:solidFill>
                <a:schemeClr val="bg2">
                  <a:lumMod val="10000"/>
                </a:schemeClr>
              </a:solidFill>
              <a:latin typeface="+mn-ea"/>
            </a:endParaRPr>
          </a:p>
          <a:p>
            <a:pPr marL="285750" indent="-285750">
              <a:buFont typeface="Wingdings" panose="05000000000000000000" pitchFamily="2" charset="2"/>
              <a:buChar char="Ø"/>
            </a:pPr>
            <a:endParaRPr lang="en-US" altLang="zh-CN" sz="2800" b="1" dirty="0">
              <a:solidFill>
                <a:schemeClr val="bg2">
                  <a:lumMod val="10000"/>
                </a:schemeClr>
              </a:solidFill>
              <a:latin typeface="+mn-ea"/>
            </a:endParaRPr>
          </a:p>
          <a:p>
            <a:pPr marL="285750" indent="-285750">
              <a:buFont typeface="Wingdings" panose="05000000000000000000" pitchFamily="2" charset="2"/>
              <a:buChar char="Ø"/>
            </a:pPr>
            <a:r>
              <a:rPr lang="zh-TW" altLang="zh-HK" sz="2800" b="1" dirty="0">
                <a:latin typeface="+mn-ea"/>
              </a:rPr>
              <a:t>反思如何透過日常生活行為，表達自身對基因改造食物的支持或</a:t>
            </a:r>
            <a:r>
              <a:rPr lang="zh-TW" altLang="zh-HK" sz="2800" b="1" dirty="0" smtClean="0">
                <a:latin typeface="+mn-ea"/>
              </a:rPr>
              <a:t>反對</a:t>
            </a:r>
            <a:endParaRPr lang="en-US" altLang="zh-TW" sz="2800" b="1" dirty="0" smtClean="0">
              <a:latin typeface="+mn-ea"/>
            </a:endParaRPr>
          </a:p>
          <a:p>
            <a:pPr marL="285750" indent="-285750">
              <a:buFont typeface="Wingdings" panose="05000000000000000000" pitchFamily="2" charset="2"/>
              <a:buChar char="Ø"/>
            </a:pPr>
            <a:endParaRPr lang="en-US" altLang="zh-CN" sz="2800" b="1" dirty="0">
              <a:solidFill>
                <a:schemeClr val="bg2">
                  <a:lumMod val="10000"/>
                </a:schemeClr>
              </a:solidFill>
              <a:latin typeface="+mn-ea"/>
            </a:endParaRPr>
          </a:p>
          <a:p>
            <a:pPr marL="285750" indent="-285750">
              <a:buFont typeface="Wingdings" panose="05000000000000000000" pitchFamily="2" charset="2"/>
              <a:buChar char="Ø"/>
            </a:pPr>
            <a:r>
              <a:rPr lang="zh-CN" altLang="en-US" sz="2800" b="1" dirty="0" smtClean="0">
                <a:solidFill>
                  <a:schemeClr val="bg2">
                    <a:lumMod val="10000"/>
                  </a:schemeClr>
                </a:solidFill>
                <a:latin typeface="+mn-ea"/>
              </a:rPr>
              <a:t>講解功課</a:t>
            </a:r>
            <a:endParaRPr lang="en-US" altLang="zh-CN" sz="2800" b="1" dirty="0">
              <a:solidFill>
                <a:schemeClr val="bg2">
                  <a:lumMod val="10000"/>
                </a:schemeClr>
              </a:solidFill>
              <a:latin typeface="+mn-ea"/>
            </a:endParaRPr>
          </a:p>
        </p:txBody>
      </p:sp>
      <p:pic>
        <p:nvPicPr>
          <p:cNvPr id="4098" name="Picture 2" descr="http://ts1.mm.bing.net/th?id=H.5055873546715784&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032" y="6038849"/>
            <a:ext cx="457200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59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70" name="Rectangle 34"/>
          <p:cNvSpPr>
            <a:spLocks noGrp="1" noChangeArrowheads="1"/>
          </p:cNvSpPr>
          <p:nvPr>
            <p:ph type="ctrTitle" sz="quarter" idx="4294967295"/>
          </p:nvPr>
        </p:nvSpPr>
        <p:spPr>
          <a:xfrm>
            <a:off x="510833" y="2098676"/>
            <a:ext cx="8280400" cy="1912937"/>
          </a:xfrm>
          <a:blipFill>
            <a:blip r:embed="rId3"/>
            <a:tile tx="0" ty="0" sx="100000" sy="100000" flip="none" algn="tl"/>
          </a:blipFill>
          <a:ln/>
          <a:effectLst>
            <a:glow rad="139700">
              <a:schemeClr val="accent2">
                <a:satMod val="175000"/>
                <a:alpha val="40000"/>
              </a:schemeClr>
            </a:glow>
          </a:effectLst>
        </p:spPr>
        <p:txBody>
          <a:bodyPr>
            <a:normAutofit/>
          </a:bodyPr>
          <a:lstStyle/>
          <a:p>
            <a:pPr>
              <a:lnSpc>
                <a:spcPct val="100000"/>
              </a:lnSpc>
            </a:pPr>
            <a:r>
              <a:rPr lang="en-US" altLang="zh-TW" sz="6100" dirty="0" smtClean="0"/>
              <a:t/>
            </a:r>
            <a:br>
              <a:rPr lang="en-US" altLang="zh-TW" sz="6100" dirty="0" smtClean="0"/>
            </a:br>
            <a:endParaRPr lang="zh-TW" altLang="en-US" sz="5300" b="1" dirty="0">
              <a:ea typeface="標楷體" pitchFamily="65" charset="-120"/>
            </a:endParaRPr>
          </a:p>
        </p:txBody>
      </p:sp>
      <p:sp>
        <p:nvSpPr>
          <p:cNvPr id="193558" name="Text Box 22"/>
          <p:cNvSpPr txBox="1">
            <a:spLocks noChangeArrowheads="1"/>
          </p:cNvSpPr>
          <p:nvPr/>
        </p:nvSpPr>
        <p:spPr bwMode="auto">
          <a:xfrm>
            <a:off x="661296" y="2253456"/>
            <a:ext cx="996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3200" b="1" dirty="0">
                <a:solidFill>
                  <a:srgbClr val="777777"/>
                </a:solidFill>
                <a:effectLst>
                  <a:outerShdw blurRad="38100" dist="38100" dir="2700000" algn="tl">
                    <a:srgbClr val="C0C0C0"/>
                  </a:outerShdw>
                </a:effectLst>
                <a:ea typeface="新細明體" pitchFamily="18" charset="-120"/>
              </a:rPr>
              <a:t>課題</a:t>
            </a:r>
          </a:p>
        </p:txBody>
      </p:sp>
      <p:sp>
        <p:nvSpPr>
          <p:cNvPr id="5" name="Rectangle 1026"/>
          <p:cNvSpPr txBox="1">
            <a:spLocks noChangeArrowheads="1"/>
          </p:cNvSpPr>
          <p:nvPr/>
        </p:nvSpPr>
        <p:spPr>
          <a:xfrm>
            <a:off x="3419872" y="4012579"/>
            <a:ext cx="5328592" cy="685800"/>
          </a:xfrm>
          <a:prstGeom prst="rect">
            <a:avLst/>
          </a:prstGeom>
          <a:blipFill>
            <a:blip r:embed="rId4"/>
            <a:tile tx="0" ty="0" sx="100000" sy="100000" flip="none" algn="tl"/>
          </a:blipFill>
          <a:effectLst>
            <a:glow rad="139700">
              <a:schemeClr val="accent2">
                <a:satMod val="175000"/>
                <a:alpha val="40000"/>
              </a:schemeClr>
            </a:glow>
          </a:effectLst>
          <a:extLst/>
        </p:spPr>
        <p:txBody>
          <a:bodyPr anchor="ctr">
            <a:normAutofit fontScale="62500" lnSpcReduction="20000"/>
          </a:bodyPr>
          <a:lstStyle>
            <a:lvl1pPr algn="l" rtl="0" eaLnBrk="1" latinLnBrk="0" hangingPunct="1">
              <a:lnSpc>
                <a:spcPct val="120000"/>
              </a:lnSpc>
              <a:spcBef>
                <a:spcPct val="0"/>
              </a:spcBef>
              <a:buNone/>
              <a:defRPr kumimoji="0" sz="5800" kern="1200">
                <a:solidFill>
                  <a:srgbClr val="6600CC"/>
                </a:solidFill>
                <a:effectLst>
                  <a:outerShdw blurRad="38100" dist="38100" dir="2700000" algn="tl">
                    <a:srgbClr val="000000"/>
                  </a:outerShdw>
                </a:effectLst>
                <a:latin typeface="+mj-lt"/>
                <a:ea typeface="華康儷粗黑" pitchFamily="49" charset="-120"/>
                <a:cs typeface="+mj-cs"/>
              </a:defRPr>
            </a:lvl1pPr>
            <a:extLst/>
          </a:lstStyle>
          <a:p>
            <a:pPr marL="381000" indent="-381000"/>
            <a:r>
              <a:rPr lang="en-US" altLang="zh-CN" dirty="0" smtClean="0">
                <a:solidFill>
                  <a:schemeClr val="tx1"/>
                </a:solidFill>
              </a:rPr>
              <a:t>--</a:t>
            </a:r>
            <a:r>
              <a:rPr lang="zh-TW" altLang="zh-HK" b="1" dirty="0">
                <a:solidFill>
                  <a:schemeClr val="tx1"/>
                </a:solidFill>
                <a:effectLst/>
              </a:rPr>
              <a:t>科學、科技與公共衛生</a:t>
            </a:r>
            <a:endParaRPr lang="zh-TW" altLang="en-US" b="1" dirty="0">
              <a:solidFill>
                <a:schemeClr val="tx1"/>
              </a:solidFill>
            </a:endParaRPr>
          </a:p>
        </p:txBody>
      </p:sp>
      <p:sp>
        <p:nvSpPr>
          <p:cNvPr id="3" name="矩形 2"/>
          <p:cNvSpPr/>
          <p:nvPr/>
        </p:nvSpPr>
        <p:spPr>
          <a:xfrm>
            <a:off x="628678" y="2996952"/>
            <a:ext cx="8263802" cy="89255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zh-HK" sz="5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基因改造生物是福？是禍？</a:t>
            </a:r>
            <a:endParaRPr lang="zh-HK" altLang="en-US" sz="5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descr="http://science.aweb.com.cn/awebupf/3/59/2008320/848422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98379"/>
            <a:ext cx="2802109" cy="2159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www.qqbaobao.com/res/allimg/1311/483807-1311251643430-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2388" y="2307"/>
            <a:ext cx="2141612" cy="19538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1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806192" y="1619850"/>
            <a:ext cx="7582232" cy="44034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HK" altLang="en-US"/>
          </a:p>
        </p:txBody>
      </p:sp>
      <p:sp>
        <p:nvSpPr>
          <p:cNvPr id="3" name="文字方塊 2"/>
          <p:cNvSpPr txBox="1"/>
          <p:nvPr/>
        </p:nvSpPr>
        <p:spPr>
          <a:xfrm>
            <a:off x="1043608" y="2009452"/>
            <a:ext cx="3679212" cy="707886"/>
          </a:xfrm>
          <a:prstGeom prst="rect">
            <a:avLst/>
          </a:prstGeom>
          <a:noFill/>
          <a:ln>
            <a:noFill/>
          </a:ln>
          <a:effectLst>
            <a:glow rad="1397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none" rtlCol="0">
            <a:spAutoFit/>
          </a:bodyPr>
          <a:lstStyle/>
          <a:p>
            <a:pPr marL="285750" indent="-285750">
              <a:buFont typeface="Wingdings" panose="05000000000000000000" pitchFamily="2" charset="2"/>
              <a:buChar char="Ø"/>
            </a:pPr>
            <a:r>
              <a:rPr lang="zh-CN" altLang="en-US" sz="4000" b="1" dirty="0" smtClean="0"/>
              <a:t>什麼是基因？</a:t>
            </a:r>
            <a:endParaRPr lang="en-US" altLang="zh-CN" sz="4000" b="1" dirty="0"/>
          </a:p>
        </p:txBody>
      </p:sp>
      <p:sp>
        <p:nvSpPr>
          <p:cNvPr id="7" name="文字方塊 6"/>
          <p:cNvSpPr txBox="1"/>
          <p:nvPr/>
        </p:nvSpPr>
        <p:spPr>
          <a:xfrm>
            <a:off x="1074901" y="3113673"/>
            <a:ext cx="5737468" cy="707886"/>
          </a:xfrm>
          <a:prstGeom prst="rect">
            <a:avLst/>
          </a:prstGeom>
          <a:noFill/>
        </p:spPr>
        <p:txBody>
          <a:bodyPr wrap="none" rtlCol="0">
            <a:spAutoFit/>
          </a:bodyPr>
          <a:lstStyle/>
          <a:p>
            <a:pPr marL="285750" indent="-285750">
              <a:buFont typeface="Wingdings" panose="05000000000000000000" pitchFamily="2" charset="2"/>
              <a:buChar char="Ø"/>
            </a:pPr>
            <a:r>
              <a:rPr lang="zh-CN" altLang="en-US" sz="4000" b="1" dirty="0" smtClean="0">
                <a:solidFill>
                  <a:schemeClr val="bg2">
                    <a:lumMod val="10000"/>
                  </a:schemeClr>
                </a:solidFill>
              </a:rPr>
              <a:t>什麼是基因改造生物？</a:t>
            </a:r>
            <a:endParaRPr lang="en-US" altLang="zh-CN" sz="4000" b="1" dirty="0">
              <a:solidFill>
                <a:schemeClr val="bg2">
                  <a:lumMod val="10000"/>
                </a:schemeClr>
              </a:solidFill>
            </a:endParaRPr>
          </a:p>
        </p:txBody>
      </p:sp>
      <p:sp>
        <p:nvSpPr>
          <p:cNvPr id="8" name="文字方塊 7"/>
          <p:cNvSpPr txBox="1"/>
          <p:nvPr/>
        </p:nvSpPr>
        <p:spPr>
          <a:xfrm>
            <a:off x="1074901" y="4049777"/>
            <a:ext cx="7375737" cy="707886"/>
          </a:xfrm>
          <a:prstGeom prst="rect">
            <a:avLst/>
          </a:prstGeom>
          <a:noFill/>
        </p:spPr>
        <p:txBody>
          <a:bodyPr wrap="none" rtlCol="0">
            <a:spAutoFit/>
          </a:bodyPr>
          <a:lstStyle/>
          <a:p>
            <a:pPr marL="285750" indent="-285750">
              <a:buFont typeface="Wingdings" panose="05000000000000000000" pitchFamily="2" charset="2"/>
              <a:buChar char="Ø"/>
            </a:pPr>
            <a:r>
              <a:rPr lang="zh-TW" altLang="zh-HK" sz="4000" b="1" dirty="0">
                <a:solidFill>
                  <a:schemeClr val="bg2">
                    <a:lumMod val="10000"/>
                  </a:schemeClr>
                </a:solidFill>
              </a:rPr>
              <a:t>基因改造食物的爭議</a:t>
            </a:r>
            <a:r>
              <a:rPr lang="en-US" altLang="zh-TW" sz="4000" b="1" dirty="0">
                <a:solidFill>
                  <a:schemeClr val="bg2">
                    <a:lumMod val="10000"/>
                  </a:schemeClr>
                </a:solidFill>
              </a:rPr>
              <a:t> </a:t>
            </a:r>
            <a:r>
              <a:rPr lang="zh-CN" altLang="en-US" sz="4000" b="1" dirty="0">
                <a:solidFill>
                  <a:schemeClr val="bg2">
                    <a:lumMod val="10000"/>
                  </a:schemeClr>
                </a:solidFill>
              </a:rPr>
              <a:t>（六項）</a:t>
            </a:r>
            <a:endParaRPr lang="en-US" altLang="zh-CN" sz="4000" b="1" dirty="0">
              <a:solidFill>
                <a:schemeClr val="bg2">
                  <a:lumMod val="10000"/>
                </a:schemeClr>
              </a:solidFill>
            </a:endParaRPr>
          </a:p>
        </p:txBody>
      </p:sp>
      <p:sp>
        <p:nvSpPr>
          <p:cNvPr id="9" name="文字方塊 8"/>
          <p:cNvSpPr txBox="1"/>
          <p:nvPr/>
        </p:nvSpPr>
        <p:spPr>
          <a:xfrm>
            <a:off x="1074900" y="5097378"/>
            <a:ext cx="5721438" cy="707886"/>
          </a:xfrm>
          <a:prstGeom prst="rect">
            <a:avLst/>
          </a:prstGeom>
          <a:noFill/>
        </p:spPr>
        <p:txBody>
          <a:bodyPr wrap="none" rtlCol="0">
            <a:spAutoFit/>
          </a:bodyPr>
          <a:lstStyle/>
          <a:p>
            <a:pPr marL="285750" indent="-285750">
              <a:buFont typeface="Wingdings" panose="05000000000000000000" pitchFamily="2" charset="2"/>
              <a:buChar char="Ø"/>
            </a:pPr>
            <a:r>
              <a:rPr lang="zh-CN" altLang="zh-HK" sz="4000" b="1" dirty="0">
                <a:solidFill>
                  <a:schemeClr val="bg2">
                    <a:lumMod val="10000"/>
                  </a:schemeClr>
                </a:solidFill>
              </a:rPr>
              <a:t>對基因改造食物的規管</a:t>
            </a:r>
            <a:endParaRPr lang="en-US" altLang="zh-CN" sz="4000" b="1" dirty="0">
              <a:solidFill>
                <a:schemeClr val="bg2">
                  <a:lumMod val="10000"/>
                </a:schemeClr>
              </a:solidFill>
            </a:endParaRPr>
          </a:p>
        </p:txBody>
      </p:sp>
      <p:sp>
        <p:nvSpPr>
          <p:cNvPr id="10" name="矩形 9"/>
          <p:cNvSpPr/>
          <p:nvPr/>
        </p:nvSpPr>
        <p:spPr>
          <a:xfrm>
            <a:off x="718873" y="476672"/>
            <a:ext cx="2967480" cy="923330"/>
          </a:xfrm>
          <a:prstGeom prst="rect">
            <a:avLst/>
          </a:prstGeom>
          <a:noFill/>
        </p:spPr>
        <p:txBody>
          <a:bodyPr wrap="none" lIns="91440" tIns="45720" rIns="91440" bIns="45720">
            <a:spAutoFit/>
          </a:bodyPr>
          <a:lstStyle/>
          <a:p>
            <a:pPr algn="ctr"/>
            <a:r>
              <a:rPr lang="zh-CN" altLang="en-US" sz="5400" b="1" dirty="0" smtClean="0">
                <a:ln w="1905"/>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a:innerShdw blurRad="69850" dist="43180" dir="5400000">
                    <a:srgbClr val="000000">
                      <a:alpha val="65000"/>
                    </a:srgbClr>
                  </a:innerShdw>
                </a:effectLst>
              </a:rPr>
              <a:t>課程綱要</a:t>
            </a:r>
            <a:endParaRPr lang="zh-TW" altLang="en-US" sz="5400" b="1" cap="none" spc="0" dirty="0">
              <a:ln w="1905"/>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6825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79512" y="692696"/>
            <a:ext cx="3775393" cy="707886"/>
          </a:xfrm>
          <a:prstGeom prst="rect">
            <a:avLst/>
          </a:prstGeom>
          <a:solidFill>
            <a:srgbClr val="CCFFCC"/>
          </a:solidFill>
          <a:ln/>
          <a:effectLst>
            <a:glow rad="1397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4000" b="1" dirty="0" smtClean="0">
                <a:latin typeface="標楷體" panose="03000509000000000000" pitchFamily="65" charset="-120"/>
                <a:ea typeface="標楷體" panose="03000509000000000000" pitchFamily="65" charset="-120"/>
              </a:rPr>
              <a:t>1.</a:t>
            </a:r>
            <a:r>
              <a:rPr lang="zh-CN" altLang="en-US" sz="4000" b="1" dirty="0" smtClean="0">
                <a:latin typeface="標楷體" panose="03000509000000000000" pitchFamily="65" charset="-120"/>
                <a:ea typeface="標楷體" panose="03000509000000000000" pitchFamily="65" charset="-120"/>
              </a:rPr>
              <a:t>什麼是基因？</a:t>
            </a:r>
            <a:endParaRPr lang="en-US" altLang="zh-CN" sz="4000" b="1" dirty="0">
              <a:latin typeface="標楷體" panose="03000509000000000000" pitchFamily="65" charset="-120"/>
              <a:ea typeface="標楷體" panose="03000509000000000000" pitchFamily="65" charset="-120"/>
            </a:endParaRPr>
          </a:p>
        </p:txBody>
      </p:sp>
      <p:sp>
        <p:nvSpPr>
          <p:cNvPr id="3" name="矩形 2"/>
          <p:cNvSpPr/>
          <p:nvPr/>
        </p:nvSpPr>
        <p:spPr>
          <a:xfrm>
            <a:off x="2627784" y="2505670"/>
            <a:ext cx="36631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5400" b="1" cap="none" spc="0" dirty="0" smtClean="0">
                <a:ln w="11430"/>
                <a:gradFill>
                  <a:gsLst>
                    <a:gs pos="0">
                      <a:srgbClr val="000000"/>
                    </a:gs>
                    <a:gs pos="39999">
                      <a:srgbClr val="0A128C"/>
                    </a:gs>
                    <a:gs pos="70000">
                      <a:srgbClr val="181CC7"/>
                    </a:gs>
                    <a:gs pos="88000">
                      <a:srgbClr val="7005D4"/>
                    </a:gs>
                    <a:gs pos="100000">
                      <a:srgbClr val="8C3D91"/>
                    </a:gs>
                  </a:gsLst>
                  <a:lin ang="5400000" scaled="0"/>
                </a:gradFill>
                <a:effectLst>
                  <a:outerShdw blurRad="80000" dist="40000" dir="5040000" algn="tl">
                    <a:srgbClr val="000000">
                      <a:alpha val="30000"/>
                    </a:srgbClr>
                  </a:outerShdw>
                </a:effectLst>
              </a:rPr>
              <a:t>請觀看短片</a:t>
            </a:r>
            <a:endParaRPr lang="zh-TW" altLang="en-US" sz="5400" b="1" cap="none" spc="0" dirty="0">
              <a:ln w="11430"/>
              <a:gradFill>
                <a:gsLst>
                  <a:gs pos="0">
                    <a:srgbClr val="000000"/>
                  </a:gs>
                  <a:gs pos="39999">
                    <a:srgbClr val="0A128C"/>
                  </a:gs>
                  <a:gs pos="70000">
                    <a:srgbClr val="181CC7"/>
                  </a:gs>
                  <a:gs pos="88000">
                    <a:srgbClr val="7005D4"/>
                  </a:gs>
                  <a:gs pos="100000">
                    <a:srgbClr val="8C3D91"/>
                  </a:gs>
                </a:gsLst>
                <a:lin ang="5400000" scaled="0"/>
              </a:gradFill>
              <a:effectLst>
                <a:outerShdw blurRad="80000" dist="40000" dir="5040000" algn="tl">
                  <a:srgbClr val="000000">
                    <a:alpha val="30000"/>
                  </a:srgbClr>
                </a:outerShdw>
              </a:effectLst>
            </a:endParaRPr>
          </a:p>
        </p:txBody>
      </p:sp>
      <p:sp>
        <p:nvSpPr>
          <p:cNvPr id="4" name="向右箭號 3"/>
          <p:cNvSpPr/>
          <p:nvPr/>
        </p:nvSpPr>
        <p:spPr>
          <a:xfrm>
            <a:off x="2195736" y="4239369"/>
            <a:ext cx="1080120" cy="43204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HK" altLang="en-US"/>
          </a:p>
        </p:txBody>
      </p:sp>
      <p:sp>
        <p:nvSpPr>
          <p:cNvPr id="5" name="矩形 4"/>
          <p:cNvSpPr/>
          <p:nvPr/>
        </p:nvSpPr>
        <p:spPr>
          <a:xfrm>
            <a:off x="2762894" y="4101450"/>
            <a:ext cx="4288354"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4000" b="1" dirty="0" smtClean="0">
                <a:ln/>
                <a:latin typeface="標楷體" panose="03000509000000000000" pitchFamily="65" charset="-120"/>
                <a:ea typeface="標楷體" panose="03000509000000000000" pitchFamily="65" charset="-120"/>
              </a:rPr>
              <a:t>   完成工作紙 </a:t>
            </a:r>
            <a:r>
              <a:rPr lang="en-US" altLang="zh-CN" sz="4000" b="1" dirty="0" smtClean="0">
                <a:ln/>
                <a:latin typeface="標楷體" panose="03000509000000000000" pitchFamily="65" charset="-120"/>
                <a:ea typeface="標楷體" panose="03000509000000000000" pitchFamily="65" charset="-120"/>
              </a:rPr>
              <a:t>Q2</a:t>
            </a:r>
            <a:endParaRPr lang="zh-TW" altLang="en-US" sz="4000" b="1" cap="none" spc="0" dirty="0">
              <a:ln/>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2050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11560" y="1973560"/>
            <a:ext cx="8136904" cy="3539430"/>
          </a:xfrm>
          <a:prstGeom prst="rect">
            <a:avLst/>
          </a:prstGeom>
          <a:noFill/>
        </p:spPr>
        <p:txBody>
          <a:bodyPr wrap="square" rtlCol="0">
            <a:spAutoFit/>
          </a:bodyPr>
          <a:lstStyle/>
          <a:p>
            <a:r>
              <a:rPr lang="en-US" altLang="zh-HK" sz="3200" dirty="0"/>
              <a:t>Q2 </a:t>
            </a:r>
            <a:r>
              <a:rPr lang="zh-TW" altLang="zh-HK" sz="3200" dirty="0"/>
              <a:t>根據有關基因的短片內容，完成以下題目。</a:t>
            </a:r>
          </a:p>
          <a:p>
            <a:r>
              <a:rPr lang="zh-TW" altLang="zh-HK" sz="3200" dirty="0"/>
              <a:t>（</a:t>
            </a:r>
            <a:r>
              <a:rPr lang="en-US" altLang="zh-HK" sz="3200" dirty="0"/>
              <a:t>1</a:t>
            </a:r>
            <a:r>
              <a:rPr lang="zh-TW" altLang="zh-HK" sz="3200" dirty="0"/>
              <a:t>）</a:t>
            </a:r>
            <a:r>
              <a:rPr lang="en-US" altLang="zh-HK" sz="3200" dirty="0"/>
              <a:t>DNA</a:t>
            </a:r>
            <a:r>
              <a:rPr lang="zh-TW" altLang="zh-HK" sz="3200" dirty="0"/>
              <a:t>在細胞的</a:t>
            </a:r>
            <a:r>
              <a:rPr lang="zh-TW" altLang="zh-HK" sz="3200" u="sng" dirty="0"/>
              <a:t> </a:t>
            </a:r>
            <a:r>
              <a:rPr lang="en-US" altLang="zh-HK" sz="3200" u="sng" dirty="0"/>
              <a:t>                    </a:t>
            </a:r>
            <a:r>
              <a:rPr lang="zh-TW" altLang="zh-HK" sz="3200" dirty="0"/>
              <a:t>里的染色體上。</a:t>
            </a:r>
          </a:p>
          <a:p>
            <a:r>
              <a:rPr lang="zh-CN" altLang="zh-HK" sz="3200" dirty="0"/>
              <a:t>（</a:t>
            </a:r>
            <a:r>
              <a:rPr lang="en-US" altLang="zh-HK" sz="3200" dirty="0"/>
              <a:t>2</a:t>
            </a:r>
            <a:r>
              <a:rPr lang="zh-CN" altLang="zh-HK" sz="3200" dirty="0"/>
              <a:t>）基因是有</a:t>
            </a:r>
            <a:r>
              <a:rPr lang="en-US" altLang="zh-HK" sz="3200" u="sng" dirty="0"/>
              <a:t>                 </a:t>
            </a:r>
            <a:r>
              <a:rPr lang="zh-CN" altLang="zh-HK" sz="3200" dirty="0"/>
              <a:t>作用的</a:t>
            </a:r>
            <a:r>
              <a:rPr lang="en-US" altLang="zh-HK" sz="3200" dirty="0"/>
              <a:t>DNA</a:t>
            </a:r>
            <a:r>
              <a:rPr lang="zh-CN" altLang="zh-HK" sz="3200" dirty="0"/>
              <a:t>片段。</a:t>
            </a:r>
            <a:endParaRPr lang="zh-TW" altLang="zh-HK" sz="3200" dirty="0"/>
          </a:p>
          <a:p>
            <a:r>
              <a:rPr lang="zh-TW" altLang="zh-HK" sz="3200" dirty="0"/>
              <a:t>（</a:t>
            </a:r>
            <a:r>
              <a:rPr lang="en-US" altLang="zh-HK" sz="3200" dirty="0"/>
              <a:t>3</a:t>
            </a:r>
            <a:r>
              <a:rPr lang="zh-TW" altLang="zh-HK" sz="3200" dirty="0"/>
              <a:t>）每個基因有一個特定的功能，</a:t>
            </a:r>
            <a:r>
              <a:rPr lang="en-US" altLang="zh-HK" sz="3200" dirty="0"/>
              <a:t>RNA</a:t>
            </a:r>
            <a:r>
              <a:rPr lang="zh-TW" altLang="zh-HK" sz="3200" dirty="0" smtClean="0"/>
              <a:t>傳送</a:t>
            </a:r>
            <a:r>
              <a:rPr lang="en-US" altLang="zh-HK" sz="3200" u="sng" dirty="0" smtClean="0"/>
              <a:t>                           </a:t>
            </a:r>
            <a:r>
              <a:rPr lang="zh-TW" altLang="zh-HK" sz="3200" dirty="0"/>
              <a:t>，以致組成不同的蛋白，發揮不同的功能。</a:t>
            </a:r>
          </a:p>
          <a:p>
            <a:endParaRPr lang="zh-HK" altLang="en-US" sz="3200" dirty="0"/>
          </a:p>
        </p:txBody>
      </p:sp>
      <p:sp>
        <p:nvSpPr>
          <p:cNvPr id="3" name="矩形 2"/>
          <p:cNvSpPr/>
          <p:nvPr/>
        </p:nvSpPr>
        <p:spPr>
          <a:xfrm>
            <a:off x="251520" y="620688"/>
            <a:ext cx="2271776" cy="923330"/>
          </a:xfrm>
          <a:prstGeom prst="rect">
            <a:avLst/>
          </a:prstGeom>
          <a:noFill/>
        </p:spPr>
        <p:txBody>
          <a:bodyPr wrap="none" lIns="91440" tIns="45720" rIns="91440" bIns="45720">
            <a:spAutoFit/>
          </a:bodyPr>
          <a:lstStyle/>
          <a:p>
            <a:pPr algn="ctr"/>
            <a:r>
              <a:rPr lang="zh-CN" alt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工作紙</a:t>
            </a:r>
            <a:endParaRPr lang="zh-TW"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文字方塊 3"/>
          <p:cNvSpPr txBox="1"/>
          <p:nvPr/>
        </p:nvSpPr>
        <p:spPr>
          <a:xfrm>
            <a:off x="4355976" y="2484185"/>
            <a:ext cx="1415772" cy="584775"/>
          </a:xfrm>
          <a:prstGeom prst="rect">
            <a:avLst/>
          </a:prstGeom>
          <a:noFill/>
        </p:spPr>
        <p:txBody>
          <a:bodyPr wrap="none" rtlCol="0">
            <a:spAutoFit/>
          </a:bodyPr>
          <a:lstStyle/>
          <a:p>
            <a:r>
              <a:rPr lang="zh-CN" altLang="en-US" sz="3200" b="1" dirty="0" smtClean="0">
                <a:solidFill>
                  <a:srgbClr val="FF0000"/>
                </a:solidFill>
              </a:rPr>
              <a:t>細胞核</a:t>
            </a:r>
            <a:endParaRPr lang="zh-HK" altLang="en-US" sz="3200" b="1" dirty="0">
              <a:solidFill>
                <a:srgbClr val="FF0000"/>
              </a:solidFill>
            </a:endParaRPr>
          </a:p>
        </p:txBody>
      </p:sp>
      <p:sp>
        <p:nvSpPr>
          <p:cNvPr id="5" name="文字方塊 4"/>
          <p:cNvSpPr txBox="1"/>
          <p:nvPr/>
        </p:nvSpPr>
        <p:spPr>
          <a:xfrm>
            <a:off x="3563888" y="2996952"/>
            <a:ext cx="1008609" cy="584775"/>
          </a:xfrm>
          <a:prstGeom prst="rect">
            <a:avLst/>
          </a:prstGeom>
          <a:noFill/>
        </p:spPr>
        <p:txBody>
          <a:bodyPr wrap="none" rtlCol="0">
            <a:spAutoFit/>
          </a:bodyPr>
          <a:lstStyle/>
          <a:p>
            <a:r>
              <a:rPr lang="zh-CN" altLang="en-US" sz="3200" b="1" dirty="0">
                <a:solidFill>
                  <a:srgbClr val="FF0000"/>
                </a:solidFill>
              </a:rPr>
              <a:t>遺傳</a:t>
            </a:r>
            <a:endParaRPr lang="zh-HK" altLang="en-US" sz="3200" b="1" dirty="0">
              <a:solidFill>
                <a:srgbClr val="FF0000"/>
              </a:solidFill>
            </a:endParaRPr>
          </a:p>
        </p:txBody>
      </p:sp>
      <p:sp>
        <p:nvSpPr>
          <p:cNvPr id="6" name="文字方塊 5"/>
          <p:cNvSpPr txBox="1"/>
          <p:nvPr/>
        </p:nvSpPr>
        <p:spPr>
          <a:xfrm>
            <a:off x="1175347" y="3933056"/>
            <a:ext cx="2244525" cy="584775"/>
          </a:xfrm>
          <a:prstGeom prst="rect">
            <a:avLst/>
          </a:prstGeom>
          <a:noFill/>
        </p:spPr>
        <p:txBody>
          <a:bodyPr wrap="none" rtlCol="0">
            <a:spAutoFit/>
          </a:bodyPr>
          <a:lstStyle/>
          <a:p>
            <a:r>
              <a:rPr lang="zh-CN" altLang="en-US" sz="3200" b="1" dirty="0" smtClean="0">
                <a:solidFill>
                  <a:srgbClr val="FF0000"/>
                </a:solidFill>
              </a:rPr>
              <a:t>基因的信息</a:t>
            </a:r>
            <a:endParaRPr lang="zh-HK" altLang="en-US" sz="3200" b="1" dirty="0">
              <a:solidFill>
                <a:srgbClr val="FF0000"/>
              </a:solidFill>
            </a:endParaRPr>
          </a:p>
        </p:txBody>
      </p:sp>
    </p:spTree>
    <p:extLst>
      <p:ext uri="{BB962C8B-B14F-4D97-AF65-F5344CB8AC3E}">
        <p14:creationId xmlns:p14="http://schemas.microsoft.com/office/powerpoint/2010/main" val="33499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806192" y="1619850"/>
            <a:ext cx="7582232" cy="44034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HK" altLang="en-US"/>
          </a:p>
        </p:txBody>
      </p:sp>
      <p:sp>
        <p:nvSpPr>
          <p:cNvPr id="3" name="文字方塊 2"/>
          <p:cNvSpPr txBox="1"/>
          <p:nvPr/>
        </p:nvSpPr>
        <p:spPr>
          <a:xfrm>
            <a:off x="1043608" y="2009452"/>
            <a:ext cx="3679212" cy="707886"/>
          </a:xfrm>
          <a:prstGeom prst="rect">
            <a:avLst/>
          </a:prstGeom>
          <a:noFill/>
          <a:ln>
            <a:noFill/>
          </a:ln>
          <a:effectLst>
            <a:glow rad="1397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none" rtlCol="0">
            <a:spAutoFit/>
          </a:bodyPr>
          <a:lstStyle/>
          <a:p>
            <a:pPr marL="285750" indent="-285750">
              <a:buFont typeface="Wingdings" panose="05000000000000000000" pitchFamily="2" charset="2"/>
              <a:buChar char="Ø"/>
            </a:pPr>
            <a:r>
              <a:rPr lang="zh-CN" altLang="en-US" sz="4000" b="1" dirty="0" smtClean="0"/>
              <a:t>什麼是基因？</a:t>
            </a:r>
            <a:endParaRPr lang="en-US" altLang="zh-CN" sz="4000" b="1" dirty="0"/>
          </a:p>
        </p:txBody>
      </p:sp>
      <p:sp>
        <p:nvSpPr>
          <p:cNvPr id="7" name="文字方塊 6"/>
          <p:cNvSpPr txBox="1"/>
          <p:nvPr/>
        </p:nvSpPr>
        <p:spPr>
          <a:xfrm>
            <a:off x="1074901" y="3113673"/>
            <a:ext cx="5737468" cy="707886"/>
          </a:xfrm>
          <a:prstGeom prst="rect">
            <a:avLst/>
          </a:prstGeom>
          <a:solidFill>
            <a:srgbClr val="FFFF00"/>
          </a:solidFill>
        </p:spPr>
        <p:txBody>
          <a:bodyPr wrap="none" rtlCol="0">
            <a:spAutoFit/>
          </a:bodyPr>
          <a:lstStyle/>
          <a:p>
            <a:pPr marL="285750" indent="-285750">
              <a:buFont typeface="Wingdings" panose="05000000000000000000" pitchFamily="2" charset="2"/>
              <a:buChar char="Ø"/>
            </a:pPr>
            <a:r>
              <a:rPr lang="zh-CN" altLang="en-US" sz="4000" b="1" dirty="0" smtClean="0">
                <a:solidFill>
                  <a:schemeClr val="bg2">
                    <a:lumMod val="10000"/>
                  </a:schemeClr>
                </a:solidFill>
              </a:rPr>
              <a:t>什麼是基因改造生物？</a:t>
            </a:r>
            <a:endParaRPr lang="en-US" altLang="zh-CN" sz="4000" b="1" dirty="0">
              <a:solidFill>
                <a:schemeClr val="bg2">
                  <a:lumMod val="10000"/>
                </a:schemeClr>
              </a:solidFill>
            </a:endParaRPr>
          </a:p>
        </p:txBody>
      </p:sp>
      <p:sp>
        <p:nvSpPr>
          <p:cNvPr id="8" name="文字方塊 7"/>
          <p:cNvSpPr txBox="1"/>
          <p:nvPr/>
        </p:nvSpPr>
        <p:spPr>
          <a:xfrm>
            <a:off x="1074901" y="4049777"/>
            <a:ext cx="7375737" cy="707886"/>
          </a:xfrm>
          <a:prstGeom prst="rect">
            <a:avLst/>
          </a:prstGeom>
          <a:noFill/>
        </p:spPr>
        <p:txBody>
          <a:bodyPr wrap="none" rtlCol="0">
            <a:spAutoFit/>
          </a:bodyPr>
          <a:lstStyle/>
          <a:p>
            <a:pPr marL="285750" indent="-285750">
              <a:buFont typeface="Wingdings" panose="05000000000000000000" pitchFamily="2" charset="2"/>
              <a:buChar char="Ø"/>
            </a:pPr>
            <a:r>
              <a:rPr lang="zh-TW" altLang="zh-HK" sz="4000" b="1" dirty="0">
                <a:solidFill>
                  <a:schemeClr val="bg2">
                    <a:lumMod val="10000"/>
                  </a:schemeClr>
                </a:solidFill>
              </a:rPr>
              <a:t>基因改造食物的爭議</a:t>
            </a:r>
            <a:r>
              <a:rPr lang="en-US" altLang="zh-TW" sz="4000" b="1" dirty="0">
                <a:solidFill>
                  <a:schemeClr val="bg2">
                    <a:lumMod val="10000"/>
                  </a:schemeClr>
                </a:solidFill>
              </a:rPr>
              <a:t> </a:t>
            </a:r>
            <a:r>
              <a:rPr lang="zh-CN" altLang="en-US" sz="4000" b="1" dirty="0">
                <a:solidFill>
                  <a:schemeClr val="bg2">
                    <a:lumMod val="10000"/>
                  </a:schemeClr>
                </a:solidFill>
              </a:rPr>
              <a:t>（六項）</a:t>
            </a:r>
            <a:endParaRPr lang="en-US" altLang="zh-CN" sz="4000" b="1" dirty="0">
              <a:solidFill>
                <a:schemeClr val="bg2">
                  <a:lumMod val="10000"/>
                </a:schemeClr>
              </a:solidFill>
            </a:endParaRPr>
          </a:p>
        </p:txBody>
      </p:sp>
      <p:sp>
        <p:nvSpPr>
          <p:cNvPr id="9" name="文字方塊 8"/>
          <p:cNvSpPr txBox="1"/>
          <p:nvPr/>
        </p:nvSpPr>
        <p:spPr>
          <a:xfrm>
            <a:off x="1074900" y="5097378"/>
            <a:ext cx="5721438" cy="707886"/>
          </a:xfrm>
          <a:prstGeom prst="rect">
            <a:avLst/>
          </a:prstGeom>
          <a:noFill/>
        </p:spPr>
        <p:txBody>
          <a:bodyPr wrap="none" rtlCol="0">
            <a:spAutoFit/>
          </a:bodyPr>
          <a:lstStyle/>
          <a:p>
            <a:pPr marL="285750" indent="-285750">
              <a:buFont typeface="Wingdings" panose="05000000000000000000" pitchFamily="2" charset="2"/>
              <a:buChar char="Ø"/>
            </a:pPr>
            <a:r>
              <a:rPr lang="zh-CN" altLang="zh-HK" sz="4000" b="1" dirty="0">
                <a:solidFill>
                  <a:schemeClr val="bg2">
                    <a:lumMod val="10000"/>
                  </a:schemeClr>
                </a:solidFill>
              </a:rPr>
              <a:t>對基因改造食物的規管</a:t>
            </a:r>
            <a:endParaRPr lang="en-US" altLang="zh-CN" sz="4000" b="1" dirty="0">
              <a:solidFill>
                <a:schemeClr val="bg2">
                  <a:lumMod val="10000"/>
                </a:schemeClr>
              </a:solidFill>
            </a:endParaRPr>
          </a:p>
        </p:txBody>
      </p:sp>
      <p:sp>
        <p:nvSpPr>
          <p:cNvPr id="10" name="矩形 9"/>
          <p:cNvSpPr/>
          <p:nvPr/>
        </p:nvSpPr>
        <p:spPr>
          <a:xfrm>
            <a:off x="718873" y="476672"/>
            <a:ext cx="2967480" cy="923330"/>
          </a:xfrm>
          <a:prstGeom prst="rect">
            <a:avLst/>
          </a:prstGeom>
          <a:noFill/>
        </p:spPr>
        <p:txBody>
          <a:bodyPr wrap="none" lIns="91440" tIns="45720" rIns="91440" bIns="45720">
            <a:spAutoFit/>
          </a:bodyPr>
          <a:lstStyle/>
          <a:p>
            <a:pPr algn="ctr"/>
            <a:r>
              <a:rPr lang="zh-CN" altLang="en-US" sz="5400" b="1" dirty="0" smtClean="0">
                <a:ln w="1905"/>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a:innerShdw blurRad="69850" dist="43180" dir="5400000">
                    <a:srgbClr val="000000">
                      <a:alpha val="65000"/>
                    </a:srgbClr>
                  </a:innerShdw>
                </a:effectLst>
              </a:rPr>
              <a:t>課程綱要</a:t>
            </a:r>
            <a:endParaRPr lang="zh-TW" altLang="en-US" sz="5400" b="1" cap="none" spc="0" dirty="0">
              <a:ln w="1905"/>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2012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bowenwang.com.cn/gif/animals-eel-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2" y="1413451"/>
            <a:ext cx="2557660"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309836" y="318026"/>
            <a:ext cx="5827236" cy="707886"/>
          </a:xfrm>
          <a:prstGeom prst="rect">
            <a:avLst/>
          </a:prstGeom>
          <a:ln/>
          <a:effectLst>
            <a:glow rad="1016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altLang="zh-CN" sz="4000" b="1" dirty="0">
                <a:latin typeface="標楷體" panose="03000509000000000000" pitchFamily="65" charset="-120"/>
                <a:ea typeface="標楷體" panose="03000509000000000000" pitchFamily="65" charset="-120"/>
              </a:rPr>
              <a:t>2</a:t>
            </a:r>
            <a:r>
              <a:rPr lang="en-US" altLang="zh-CN" sz="4000" b="1" dirty="0" smtClean="0">
                <a:latin typeface="標楷體" panose="03000509000000000000" pitchFamily="65" charset="-120"/>
                <a:ea typeface="標楷體" panose="03000509000000000000" pitchFamily="65" charset="-120"/>
              </a:rPr>
              <a:t>.</a:t>
            </a:r>
            <a:r>
              <a:rPr lang="zh-CN" altLang="en-US" sz="4000" b="1" dirty="0" smtClean="0">
                <a:latin typeface="標楷體" panose="03000509000000000000" pitchFamily="65" charset="-120"/>
                <a:ea typeface="標楷體" panose="03000509000000000000" pitchFamily="65" charset="-120"/>
              </a:rPr>
              <a:t>什麼是基因改造生物？</a:t>
            </a:r>
            <a:endParaRPr lang="en-US" altLang="zh-CN" sz="4000" b="1" dirty="0">
              <a:latin typeface="標楷體" panose="03000509000000000000" pitchFamily="65" charset="-120"/>
              <a:ea typeface="標楷體" panose="03000509000000000000" pitchFamily="65" charset="-120"/>
            </a:endParaRPr>
          </a:p>
        </p:txBody>
      </p:sp>
      <p:pic>
        <p:nvPicPr>
          <p:cNvPr id="1028" name="Picture 4" descr="http://pic8.nipic.com/20100804/636905_162914016638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089415"/>
            <a:ext cx="2045407"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ic10.nipic.com/20101026/5422482_114738071963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663292" y="1145363"/>
            <a:ext cx="2177900" cy="1969468"/>
          </a:xfrm>
          <a:prstGeom prst="rect">
            <a:avLst/>
          </a:prstGeom>
          <a:noFill/>
          <a:extLst>
            <a:ext uri="{909E8E84-426E-40DD-AFC4-6F175D3DCCD1}">
              <a14:hiddenFill xmlns:a14="http://schemas.microsoft.com/office/drawing/2010/main">
                <a:solidFill>
                  <a:srgbClr val="FFFFFF"/>
                </a:solidFill>
              </a14:hiddenFill>
            </a:ext>
          </a:extLst>
        </p:spPr>
      </p:pic>
      <p:sp>
        <p:nvSpPr>
          <p:cNvPr id="9" name="向右箭號 8"/>
          <p:cNvSpPr/>
          <p:nvPr/>
        </p:nvSpPr>
        <p:spPr>
          <a:xfrm>
            <a:off x="5537287" y="1916832"/>
            <a:ext cx="1080120" cy="449227"/>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1032" name="Picture 8" descr="http://pic17.nipic.com/20111022/3189514_000336814145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008" y="3782494"/>
            <a:ext cx="2123728" cy="22465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hkfishbook.com/blog/content_images/1/2011/01/02/597/2009010601405547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2453" y="4382741"/>
            <a:ext cx="2215020" cy="1266850"/>
          </a:xfrm>
          <a:prstGeom prst="rect">
            <a:avLst/>
          </a:prstGeom>
          <a:noFill/>
          <a:extLst>
            <a:ext uri="{909E8E84-426E-40DD-AFC4-6F175D3DCCD1}">
              <a14:hiddenFill xmlns:a14="http://schemas.microsoft.com/office/drawing/2010/main">
                <a:solidFill>
                  <a:srgbClr val="FFFFFF"/>
                </a:solidFill>
              </a14:hiddenFill>
            </a:ext>
          </a:extLst>
        </p:spPr>
      </p:pic>
      <p:sp>
        <p:nvSpPr>
          <p:cNvPr id="13" name="向右箭號 12"/>
          <p:cNvSpPr/>
          <p:nvPr/>
        </p:nvSpPr>
        <p:spPr>
          <a:xfrm>
            <a:off x="5886647" y="4791553"/>
            <a:ext cx="1080120" cy="44922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HK" altLang="en-US"/>
          </a:p>
        </p:txBody>
      </p:sp>
      <p:pic>
        <p:nvPicPr>
          <p:cNvPr id="1036" name="Picture 12" descr="http://glassbox-design.com/wp-content/uploads/2010/12/glofish-zebra-dani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6767" y="4303567"/>
            <a:ext cx="1874425" cy="187442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248618" y="3114831"/>
            <a:ext cx="299312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為什麼？</a:t>
            </a:r>
            <a:endParaRPr lang="zh-TW"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加號 6"/>
          <p:cNvSpPr/>
          <p:nvPr/>
        </p:nvSpPr>
        <p:spPr>
          <a:xfrm>
            <a:off x="2755402" y="1772816"/>
            <a:ext cx="936104" cy="936104"/>
          </a:xfrm>
          <a:prstGeom prst="mathPl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sp>
        <p:nvSpPr>
          <p:cNvPr id="17" name="加號 16"/>
          <p:cNvSpPr/>
          <p:nvPr/>
        </p:nvSpPr>
        <p:spPr>
          <a:xfrm>
            <a:off x="2439750" y="4548114"/>
            <a:ext cx="936104" cy="936104"/>
          </a:xfrm>
          <a:prstGeom prst="mathPlu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22781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2000"/>
                                        <p:tgtEl>
                                          <p:spTgt spid="1030"/>
                                        </p:tgtEl>
                                      </p:cBhvr>
                                    </p:animEffect>
                                    <p:anim calcmode="lin" valueType="num">
                                      <p:cBhvr>
                                        <p:cTn id="14" dur="2000" fill="hold"/>
                                        <p:tgtEl>
                                          <p:spTgt spid="1030"/>
                                        </p:tgtEl>
                                        <p:attrNameLst>
                                          <p:attrName>ppt_w</p:attrName>
                                        </p:attrNameLst>
                                      </p:cBhvr>
                                      <p:tavLst>
                                        <p:tav tm="0" fmla="#ppt_w*sin(2.5*pi*$)">
                                          <p:val>
                                            <p:fltVal val="0"/>
                                          </p:val>
                                        </p:tav>
                                        <p:tav tm="100000">
                                          <p:val>
                                            <p:fltVal val="1"/>
                                          </p:val>
                                        </p:tav>
                                      </p:tavLst>
                                    </p:anim>
                                    <p:anim calcmode="lin" valueType="num">
                                      <p:cBhvr>
                                        <p:cTn id="15"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36"/>
                                        </p:tgtEl>
                                        <p:attrNameLst>
                                          <p:attrName>style.visibility</p:attrName>
                                        </p:attrNameLst>
                                      </p:cBhvr>
                                      <p:to>
                                        <p:strVal val="visible"/>
                                      </p:to>
                                    </p:set>
                                    <p:anim calcmode="lin" valueType="num">
                                      <p:cBhvr>
                                        <p:cTn id="25" dur="500" fill="hold"/>
                                        <p:tgtEl>
                                          <p:spTgt spid="1036"/>
                                        </p:tgtEl>
                                        <p:attrNameLst>
                                          <p:attrName>ppt_w</p:attrName>
                                        </p:attrNameLst>
                                      </p:cBhvr>
                                      <p:tavLst>
                                        <p:tav tm="0">
                                          <p:val>
                                            <p:fltVal val="0"/>
                                          </p:val>
                                        </p:tav>
                                        <p:tav tm="100000">
                                          <p:val>
                                            <p:strVal val="#ppt_w"/>
                                          </p:val>
                                        </p:tav>
                                      </p:tavLst>
                                    </p:anim>
                                    <p:anim calcmode="lin" valueType="num">
                                      <p:cBhvr>
                                        <p:cTn id="26" dur="500" fill="hold"/>
                                        <p:tgtEl>
                                          <p:spTgt spid="1036"/>
                                        </p:tgtEl>
                                        <p:attrNameLst>
                                          <p:attrName>ppt_h</p:attrName>
                                        </p:attrNameLst>
                                      </p:cBhvr>
                                      <p:tavLst>
                                        <p:tav tm="0">
                                          <p:val>
                                            <p:fltVal val="0"/>
                                          </p:val>
                                        </p:tav>
                                        <p:tav tm="100000">
                                          <p:val>
                                            <p:strVal val="#ppt_h"/>
                                          </p:val>
                                        </p:tav>
                                      </p:tavLst>
                                    </p:anim>
                                    <p:animEffect transition="in" filter="fad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6"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1894</Words>
  <Application>Microsoft Office PowerPoint</Application>
  <PresentationFormat>如螢幕大小 (4:3)</PresentationFormat>
  <Paragraphs>140</Paragraphs>
  <Slides>32</Slides>
  <Notes>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32</vt:i4>
      </vt:variant>
    </vt:vector>
  </HeadingPairs>
  <TitlesOfParts>
    <vt:vector size="43" baseType="lpstr">
      <vt:lpstr>Arial Unicode MS</vt:lpstr>
      <vt:lpstr>宋体</vt:lpstr>
      <vt:lpstr>宋体</vt:lpstr>
      <vt:lpstr>華康儷粗黑</vt:lpstr>
      <vt:lpstr>新細明體</vt:lpstr>
      <vt:lpstr>新細明體-ExtB</vt:lpstr>
      <vt:lpstr>標楷體</vt:lpstr>
      <vt:lpstr>Arial</vt:lpstr>
      <vt:lpstr>Calibri</vt:lpstr>
      <vt:lpstr>Wingdings</vt:lpstr>
      <vt:lpstr>Office 佈景主題</vt:lpstr>
      <vt:lpstr>PowerPoint 簡報</vt:lpstr>
      <vt:lpstr>PowerPoint 簡報</vt:lpstr>
      <vt:lpstr>PowerPoint 簡報</vt:lpstr>
      <vt:lpstr>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Winnie</dc:creator>
  <cp:lastModifiedBy>WongChuenFung</cp:lastModifiedBy>
  <cp:revision>86</cp:revision>
  <dcterms:created xsi:type="dcterms:W3CDTF">2014-03-08T17:37:52Z</dcterms:created>
  <dcterms:modified xsi:type="dcterms:W3CDTF">2021-07-13T04:19:24Z</dcterms:modified>
</cp:coreProperties>
</file>