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57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30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895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55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647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07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788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67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9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22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13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8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F71A-34E3-4034-B8C8-7982BF275D60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EEFC-1A0F-43A9-ACF2-FFA8DD79809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42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模擬試技巧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73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dirty="0"/>
              <a:t>根據資料</a:t>
            </a:r>
            <a:r>
              <a:rPr lang="en-US" altLang="zh-HK" dirty="0"/>
              <a:t>A</a:t>
            </a:r>
            <a:r>
              <a:rPr lang="zh-TW" altLang="zh-HK" dirty="0"/>
              <a:t>，就</a:t>
            </a:r>
            <a:r>
              <a:rPr lang="en-US" altLang="zh-HK" dirty="0"/>
              <a:t>2013</a:t>
            </a:r>
            <a:r>
              <a:rPr lang="zh-TW" altLang="zh-HK" dirty="0"/>
              <a:t>至</a:t>
            </a:r>
            <a:r>
              <a:rPr lang="en-US" altLang="zh-HK" dirty="0"/>
              <a:t>2018</a:t>
            </a:r>
            <a:r>
              <a:rPr lang="zh-TW" altLang="zh-HK" dirty="0"/>
              <a:t>年公眾對香港新聞自由的意見，</a:t>
            </a:r>
            <a:r>
              <a:rPr lang="zh-TW" altLang="zh-HK" b="1" i="1" dirty="0"/>
              <a:t>分別</a:t>
            </a:r>
            <a:r>
              <a:rPr lang="zh-TW" altLang="zh-HK" dirty="0"/>
              <a:t>從表</a:t>
            </a:r>
            <a:r>
              <a:rPr lang="en-US" altLang="zh-HK" dirty="0"/>
              <a:t>1A</a:t>
            </a:r>
            <a:r>
              <a:rPr lang="zh-TW" altLang="zh-HK" dirty="0"/>
              <a:t>和表</a:t>
            </a:r>
            <a:r>
              <a:rPr lang="en-US" altLang="zh-HK" dirty="0"/>
              <a:t>1B</a:t>
            </a:r>
            <a:r>
              <a:rPr lang="zh-TW" altLang="zh-HK" dirty="0"/>
              <a:t>，描述</a:t>
            </a:r>
            <a:r>
              <a:rPr lang="zh-TW" altLang="zh-HK" b="1" i="1" dirty="0"/>
              <a:t>一個</a:t>
            </a:r>
            <a:r>
              <a:rPr lang="zh-TW" altLang="zh-HK" dirty="0"/>
              <a:t>主要特徵。</a:t>
            </a:r>
            <a:r>
              <a:rPr lang="en-US" altLang="zh-HK" dirty="0"/>
              <a:t>(4</a:t>
            </a:r>
            <a:r>
              <a:rPr lang="zh-TW" altLang="zh-HK" dirty="0"/>
              <a:t>分</a:t>
            </a:r>
            <a:r>
              <a:rPr lang="en-US" altLang="zh-HK" dirty="0"/>
              <a:t>)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24222" t="11976" r="34646" b="50113"/>
          <a:stretch/>
        </p:blipFill>
        <p:spPr bwMode="auto">
          <a:xfrm>
            <a:off x="2083791" y="1875502"/>
            <a:ext cx="7567286" cy="460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3998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24222" t="51148" r="34646" b="5470"/>
          <a:stretch/>
        </p:blipFill>
        <p:spPr bwMode="auto">
          <a:xfrm>
            <a:off x="1334225" y="0"/>
            <a:ext cx="917306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21579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48" t="26054" r="23854" b="16621"/>
          <a:stretch/>
        </p:blipFill>
        <p:spPr>
          <a:xfrm>
            <a:off x="1812175" y="-153946"/>
            <a:ext cx="8038408" cy="70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8324" y="412461"/>
            <a:ext cx="10515600" cy="4351338"/>
          </a:xfrm>
        </p:spPr>
        <p:txBody>
          <a:bodyPr/>
          <a:lstStyle/>
          <a:p>
            <a:r>
              <a:rPr lang="zh-TW" altLang="zh-HK" dirty="0"/>
              <a:t>就所提供的資料，指出</a:t>
            </a:r>
            <a:r>
              <a:rPr lang="zh-TW" altLang="zh-HK" b="1" i="1" dirty="0"/>
              <a:t>兩個</a:t>
            </a:r>
            <a:r>
              <a:rPr lang="zh-TW" altLang="zh-HK" dirty="0">
                <a:solidFill>
                  <a:srgbClr val="FF0000"/>
                </a:solidFill>
              </a:rPr>
              <a:t>新聞自由</a:t>
            </a:r>
            <a:r>
              <a:rPr lang="zh-TW" altLang="zh-HK" dirty="0"/>
              <a:t>與</a:t>
            </a:r>
            <a:r>
              <a:rPr lang="zh-TW" altLang="zh-HK" dirty="0">
                <a:solidFill>
                  <a:srgbClr val="FF0000"/>
                </a:solidFill>
              </a:rPr>
              <a:t>社會責任</a:t>
            </a:r>
            <a:r>
              <a:rPr lang="zh-TW" altLang="zh-HK" dirty="0"/>
              <a:t>之間可能出現的</a:t>
            </a:r>
            <a:r>
              <a:rPr lang="zh-TW" altLang="zh-HK" dirty="0">
                <a:solidFill>
                  <a:srgbClr val="FF0000"/>
                </a:solidFill>
              </a:rPr>
              <a:t>兩難情境</a:t>
            </a:r>
            <a:r>
              <a:rPr lang="zh-TW" altLang="zh-HK" dirty="0"/>
              <a:t>。參考所提供的</a:t>
            </a:r>
            <a:r>
              <a:rPr lang="zh-TW" altLang="zh-HK" dirty="0" smtClean="0"/>
              <a:t>資料及</a:t>
            </a:r>
            <a:r>
              <a:rPr lang="zh-TW" altLang="zh-HK" dirty="0"/>
              <a:t>就你所知，闡述你的答案。</a:t>
            </a:r>
            <a:r>
              <a:rPr lang="en-US" altLang="zh-HK" dirty="0"/>
              <a:t>(8</a:t>
            </a:r>
            <a:r>
              <a:rPr lang="zh-TW" altLang="zh-HK" dirty="0"/>
              <a:t>分</a:t>
            </a:r>
            <a:r>
              <a:rPr lang="en-US" altLang="zh-HK" dirty="0"/>
              <a:t>)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9747" t="37201" r="19310" b="12604"/>
          <a:stretch/>
        </p:blipFill>
        <p:spPr bwMode="auto">
          <a:xfrm>
            <a:off x="1049194" y="1638314"/>
            <a:ext cx="9740726" cy="504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29418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</a:t>
            </a:r>
            <a:r>
              <a:rPr lang="en-US" altLang="zh-TW" dirty="0" smtClean="0"/>
              <a:t>: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496291"/>
            <a:ext cx="10857807" cy="52536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題目</a:t>
            </a:r>
            <a:r>
              <a:rPr lang="zh-TW" altLang="en-US" dirty="0"/>
              <a:t>並</a:t>
            </a:r>
            <a:r>
              <a:rPr lang="zh-TW" altLang="en-US" dirty="0">
                <a:solidFill>
                  <a:srgbClr val="FF0000"/>
                </a:solidFill>
              </a:rPr>
              <a:t>無要求考生評價香港現時的新聞自由狀況</a:t>
            </a:r>
            <a:r>
              <a:rPr lang="zh-TW" altLang="en-US" dirty="0"/>
              <a:t>，資料數據只反映公眾觀感，而非新聞自由程度的事實陳述。</a:t>
            </a:r>
          </a:p>
          <a:p>
            <a:r>
              <a:rPr lang="zh-TW" altLang="en-US" dirty="0"/>
              <a:t>不少考生</a:t>
            </a:r>
            <a:r>
              <a:rPr lang="zh-TW" altLang="en-US" dirty="0">
                <a:solidFill>
                  <a:srgbClr val="FF0000"/>
                </a:solidFill>
              </a:rPr>
              <a:t>未能充分理解「兩難情境」</a:t>
            </a:r>
            <a:r>
              <a:rPr lang="zh-TW" altLang="en-US" dirty="0"/>
              <a:t>，部分考生只指出新聞自由可能面對的挑戰，或討論新聞傳媒有違道德操守的負面影響，部分考生雖能原則性地解說兩難，但未能進一步引用資料或舉例說明。表現較佳者，則能提出具體兩難情境，例如「市民的知情權相對公眾秩序」，並引用恰當例子加以分析說明。</a:t>
            </a:r>
          </a:p>
          <a:p>
            <a:r>
              <a:rPr lang="zh-TW" altLang="en-US" dirty="0"/>
              <a:t>考評局建議評改準則列舉多項兩難情境例子，包括「</a:t>
            </a:r>
            <a:r>
              <a:rPr lang="zh-TW" altLang="en-US" dirty="0">
                <a:solidFill>
                  <a:srgbClr val="FF0000"/>
                </a:solidFill>
              </a:rPr>
              <a:t>社會秩序相對表達自由」、「私隱相對知情權」、「國家安全相對監察」及「社會道德相對表達意見自由」</a:t>
            </a:r>
            <a:r>
              <a:rPr lang="zh-TW" altLang="en-US" dirty="0"/>
              <a:t>，如充分理解及恰當運用新聞自由、社會責任、自我審查及言論自由等知識概念，適當運用資料及解釋論據等，便可取得</a:t>
            </a:r>
            <a:r>
              <a:rPr lang="en-US" altLang="zh-TW" dirty="0"/>
              <a:t>6</a:t>
            </a:r>
            <a:r>
              <a:rPr lang="zh-TW" altLang="en-US" dirty="0"/>
              <a:t>分至</a:t>
            </a:r>
            <a:r>
              <a:rPr lang="en-US" altLang="zh-TW" dirty="0"/>
              <a:t>8</a:t>
            </a:r>
            <a:r>
              <a:rPr lang="zh-TW" altLang="en-US" dirty="0"/>
              <a:t>分滿分。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618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84" t="15356" r="26648" b="32681"/>
          <a:stretch/>
        </p:blipFill>
        <p:spPr>
          <a:xfrm>
            <a:off x="2759825" y="0"/>
            <a:ext cx="7862429" cy="69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84" t="19176" r="25303" b="61911"/>
          <a:stretch/>
        </p:blipFill>
        <p:spPr>
          <a:xfrm>
            <a:off x="640079" y="216131"/>
            <a:ext cx="8625084" cy="26683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9494"/>
          <a:stretch/>
        </p:blipFill>
        <p:spPr>
          <a:xfrm>
            <a:off x="1526377" y="2643448"/>
            <a:ext cx="8007392" cy="42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066" t="35033" r="26027" b="27332"/>
          <a:stretch/>
        </p:blipFill>
        <p:spPr>
          <a:xfrm>
            <a:off x="290946" y="0"/>
            <a:ext cx="11217879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267</Words>
  <Application>Microsoft Office PowerPoint</Application>
  <PresentationFormat>寬螢幕</PresentationFormat>
  <Paragraphs>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模擬試技巧</vt:lpstr>
      <vt:lpstr>根據資料A，就2013至2018年公眾對香港新聞自由的意見，分別從表1A和表1B，描述一個主要特徵。(4分)</vt:lpstr>
      <vt:lpstr>PowerPoint 簡報</vt:lpstr>
      <vt:lpstr>PowerPoint 簡報</vt:lpstr>
      <vt:lpstr>PowerPoint 簡報</vt:lpstr>
      <vt:lpstr>報告: 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模擬試技巧</dc:title>
  <dc:creator>WongChuenFung</dc:creator>
  <cp:lastModifiedBy>WongChuenFung</cp:lastModifiedBy>
  <cp:revision>8</cp:revision>
  <dcterms:created xsi:type="dcterms:W3CDTF">2021-11-25T02:14:50Z</dcterms:created>
  <dcterms:modified xsi:type="dcterms:W3CDTF">2021-11-25T02:30:52Z</dcterms:modified>
</cp:coreProperties>
</file>