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3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C2F6-0FFC-4B9F-B341-D50C79A37E75}" type="datetimeFigureOut">
              <a:rPr lang="zh-HK" altLang="en-US" smtClean="0"/>
              <a:t>19/4/2021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FDE79-3A79-42B1-A546-740655C1BF2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5546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C2F6-0FFC-4B9F-B341-D50C79A37E75}" type="datetimeFigureOut">
              <a:rPr lang="zh-HK" altLang="en-US" smtClean="0"/>
              <a:t>19/4/2021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FDE79-3A79-42B1-A546-740655C1BF2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6592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C2F6-0FFC-4B9F-B341-D50C79A37E75}" type="datetimeFigureOut">
              <a:rPr lang="zh-HK" altLang="en-US" smtClean="0"/>
              <a:t>19/4/2021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FDE79-3A79-42B1-A546-740655C1BF2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9691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C2F6-0FFC-4B9F-B341-D50C79A37E75}" type="datetimeFigureOut">
              <a:rPr lang="zh-HK" altLang="en-US" smtClean="0"/>
              <a:t>19/4/2021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FDE79-3A79-42B1-A546-740655C1BF2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08236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C2F6-0FFC-4B9F-B341-D50C79A37E75}" type="datetimeFigureOut">
              <a:rPr lang="zh-HK" altLang="en-US" smtClean="0"/>
              <a:t>19/4/2021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FDE79-3A79-42B1-A546-740655C1BF2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31467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C2F6-0FFC-4B9F-B341-D50C79A37E75}" type="datetimeFigureOut">
              <a:rPr lang="zh-HK" altLang="en-US" smtClean="0"/>
              <a:t>19/4/2021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FDE79-3A79-42B1-A546-740655C1BF2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819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C2F6-0FFC-4B9F-B341-D50C79A37E75}" type="datetimeFigureOut">
              <a:rPr lang="zh-HK" altLang="en-US" smtClean="0"/>
              <a:t>19/4/2021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FDE79-3A79-42B1-A546-740655C1BF2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00372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C2F6-0FFC-4B9F-B341-D50C79A37E75}" type="datetimeFigureOut">
              <a:rPr lang="zh-HK" altLang="en-US" smtClean="0"/>
              <a:t>19/4/2021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FDE79-3A79-42B1-A546-740655C1BF2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136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C2F6-0FFC-4B9F-B341-D50C79A37E75}" type="datetimeFigureOut">
              <a:rPr lang="zh-HK" altLang="en-US" smtClean="0"/>
              <a:t>19/4/2021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FDE79-3A79-42B1-A546-740655C1BF2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86597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C2F6-0FFC-4B9F-B341-D50C79A37E75}" type="datetimeFigureOut">
              <a:rPr lang="zh-HK" altLang="en-US" smtClean="0"/>
              <a:t>19/4/2021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FDE79-3A79-42B1-A546-740655C1BF2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42494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C2F6-0FFC-4B9F-B341-D50C79A37E75}" type="datetimeFigureOut">
              <a:rPr lang="zh-HK" altLang="en-US" smtClean="0"/>
              <a:t>19/4/2021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FDE79-3A79-42B1-A546-740655C1BF2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9174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0C2F6-0FFC-4B9F-B341-D50C79A37E75}" type="datetimeFigureOut">
              <a:rPr lang="zh-HK" altLang="en-US" smtClean="0"/>
              <a:t>19/4/2021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FDE79-3A79-42B1-A546-740655C1BF2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58019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lidesplayer.com/slide/11310949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VU1f7r8O-g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know.hkej.com/php/article.detail.php?aid=3412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51296" y="-692789"/>
            <a:ext cx="9144000" cy="2387600"/>
          </a:xfrm>
        </p:spPr>
        <p:txBody>
          <a:bodyPr/>
          <a:lstStyle/>
          <a:p>
            <a:r>
              <a:rPr lang="zh-TW" altLang="en-US" b="1" dirty="0"/>
              <a:t>中醫藥納入香港醫療</a:t>
            </a:r>
            <a:r>
              <a:rPr lang="zh-TW" altLang="en-US" b="1" dirty="0" smtClean="0"/>
              <a:t>體系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23749" y="149155"/>
            <a:ext cx="9144000" cy="1655762"/>
          </a:xfrm>
        </p:spPr>
        <p:txBody>
          <a:bodyPr/>
          <a:lstStyle/>
          <a:p>
            <a:r>
              <a:rPr lang="en-US" altLang="zh-HK" dirty="0" smtClean="0">
                <a:hlinkClick r:id="rId2"/>
              </a:rPr>
              <a:t>https://slidesplayer.com/slide/11310949/</a:t>
            </a:r>
            <a:r>
              <a:rPr lang="en-US" altLang="zh-HK" dirty="0" smtClean="0"/>
              <a:t> </a:t>
            </a:r>
            <a:endParaRPr lang="zh-HK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223" y="2086742"/>
            <a:ext cx="5964073" cy="477125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901127" y="2646861"/>
            <a:ext cx="49389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兩代之間：一脈相承</a:t>
            </a:r>
          </a:p>
          <a:p>
            <a:r>
              <a:rPr lang="zh-HK" altLang="en-US" dirty="0" smtClean="0">
                <a:hlinkClick r:id="rId4"/>
              </a:rPr>
              <a:t>https://www.youtube.com/watch?v=VU1f7r8O-gE</a:t>
            </a:r>
            <a:r>
              <a:rPr lang="zh-HK" altLang="en-US" dirty="0" smtClean="0"/>
              <a:t> 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798601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27630" y="221610"/>
            <a:ext cx="10981898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500" dirty="0" smtClean="0"/>
              <a:t>資料</a:t>
            </a:r>
            <a:r>
              <a:rPr lang="en-US" altLang="zh-TW" sz="2500" dirty="0" smtClean="0"/>
              <a:t>B </a:t>
            </a:r>
            <a:r>
              <a:rPr lang="zh-TW" altLang="en-US" sz="2500" dirty="0" smtClean="0"/>
              <a:t>世界衞生組織時任總幹事的演講詞摘錄</a:t>
            </a:r>
          </a:p>
          <a:p>
            <a:endParaRPr lang="zh-TW" altLang="en-US" sz="2500" dirty="0" smtClean="0"/>
          </a:p>
          <a:p>
            <a:r>
              <a:rPr lang="zh-TW" altLang="en-US" sz="2500" dirty="0" smtClean="0"/>
              <a:t>人類壽命延長但不健康，醫藥產品卻愈來愈貴，連富裕地區也未必能負擔，醫療系統的可持續性成疑。就此，專家指出不應只着眼治病，也要注重整體預防，中醫正是減輕醫療負擔的方法之一</a:t>
            </a:r>
            <a:r>
              <a:rPr lang="en-US" altLang="zh-TW" sz="2500" dirty="0" smtClean="0"/>
              <a:t>……</a:t>
            </a:r>
            <a:r>
              <a:rPr lang="zh-TW" altLang="en-US" sz="2500" dirty="0" smtClean="0"/>
              <a:t>愈來愈多證據表明，良好生活模式較多數藥物或手術有效預防或延緩心臟病發，中醫勝在開創了一系列均衡飲食、運動和減壓等療法</a:t>
            </a:r>
            <a:r>
              <a:rPr lang="en-US" altLang="zh-TW" sz="2500" dirty="0" smtClean="0"/>
              <a:t>……</a:t>
            </a:r>
            <a:r>
              <a:rPr lang="zh-TW" altLang="en-US" sz="2500" dirty="0" smtClean="0">
                <a:solidFill>
                  <a:srgbClr val="FF0000"/>
                </a:solidFill>
              </a:rPr>
              <a:t>世衞監修的第十一版</a:t>
            </a:r>
            <a:r>
              <a:rPr lang="en-US" altLang="zh-TW" sz="2500" dirty="0" smtClean="0">
                <a:solidFill>
                  <a:srgbClr val="FF0000"/>
                </a:solidFill>
              </a:rPr>
              <a:t>《</a:t>
            </a:r>
            <a:r>
              <a:rPr lang="zh-TW" altLang="en-US" sz="2500" dirty="0" smtClean="0">
                <a:solidFill>
                  <a:srgbClr val="FF0000"/>
                </a:solidFill>
              </a:rPr>
              <a:t>國際疾病分類</a:t>
            </a:r>
            <a:r>
              <a:rPr lang="en-US" altLang="zh-TW" sz="2500" dirty="0" smtClean="0">
                <a:solidFill>
                  <a:srgbClr val="FF0000"/>
                </a:solidFill>
              </a:rPr>
              <a:t>》</a:t>
            </a:r>
            <a:r>
              <a:rPr lang="zh-TW" altLang="en-US" sz="2500" dirty="0" smtClean="0">
                <a:solidFill>
                  <a:srgbClr val="FF0000"/>
                </a:solidFill>
              </a:rPr>
              <a:t>納入「傳統醫學」章節，依據源自古中國，中日韓等地常用的傳統醫學訂立診斷類別</a:t>
            </a:r>
            <a:r>
              <a:rPr lang="zh-TW" altLang="en-US" sz="2500" dirty="0" smtClean="0"/>
              <a:t>，實在別具意義。</a:t>
            </a:r>
            <a:endParaRPr lang="zh-HK" altLang="en-US" sz="2500" dirty="0"/>
          </a:p>
        </p:txBody>
      </p:sp>
      <p:sp>
        <p:nvSpPr>
          <p:cNvPr id="5" name="矩形 4"/>
          <p:cNvSpPr/>
          <p:nvPr/>
        </p:nvSpPr>
        <p:spPr>
          <a:xfrm>
            <a:off x="427630" y="3982831"/>
            <a:ext cx="111183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000" b="1" i="0" dirty="0" smtClean="0">
                <a:solidFill>
                  <a:srgbClr val="555555"/>
                </a:solidFill>
                <a:effectLst/>
                <a:latin typeface="Roboto"/>
              </a:rPr>
              <a:t>資料</a:t>
            </a:r>
            <a:r>
              <a:rPr lang="en-US" altLang="zh-TW" sz="3000" b="1" i="0" dirty="0" smtClean="0">
                <a:solidFill>
                  <a:srgbClr val="555555"/>
                </a:solidFill>
                <a:effectLst/>
                <a:latin typeface="Roboto"/>
              </a:rPr>
              <a:t>C </a:t>
            </a:r>
            <a:r>
              <a:rPr lang="zh-TW" altLang="en-US" sz="3000" b="1" i="0" dirty="0" smtClean="0">
                <a:solidFill>
                  <a:srgbClr val="555555"/>
                </a:solidFill>
                <a:effectLst/>
                <a:latin typeface="Roboto"/>
              </a:rPr>
              <a:t>綜合新聞報道</a:t>
            </a:r>
            <a:endParaRPr lang="zh-TW" altLang="en-US" sz="3000" b="0" i="0" dirty="0" smtClean="0">
              <a:solidFill>
                <a:srgbClr val="555555"/>
              </a:solidFill>
              <a:effectLst/>
              <a:latin typeface="Roboto"/>
            </a:endParaRPr>
          </a:p>
          <a:p>
            <a:r>
              <a:rPr lang="en-US" altLang="zh-TW" sz="3000" b="0" i="0" dirty="0" smtClean="0">
                <a:solidFill>
                  <a:srgbClr val="555555"/>
                </a:solidFill>
                <a:effectLst/>
                <a:latin typeface="Roboto"/>
              </a:rPr>
              <a:t>《</a:t>
            </a:r>
            <a:r>
              <a:rPr lang="zh-TW" altLang="en-US" sz="3000" b="0" i="0" dirty="0" smtClean="0">
                <a:solidFill>
                  <a:srgbClr val="555555"/>
                </a:solidFill>
                <a:effectLst/>
                <a:latin typeface="Roboto"/>
              </a:rPr>
              <a:t>經濟學人</a:t>
            </a:r>
            <a:r>
              <a:rPr lang="en-US" altLang="zh-TW" sz="3000" b="0" i="0" dirty="0" smtClean="0">
                <a:solidFill>
                  <a:srgbClr val="555555"/>
                </a:solidFill>
                <a:effectLst/>
                <a:latin typeface="Roboto"/>
              </a:rPr>
              <a:t>》</a:t>
            </a:r>
            <a:r>
              <a:rPr lang="zh-TW" altLang="en-US" sz="3000" b="0" i="0" dirty="0" smtClean="0">
                <a:solidFill>
                  <a:srgbClr val="555555"/>
                </a:solidFill>
                <a:effectLst/>
                <a:latin typeface="Roboto"/>
              </a:rPr>
              <a:t>文章引述研究數據指，現有中醫療效臨床實證不足，急於提升中醫藥地位到與實證醫學對等，易誤導患者，終致延誤求醫。又指出</a:t>
            </a:r>
            <a:r>
              <a:rPr lang="en-US" altLang="zh-TW" sz="3000" b="0" i="0" dirty="0" smtClean="0">
                <a:solidFill>
                  <a:srgbClr val="555555"/>
                </a:solidFill>
                <a:effectLst/>
                <a:latin typeface="Roboto"/>
              </a:rPr>
              <a:t>112</a:t>
            </a:r>
            <a:r>
              <a:rPr lang="zh-TW" altLang="en-US" sz="3000" b="0" i="0" dirty="0" smtClean="0">
                <a:solidFill>
                  <a:srgbClr val="555555"/>
                </a:solidFill>
                <a:effectLst/>
                <a:latin typeface="Roboto"/>
              </a:rPr>
              <a:t>種最常用中藥材有</a:t>
            </a:r>
            <a:r>
              <a:rPr lang="en-US" altLang="zh-TW" sz="3000" b="0" i="0" dirty="0" smtClean="0">
                <a:solidFill>
                  <a:srgbClr val="555555"/>
                </a:solidFill>
                <a:effectLst/>
                <a:latin typeface="Roboto"/>
              </a:rPr>
              <a:t>22%</a:t>
            </a:r>
            <a:r>
              <a:rPr lang="zh-TW" altLang="en-US" sz="3000" b="0" i="0" dirty="0" smtClean="0">
                <a:solidFill>
                  <a:srgbClr val="555555"/>
                </a:solidFill>
                <a:effectLst/>
                <a:latin typeface="Roboto"/>
              </a:rPr>
              <a:t>屬</a:t>
            </a:r>
            <a:r>
              <a:rPr lang="zh-TW" altLang="en-US" sz="3000" b="0" i="0" dirty="0" smtClean="0">
                <a:solidFill>
                  <a:srgbClr val="FF0000"/>
                </a:solidFill>
                <a:effectLst/>
                <a:latin typeface="Roboto"/>
              </a:rPr>
              <a:t>瀕危物種</a:t>
            </a:r>
            <a:r>
              <a:rPr lang="zh-TW" altLang="en-US" sz="3000" b="0" i="0" dirty="0" smtClean="0">
                <a:solidFill>
                  <a:srgbClr val="555555"/>
                </a:solidFill>
                <a:effectLst/>
                <a:latin typeface="Roboto"/>
              </a:rPr>
              <a:t>，走私草藥及穿山甲等稀有動物時有所聞；</a:t>
            </a:r>
            <a:r>
              <a:rPr lang="en-US" altLang="zh-TW" sz="3000" b="0" i="0" dirty="0" smtClean="0">
                <a:solidFill>
                  <a:srgbClr val="555555"/>
                </a:solidFill>
                <a:effectLst/>
                <a:latin typeface="Roboto"/>
              </a:rPr>
              <a:t>2016</a:t>
            </a:r>
            <a:r>
              <a:rPr lang="zh-TW" altLang="en-US" sz="3000" b="0" i="0" dirty="0" smtClean="0">
                <a:solidFill>
                  <a:srgbClr val="555555"/>
                </a:solidFill>
                <a:effectLst/>
                <a:latin typeface="Roboto"/>
              </a:rPr>
              <a:t>年則有</a:t>
            </a:r>
            <a:r>
              <a:rPr lang="en-US" altLang="zh-TW" sz="3000" b="0" i="0" dirty="0" smtClean="0">
                <a:solidFill>
                  <a:srgbClr val="555555"/>
                </a:solidFill>
                <a:effectLst/>
                <a:latin typeface="Roboto"/>
              </a:rPr>
              <a:t>81</a:t>
            </a:r>
            <a:r>
              <a:rPr lang="zh-TW" altLang="en-US" sz="3000" b="0" i="0" dirty="0" smtClean="0">
                <a:solidFill>
                  <a:srgbClr val="555555"/>
                </a:solidFill>
                <a:effectLst/>
                <a:latin typeface="Roboto"/>
              </a:rPr>
              <a:t>張成分含一級致癌物馬兜鈴酸的中藥製藥執照在美國遭吊銷。</a:t>
            </a:r>
            <a:endParaRPr lang="zh-TW" altLang="en-US" sz="3000" b="0" i="0" dirty="0">
              <a:solidFill>
                <a:srgbClr val="555555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936793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50460" y="268617"/>
            <a:ext cx="109000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000" b="1" i="0" dirty="0" smtClean="0">
                <a:solidFill>
                  <a:srgbClr val="555555"/>
                </a:solidFill>
                <a:effectLst/>
                <a:latin typeface="Roboto"/>
              </a:rPr>
              <a:t>資料</a:t>
            </a:r>
            <a:r>
              <a:rPr lang="en-US" altLang="zh-TW" sz="3000" b="1" i="0" dirty="0" smtClean="0">
                <a:solidFill>
                  <a:srgbClr val="555555"/>
                </a:solidFill>
                <a:effectLst/>
                <a:latin typeface="Roboto"/>
              </a:rPr>
              <a:t>D </a:t>
            </a:r>
            <a:r>
              <a:rPr lang="zh-TW" altLang="en-US" sz="3000" b="1" i="0" dirty="0" smtClean="0">
                <a:solidFill>
                  <a:srgbClr val="555555"/>
                </a:solidFill>
                <a:effectLst/>
                <a:latin typeface="Roboto"/>
              </a:rPr>
              <a:t>綜合新聞報道</a:t>
            </a:r>
            <a:endParaRPr lang="zh-TW" altLang="en-US" sz="3000" b="0" i="0" dirty="0" smtClean="0">
              <a:solidFill>
                <a:srgbClr val="555555"/>
              </a:solidFill>
              <a:effectLst/>
              <a:latin typeface="Roboto"/>
            </a:endParaRPr>
          </a:p>
          <a:p>
            <a:r>
              <a:rPr lang="zh-TW" altLang="en-US" sz="3000" b="0" i="0" dirty="0" smtClean="0">
                <a:solidFill>
                  <a:srgbClr val="555555"/>
                </a:solidFill>
                <a:effectLst/>
                <a:latin typeface="Roboto"/>
              </a:rPr>
              <a:t>缺乏法律地位、不能公開行醫處方仍是中醫藥國際化一大瓶頸。在歐美澳紐等地，很多中成藥和藥材因毒性、污染及屬外來物種等而無法進口。</a:t>
            </a:r>
          </a:p>
          <a:p>
            <a:r>
              <a:rPr lang="zh-TW" altLang="en-US" sz="3000" b="0" i="0" dirty="0" smtClean="0">
                <a:solidFill>
                  <a:srgbClr val="555555"/>
                </a:solidFill>
                <a:effectLst/>
                <a:latin typeface="Roboto"/>
              </a:rPr>
              <a:t>有針灸專家表示，針灸由於療效顯著而較為獲國際接受，傳統醫學普遍只是輔助角色，要加強科學化和數據化研究，例如借助大數據整理療效證據才能提升地位。據世衞統計，針灸獲</a:t>
            </a:r>
            <a:r>
              <a:rPr lang="en-US" altLang="zh-TW" sz="3000" b="0" i="0" dirty="0" smtClean="0">
                <a:solidFill>
                  <a:srgbClr val="555555"/>
                </a:solidFill>
                <a:effectLst/>
                <a:latin typeface="Roboto"/>
              </a:rPr>
              <a:t>103</a:t>
            </a:r>
            <a:r>
              <a:rPr lang="zh-TW" altLang="en-US" sz="3000" b="0" i="0" dirty="0" smtClean="0">
                <a:solidFill>
                  <a:srgbClr val="555555"/>
                </a:solidFill>
                <a:effectLst/>
                <a:latin typeface="Roboto"/>
              </a:rPr>
              <a:t>個國家認可，但只有</a:t>
            </a:r>
            <a:r>
              <a:rPr lang="en-US" altLang="zh-TW" sz="3000" b="0" i="0" dirty="0" smtClean="0">
                <a:solidFill>
                  <a:srgbClr val="555555"/>
                </a:solidFill>
                <a:effectLst/>
                <a:latin typeface="Roboto"/>
              </a:rPr>
              <a:t>18</a:t>
            </a:r>
            <a:r>
              <a:rPr lang="zh-TW" altLang="en-US" sz="3000" b="0" i="0" dirty="0" smtClean="0">
                <a:solidFill>
                  <a:srgbClr val="555555"/>
                </a:solidFill>
                <a:effectLst/>
                <a:latin typeface="Roboto"/>
              </a:rPr>
              <a:t>個有納入醫保系統。</a:t>
            </a:r>
            <a:endParaRPr lang="zh-TW" altLang="en-US" sz="3000" b="0" i="0" dirty="0">
              <a:solidFill>
                <a:srgbClr val="555555"/>
              </a:solidFill>
              <a:effectLst/>
              <a:latin typeface="Roboto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59893" y="4388725"/>
            <a:ext cx="1049057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000" b="1" i="0" dirty="0" smtClean="0">
                <a:solidFill>
                  <a:srgbClr val="0174DF"/>
                </a:solidFill>
                <a:effectLst/>
                <a:latin typeface="Roboto"/>
              </a:rPr>
              <a:t>「中醫藥在全球的發展前景明朗。」利用所提供的資料，提出並解釋一個支持和一個反對這項聲稱的論據。</a:t>
            </a:r>
            <a:endParaRPr lang="zh-HK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995463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3926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中醫 </a:t>
            </a:r>
            <a:r>
              <a:rPr lang="en-US" altLang="zh-TW" b="1" dirty="0" smtClean="0"/>
              <a:t>Chinese medicine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dirty="0" smtClean="0"/>
              <a:t>與</a:t>
            </a:r>
            <a:r>
              <a:rPr lang="zh-TW" altLang="en-US" sz="4000" dirty="0"/>
              <a:t>重視客觀科學及實證，利用解剖和儀器驗證的西醫不同，中醫</a:t>
            </a:r>
            <a:r>
              <a:rPr lang="zh-TW" altLang="en-US" sz="4000" dirty="0">
                <a:solidFill>
                  <a:srgbClr val="FF0000"/>
                </a:solidFill>
              </a:rPr>
              <a:t>着重的是觀察和經驗</a:t>
            </a:r>
            <a:r>
              <a:rPr lang="zh-TW" altLang="en-US" sz="4000" dirty="0"/>
              <a:t>，視</a:t>
            </a:r>
            <a:r>
              <a:rPr lang="zh-TW" altLang="en-US" sz="4000" dirty="0">
                <a:solidFill>
                  <a:srgbClr val="FF0000"/>
                </a:solidFill>
              </a:rPr>
              <a:t>人體本身和人與環境之間為一個整體</a:t>
            </a:r>
            <a:r>
              <a:rPr lang="zh-TW" altLang="en-US" sz="4000" dirty="0"/>
              <a:t>，可以互相影響。中醫以四種診斷方法為基礎，分別是</a:t>
            </a:r>
            <a:r>
              <a:rPr lang="zh-TW" altLang="en-US" sz="4000" dirty="0">
                <a:solidFill>
                  <a:srgbClr val="FF0000"/>
                </a:solidFill>
              </a:rPr>
              <a:t>望、聞、問、切</a:t>
            </a:r>
            <a:r>
              <a:rPr lang="zh-TW" altLang="en-US" sz="4000" dirty="0"/>
              <a:t>。治療方法則以</a:t>
            </a:r>
            <a:r>
              <a:rPr lang="zh-TW" altLang="en-US" sz="4000" dirty="0">
                <a:solidFill>
                  <a:srgbClr val="FF0000"/>
                </a:solidFill>
              </a:rPr>
              <a:t>草藥</a:t>
            </a:r>
            <a:r>
              <a:rPr lang="zh-TW" altLang="en-US" sz="4000" dirty="0"/>
              <a:t>為主，結合其他療法如</a:t>
            </a:r>
            <a:r>
              <a:rPr lang="zh-TW" altLang="en-US" sz="4000" dirty="0">
                <a:solidFill>
                  <a:srgbClr val="FF0000"/>
                </a:solidFill>
              </a:rPr>
              <a:t>針灸</a:t>
            </a:r>
            <a:r>
              <a:rPr lang="zh-TW" altLang="en-US" sz="4000" dirty="0"/>
              <a:t>，以協調人體內的</a:t>
            </a:r>
            <a:r>
              <a:rPr lang="zh-TW" altLang="en-US" sz="4000" dirty="0">
                <a:solidFill>
                  <a:srgbClr val="FF0000"/>
                </a:solidFill>
              </a:rPr>
              <a:t>陰陽五行</a:t>
            </a:r>
            <a:r>
              <a:rPr lang="zh-TW" altLang="en-US" sz="4000" dirty="0"/>
              <a:t>，達至</a:t>
            </a:r>
            <a:r>
              <a:rPr lang="zh-TW" altLang="en-US" sz="4000" dirty="0">
                <a:solidFill>
                  <a:srgbClr val="FF0000"/>
                </a:solidFill>
              </a:rPr>
              <a:t>防治疾病及養生保健之效</a:t>
            </a:r>
            <a:r>
              <a:rPr lang="zh-TW" altLang="en-US" sz="4000" dirty="0"/>
              <a:t>。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128392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272955"/>
            <a:ext cx="10625919" cy="6585045"/>
          </a:xfrm>
        </p:spPr>
        <p:txBody>
          <a:bodyPr>
            <a:normAutofit/>
          </a:bodyPr>
          <a:lstStyle/>
          <a:p>
            <a:r>
              <a:rPr lang="zh-TW" altLang="en-US" dirty="0"/>
              <a:t>傳統中醫藥通常被視為</a:t>
            </a:r>
            <a:r>
              <a:rPr lang="zh-TW" altLang="en-US" dirty="0">
                <a:solidFill>
                  <a:srgbClr val="FF0000"/>
                </a:solidFill>
              </a:rPr>
              <a:t>生物醫學護理的另類及輔助療法</a:t>
            </a:r>
            <a:r>
              <a:rPr lang="zh-TW" altLang="en-US" dirty="0"/>
              <a:t>。中醫藥在香港</a:t>
            </a:r>
            <a:r>
              <a:rPr lang="zh-TW" altLang="en-US" dirty="0">
                <a:solidFill>
                  <a:srgbClr val="FF0000"/>
                </a:solidFill>
              </a:rPr>
              <a:t>歷史悠久</a:t>
            </a:r>
            <a:r>
              <a:rPr lang="zh-TW" altLang="en-US" dirty="0"/>
              <a:t>，而且</a:t>
            </a:r>
            <a:r>
              <a:rPr lang="zh-TW" altLang="en-US" dirty="0">
                <a:solidFill>
                  <a:srgbClr val="FF0000"/>
                </a:solidFill>
              </a:rPr>
              <a:t>普及度高</a:t>
            </a:r>
            <a:r>
              <a:rPr lang="zh-TW" altLang="en-US" dirty="0"/>
              <a:t>；然而，在</a:t>
            </a:r>
            <a:r>
              <a:rPr lang="en-US" altLang="zh-TW" dirty="0"/>
              <a:t>1997</a:t>
            </a:r>
            <a:r>
              <a:rPr lang="zh-TW" altLang="en-US" dirty="0"/>
              <a:t>年香港回歸前，傳統中醫藥並沒有被正式納入本港的醫療體系。回歸後，特區政府於</a:t>
            </a:r>
            <a:r>
              <a:rPr lang="en-US" altLang="zh-TW" dirty="0">
                <a:solidFill>
                  <a:srgbClr val="FF0000"/>
                </a:solidFill>
              </a:rPr>
              <a:t>1999</a:t>
            </a:r>
            <a:r>
              <a:rPr lang="zh-TW" altLang="en-US" dirty="0">
                <a:solidFill>
                  <a:srgbClr val="FF0000"/>
                </a:solidFill>
              </a:rPr>
              <a:t>年發佈 </a:t>
            </a:r>
            <a:r>
              <a:rPr lang="en-US" altLang="zh-TW" dirty="0">
                <a:solidFill>
                  <a:srgbClr val="FF0000"/>
                </a:solidFill>
              </a:rPr>
              <a:t>《</a:t>
            </a:r>
            <a:r>
              <a:rPr lang="zh-TW" altLang="en-US" dirty="0">
                <a:solidFill>
                  <a:srgbClr val="FF0000"/>
                </a:solidFill>
              </a:rPr>
              <a:t>中醫藥條例</a:t>
            </a:r>
            <a:r>
              <a:rPr lang="en-US" altLang="zh-TW" dirty="0">
                <a:solidFill>
                  <a:srgbClr val="FF0000"/>
                </a:solidFill>
              </a:rPr>
              <a:t>》</a:t>
            </a:r>
            <a:r>
              <a:rPr lang="zh-TW" altLang="en-US" dirty="0"/>
              <a:t>並成立香港中醫藥管理委員會，逐步將中醫藥納入醫療體系。</a:t>
            </a:r>
          </a:p>
          <a:p>
            <a:r>
              <a:rPr lang="zh-TW" altLang="en-US" dirty="0"/>
              <a:t>近年，中醫藥分別在依法規管、科研教育和服務市民等方面建立起了基礎，至今</a:t>
            </a:r>
            <a:r>
              <a:rPr lang="zh-TW" altLang="en-US" dirty="0">
                <a:solidFill>
                  <a:srgbClr val="FF0000"/>
                </a:solidFill>
              </a:rPr>
              <a:t>全港</a:t>
            </a:r>
            <a:r>
              <a:rPr lang="en-US" altLang="zh-TW" dirty="0">
                <a:solidFill>
                  <a:srgbClr val="FF0000"/>
                </a:solidFill>
              </a:rPr>
              <a:t>18</a:t>
            </a:r>
            <a:r>
              <a:rPr lang="zh-TW" altLang="en-US" dirty="0">
                <a:solidFill>
                  <a:srgbClr val="FF0000"/>
                </a:solidFill>
              </a:rPr>
              <a:t>區均設有中醫教研中心</a:t>
            </a:r>
            <a:r>
              <a:rPr lang="zh-TW" altLang="en-US" dirty="0"/>
              <a:t>（中醫診所），為市民大衆提供中醫服務。此外，特區政府已宣布在</a:t>
            </a:r>
            <a:r>
              <a:rPr lang="zh-TW" altLang="en-US" dirty="0">
                <a:solidFill>
                  <a:srgbClr val="FF0000"/>
                </a:solidFill>
              </a:rPr>
              <a:t>將軍澳發展一所中醫醫院，預計</a:t>
            </a:r>
            <a:r>
              <a:rPr lang="en-US" altLang="zh-TW" dirty="0">
                <a:solidFill>
                  <a:srgbClr val="FF0000"/>
                </a:solidFill>
              </a:rPr>
              <a:t>2024</a:t>
            </a:r>
            <a:r>
              <a:rPr lang="zh-TW" altLang="en-US" dirty="0">
                <a:solidFill>
                  <a:srgbClr val="FF0000"/>
                </a:solidFill>
              </a:rPr>
              <a:t>年投入服務</a:t>
            </a:r>
            <a:r>
              <a:rPr lang="zh-TW" altLang="en-US" dirty="0"/>
              <a:t>。</a:t>
            </a:r>
          </a:p>
          <a:p>
            <a:r>
              <a:rPr lang="zh-TW" altLang="en-US" dirty="0"/>
              <a:t>與西醫不同，</a:t>
            </a:r>
            <a:r>
              <a:rPr lang="zh-TW" altLang="en-US" u="sng" dirty="0">
                <a:solidFill>
                  <a:srgbClr val="FF0000"/>
                </a:solidFill>
              </a:rPr>
              <a:t>傳統中醫藥治療方法以草藥為主，結合其他療法如針灸，以協調人體內的陰陽五行，達至防治疾病及養生保健之效</a:t>
            </a:r>
            <a:r>
              <a:rPr lang="zh-TW" altLang="en-US" dirty="0"/>
              <a:t>。現時傳統中醫藥在香港醫療體系擔當重要角色，有助病人控制慢性疾病，執業中醫師也是基層醫療主要的另類服務提供者。有意見認為，傳統中醫藥納入香港醫療體系後，能有助緩解本港醫療資源緊缺的情況，減輕現時醫療體系的壓力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586964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利處</a:t>
            </a:r>
            <a:r>
              <a:rPr lang="en-US" altLang="zh-TW" dirty="0" smtClean="0">
                <a:solidFill>
                  <a:srgbClr val="FF0000"/>
                </a:solidFill>
              </a:rPr>
              <a:t>/</a:t>
            </a:r>
            <a:r>
              <a:rPr lang="zh-TW" altLang="en-US" dirty="0" smtClean="0">
                <a:solidFill>
                  <a:srgbClr val="FF0000"/>
                </a:solidFill>
              </a:rPr>
              <a:t>好處</a:t>
            </a:r>
            <a:r>
              <a:rPr lang="en-US" altLang="zh-TW" dirty="0" smtClean="0">
                <a:solidFill>
                  <a:srgbClr val="FF0000"/>
                </a:solidFill>
              </a:rPr>
              <a:t>/</a:t>
            </a:r>
            <a:r>
              <a:rPr lang="zh-TW" altLang="en-US" dirty="0" smtClean="0">
                <a:solidFill>
                  <a:srgbClr val="FF0000"/>
                </a:solidFill>
              </a:rPr>
              <a:t>機遇</a:t>
            </a:r>
            <a:r>
              <a:rPr lang="en-US" altLang="zh-TW" dirty="0" smtClean="0">
                <a:solidFill>
                  <a:srgbClr val="FF0000"/>
                </a:solidFill>
              </a:rPr>
              <a:t>: 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8"/>
            <a:ext cx="11021704" cy="5493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u="sng" dirty="0" smtClean="0">
                <a:solidFill>
                  <a:srgbClr val="FF0000"/>
                </a:solidFill>
              </a:rPr>
              <a:t>1. </a:t>
            </a:r>
            <a:r>
              <a:rPr lang="zh-TW" altLang="en-US" b="1" u="sng" dirty="0" smtClean="0">
                <a:solidFill>
                  <a:srgbClr val="FF0000"/>
                </a:solidFill>
              </a:rPr>
              <a:t>完善</a:t>
            </a:r>
            <a:r>
              <a:rPr lang="zh-TW" altLang="en-US" b="1" u="sng" dirty="0">
                <a:solidFill>
                  <a:srgbClr val="FF0000"/>
                </a:solidFill>
              </a:rPr>
              <a:t>本港公共衞生體系</a:t>
            </a:r>
          </a:p>
          <a:p>
            <a:r>
              <a:rPr lang="zh-TW" altLang="en-US" dirty="0"/>
              <a:t>中醫</a:t>
            </a:r>
            <a:r>
              <a:rPr lang="zh-TW" altLang="en-US" dirty="0">
                <a:solidFill>
                  <a:srgbClr val="FF0000"/>
                </a:solidFill>
              </a:rPr>
              <a:t>講究通身調理、重視預防疾病及養生保健</a:t>
            </a:r>
            <a:r>
              <a:rPr lang="zh-TW" altLang="en-US" dirty="0"/>
              <a:t>，是對西醫局部治療的有效補充，可以減輕本港醫療體系的壓力。據政府統計處數據顯示，本港</a:t>
            </a:r>
            <a:r>
              <a:rPr lang="en-US" altLang="zh-TW" dirty="0"/>
              <a:t>65</a:t>
            </a:r>
            <a:r>
              <a:rPr lang="zh-TW" altLang="en-US" dirty="0"/>
              <a:t>歲及以上人口逐年增長，截至</a:t>
            </a:r>
            <a:r>
              <a:rPr lang="en-US" altLang="zh-TW" dirty="0"/>
              <a:t>2019</a:t>
            </a:r>
            <a:r>
              <a:rPr lang="zh-TW" altLang="en-US" dirty="0"/>
              <a:t>年已逾</a:t>
            </a:r>
            <a:r>
              <a:rPr lang="en-US" altLang="zh-TW" dirty="0"/>
              <a:t>135</a:t>
            </a:r>
            <a:r>
              <a:rPr lang="zh-TW" altLang="en-US" dirty="0"/>
              <a:t>萬人，顯示</a:t>
            </a:r>
            <a:r>
              <a:rPr lang="zh-TW" altLang="en-US" dirty="0">
                <a:solidFill>
                  <a:srgbClr val="FF0000"/>
                </a:solidFill>
              </a:rPr>
              <a:t>人口持續老化</a:t>
            </a:r>
            <a:r>
              <a:rPr lang="zh-TW" altLang="en-US" dirty="0"/>
              <a:t>，對醫療服務的需求激增。另一方面，</a:t>
            </a:r>
            <a:r>
              <a:rPr lang="zh-TW" altLang="en-US" dirty="0">
                <a:solidFill>
                  <a:srgbClr val="FF0000"/>
                </a:solidFill>
              </a:rPr>
              <a:t>本港醫療資源緊缺，醫護人員不足，床位緊缺</a:t>
            </a:r>
            <a:r>
              <a:rPr lang="zh-TW" altLang="en-US" dirty="0"/>
              <a:t>。有數據統計，聘用本地約五成醫護人員的公營醫療系統，需要照顧全港近九成病人，反映公共衞生體系的承載力有待提升。政府將中醫納入香港醫療體系，</a:t>
            </a:r>
            <a:r>
              <a:rPr lang="zh-TW" altLang="en-US" dirty="0">
                <a:solidFill>
                  <a:srgbClr val="FF0000"/>
                </a:solidFill>
              </a:rPr>
              <a:t>允許「註冊中醫師」掛牌執業、設立中醫醫院及中醫門診、資助大專院校開設專業課程培養中醫師等舉措，</a:t>
            </a:r>
            <a:r>
              <a:rPr lang="zh-TW" altLang="en-US" dirty="0"/>
              <a:t>讓中醫成為市民與醫療系統的第一個接觸點，也就是基層醫療的其中一個部分，有助減輕香港醫療系統的壓力，完善本港公共衞生體系。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163171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436728"/>
            <a:ext cx="10789693" cy="660551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TW" b="1" u="sng" dirty="0" smtClean="0">
                <a:solidFill>
                  <a:srgbClr val="FF0000"/>
                </a:solidFill>
              </a:rPr>
              <a:t>2. </a:t>
            </a:r>
            <a:r>
              <a:rPr lang="zh-TW" altLang="en-US" b="1" u="sng" dirty="0" smtClean="0">
                <a:solidFill>
                  <a:srgbClr val="FF0000"/>
                </a:solidFill>
              </a:rPr>
              <a:t>有</a:t>
            </a:r>
            <a:r>
              <a:rPr lang="zh-TW" altLang="en-US" b="1" u="sng" dirty="0">
                <a:solidFill>
                  <a:srgbClr val="FF0000"/>
                </a:solidFill>
              </a:rPr>
              <a:t>助提升港人生活質素</a:t>
            </a:r>
          </a:p>
          <a:p>
            <a:r>
              <a:rPr lang="zh-TW" altLang="en-US" dirty="0"/>
              <a:t>傳統中醫藥治療方法</a:t>
            </a:r>
            <a:r>
              <a:rPr lang="zh-TW" altLang="en-US" dirty="0">
                <a:solidFill>
                  <a:srgbClr val="FF0000"/>
                </a:solidFill>
              </a:rPr>
              <a:t>以草藥為主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結合其他療法如針灸、推拿等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達至防治疾病及養生保健之效。</a:t>
            </a:r>
            <a:r>
              <a:rPr lang="zh-TW" altLang="en-US" dirty="0"/>
              <a:t>中醫藥在香港有悠久的歷史，廣受市民喜愛，只是診療水平良莠不齊，曾有病人因誤診或服用不合格中藥而引發中毒事件。</a:t>
            </a:r>
          </a:p>
          <a:p>
            <a:r>
              <a:rPr lang="zh-TW" altLang="en-US" dirty="0">
                <a:solidFill>
                  <a:srgbClr val="FF0000"/>
                </a:solidFill>
              </a:rPr>
              <a:t>自中醫藥納入醫療體系後，受到相關機構監管。</a:t>
            </a:r>
            <a:r>
              <a:rPr lang="zh-TW" altLang="en-US" dirty="0"/>
              <a:t>香港中醫藥管理委員會於</a:t>
            </a:r>
            <a:r>
              <a:rPr lang="en-US" altLang="zh-TW" dirty="0"/>
              <a:t>1999</a:t>
            </a:r>
            <a:r>
              <a:rPr lang="zh-TW" altLang="en-US" dirty="0"/>
              <a:t>年成立，對中醫註冊、中藥商領牌、中成藥註冊作出規管；衞生署則有權依據</a:t>
            </a:r>
            <a:r>
              <a:rPr lang="en-US" altLang="zh-TW" dirty="0"/>
              <a:t>《</a:t>
            </a:r>
            <a:r>
              <a:rPr lang="zh-TW" altLang="en-US" dirty="0"/>
              <a:t>中醫藥條例</a:t>
            </a:r>
            <a:r>
              <a:rPr lang="en-US" altLang="zh-TW" dirty="0"/>
              <a:t>》</a:t>
            </a:r>
            <a:r>
              <a:rPr lang="zh-TW" altLang="en-US" dirty="0"/>
              <a:t>，查處售賣假藥及有毒藥材的商戶，確保公共衞生安全。現時中醫藥納入本港醫療體系內，為市民提供西醫以外一個可靠的治療方法，有助提升香港人的生活質素。</a:t>
            </a:r>
          </a:p>
          <a:p>
            <a:r>
              <a:rPr lang="zh-TW" altLang="en-US" dirty="0"/>
              <a:t>此外，中醫藥納入香港醫療體系</a:t>
            </a:r>
            <a:r>
              <a:rPr lang="zh-TW" altLang="en-US" dirty="0">
                <a:solidFill>
                  <a:srgbClr val="FF0000"/>
                </a:solidFill>
              </a:rPr>
              <a:t>亦有助發展新型產業</a:t>
            </a:r>
            <a:r>
              <a:rPr lang="zh-TW" altLang="en-US" dirty="0"/>
              <a:t>，增加就業機會。以計劃興建的將軍澳中醫醫院為例，初步估計需要護理人員約</a:t>
            </a:r>
            <a:r>
              <a:rPr lang="en-US" altLang="zh-TW" dirty="0"/>
              <a:t>200</a:t>
            </a:r>
            <a:r>
              <a:rPr lang="zh-TW" altLang="en-US" dirty="0"/>
              <a:t>名、中醫師約</a:t>
            </a:r>
            <a:r>
              <a:rPr lang="en-US" altLang="zh-TW" dirty="0"/>
              <a:t>100</a:t>
            </a:r>
            <a:r>
              <a:rPr lang="zh-TW" altLang="en-US" dirty="0"/>
              <a:t>名、西醫</a:t>
            </a:r>
            <a:r>
              <a:rPr lang="en-US" altLang="zh-TW" dirty="0"/>
              <a:t>20</a:t>
            </a:r>
            <a:r>
              <a:rPr lang="zh-TW" altLang="en-US" dirty="0"/>
              <a:t>至</a:t>
            </a:r>
            <a:r>
              <a:rPr lang="en-US" altLang="zh-TW" dirty="0"/>
              <a:t>30</a:t>
            </a:r>
            <a:r>
              <a:rPr lang="zh-TW" altLang="en-US" dirty="0"/>
              <a:t>名，加上醫院建造、運營期間所需人員，可為社會提供大量就業職位。另一方面，香港的中藥產品以高質量而聞名，產業涉及製造和分售（批發、零售、進出口貿易），每年生產總額分別超過</a:t>
            </a:r>
            <a:r>
              <a:rPr lang="en-US" altLang="zh-TW" dirty="0"/>
              <a:t>15</a:t>
            </a:r>
            <a:r>
              <a:rPr lang="zh-TW" altLang="en-US" dirty="0"/>
              <a:t>億及</a:t>
            </a:r>
            <a:r>
              <a:rPr lang="en-US" altLang="zh-TW" dirty="0"/>
              <a:t>20</a:t>
            </a:r>
            <a:r>
              <a:rPr lang="zh-TW" altLang="en-US" dirty="0"/>
              <a:t>億港元，為香港的經濟帶來新商機及推動力。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055790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6603" y="122830"/>
            <a:ext cx="11191163" cy="78065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u="sng" dirty="0" smtClean="0">
                <a:solidFill>
                  <a:srgbClr val="FF0000"/>
                </a:solidFill>
              </a:rPr>
              <a:t>3. </a:t>
            </a:r>
            <a:r>
              <a:rPr lang="zh-TW" altLang="en-US" b="1" u="sng" dirty="0" smtClean="0">
                <a:solidFill>
                  <a:srgbClr val="FF0000"/>
                </a:solidFill>
              </a:rPr>
              <a:t>推動</a:t>
            </a:r>
            <a:r>
              <a:rPr lang="zh-TW" altLang="en-US" b="1" u="sng" dirty="0">
                <a:solidFill>
                  <a:srgbClr val="FF0000"/>
                </a:solidFill>
              </a:rPr>
              <a:t>中國傳統醫學承傳</a:t>
            </a:r>
          </a:p>
          <a:p>
            <a:r>
              <a:rPr lang="zh-TW" altLang="en-US" dirty="0"/>
              <a:t>中國傳統醫學在中華文化中具代表性，其</a:t>
            </a:r>
            <a:r>
              <a:rPr lang="zh-TW" altLang="en-US" dirty="0">
                <a:solidFill>
                  <a:srgbClr val="FF0000"/>
                </a:solidFill>
              </a:rPr>
              <a:t>診療方法如針灸於</a:t>
            </a:r>
            <a:r>
              <a:rPr lang="en-US" altLang="zh-TW" dirty="0">
                <a:solidFill>
                  <a:srgbClr val="FF0000"/>
                </a:solidFill>
              </a:rPr>
              <a:t>2010</a:t>
            </a:r>
            <a:r>
              <a:rPr lang="zh-TW" altLang="en-US" dirty="0">
                <a:solidFill>
                  <a:srgbClr val="FF0000"/>
                </a:solidFill>
              </a:rPr>
              <a:t>年被列入聯合國教科文組織「人類非物質文化遺產代表作名錄」</a:t>
            </a:r>
            <a:r>
              <a:rPr lang="zh-TW" altLang="en-US" dirty="0"/>
              <a:t>。以往，傳統中醫在香港的承傳以學徒、中醫藥團體辦學為主，承傳途經狹窄；自</a:t>
            </a:r>
            <a:r>
              <a:rPr lang="en-US" altLang="zh-TW" dirty="0"/>
              <a:t>1998</a:t>
            </a:r>
            <a:r>
              <a:rPr lang="zh-TW" altLang="en-US" dirty="0"/>
              <a:t>年起，特區政府先後資助香港大學、香港中文大學、香港浸會大學</a:t>
            </a:r>
            <a:r>
              <a:rPr lang="zh-TW" altLang="en-US" dirty="0">
                <a:solidFill>
                  <a:srgbClr val="FF0000"/>
                </a:solidFill>
              </a:rPr>
              <a:t>三所本地大學開辦全日制中醫藥學士學位課程</a:t>
            </a:r>
            <a:r>
              <a:rPr lang="zh-TW" altLang="en-US" dirty="0"/>
              <a:t>，以配合產業規劃、輸送專業人才，有望吸引更多人學習和使用中醫。</a:t>
            </a:r>
          </a:p>
          <a:p>
            <a:r>
              <a:rPr lang="zh-TW" altLang="en-US" dirty="0"/>
              <a:t>除了人才培養以外，近年本港中醫藥科研及標準化工作進展顯著。由多間大學與內地合作研究的</a:t>
            </a:r>
            <a:r>
              <a:rPr lang="en-US" altLang="zh-TW" dirty="0"/>
              <a:t>《</a:t>
            </a:r>
            <a:r>
              <a:rPr lang="zh-TW" altLang="en-US" dirty="0"/>
              <a:t>香港中藥材標準</a:t>
            </a:r>
            <a:r>
              <a:rPr lang="en-US" altLang="zh-TW" dirty="0"/>
              <a:t>》</a:t>
            </a:r>
            <a:r>
              <a:rPr lang="zh-TW" altLang="en-US" dirty="0"/>
              <a:t>（「港標」）與國際標準接軌，涵蓋</a:t>
            </a:r>
            <a:r>
              <a:rPr lang="en-US" altLang="zh-TW" dirty="0"/>
              <a:t>299 </a:t>
            </a:r>
            <a:r>
              <a:rPr lang="zh-TW" altLang="en-US" dirty="0"/>
              <a:t>種中藥材的研究結果和標準，至今 已出版了九冊。</a:t>
            </a:r>
            <a:r>
              <a:rPr lang="en-US" altLang="zh-TW" dirty="0"/>
              <a:t>2012</a:t>
            </a:r>
            <a:r>
              <a:rPr lang="zh-TW" altLang="en-US" dirty="0"/>
              <a:t>年，</a:t>
            </a:r>
            <a:r>
              <a:rPr lang="zh-TW" altLang="en-US" dirty="0">
                <a:solidFill>
                  <a:srgbClr val="FF0000"/>
                </a:solidFill>
              </a:rPr>
              <a:t>世界衞生組織在香港設立傳統醫藥合作中心</a:t>
            </a:r>
            <a:r>
              <a:rPr lang="zh-TW" altLang="en-US" dirty="0"/>
              <a:t>，協助世衞制訂中國傳統醫藥的政策、策略及規管標準。由此可見，中醫藥納入香港醫療體系，有助傳統的中醫藥學向現代化、國際化方向發展，推動傳統中醫藥的承傳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92469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/>
              <a:t>想一想</a:t>
            </a:r>
          </a:p>
          <a:p>
            <a:r>
              <a:rPr lang="en-US" altLang="zh-TW" dirty="0"/>
              <a:t>1. </a:t>
            </a:r>
            <a:r>
              <a:rPr lang="zh-TW" altLang="en-US" dirty="0"/>
              <a:t>指出及解釋中醫藥納入香港醫療體系可能帶來的機遇及面對的挑戰。</a:t>
            </a:r>
          </a:p>
          <a:p>
            <a:r>
              <a:rPr lang="en-US" altLang="zh-TW" dirty="0"/>
              <a:t>2. </a:t>
            </a:r>
            <a:r>
              <a:rPr lang="zh-TW" altLang="en-US" dirty="0"/>
              <a:t>特區政府將中醫藥納入香港醫療體系，可以如何推動中國傳統醫學的承傳？試加以說明。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558009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公共衞生 </a:t>
            </a:r>
            <a:r>
              <a:rPr lang="en-US" altLang="zh-TW" b="1" dirty="0" smtClean="0"/>
              <a:t>public health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dirty="0" smtClean="0"/>
              <a:t>是</a:t>
            </a:r>
            <a:r>
              <a:rPr lang="zh-TW" altLang="en-US" sz="4000" dirty="0"/>
              <a:t>指與一國或一個地區人民大眾健康相關的公共事業。</a:t>
            </a:r>
            <a:r>
              <a:rPr lang="zh-TW" altLang="en-US" sz="4000" dirty="0">
                <a:solidFill>
                  <a:srgbClr val="FF0000"/>
                </a:solidFill>
              </a:rPr>
              <a:t>通過各種措施達至預防疾病，促進民眾健康，以及延長整體民眾的壽命。</a:t>
            </a:r>
            <a:r>
              <a:rPr lang="zh-TW" altLang="en-US" sz="4000" dirty="0"/>
              <a:t>這些活動通常由</a:t>
            </a:r>
            <a:r>
              <a:rPr lang="zh-TW" altLang="en-US" sz="4000" dirty="0">
                <a:solidFill>
                  <a:srgbClr val="FF0000"/>
                </a:solidFill>
              </a:rPr>
              <a:t>政府</a:t>
            </a:r>
            <a:r>
              <a:rPr lang="zh-TW" altLang="en-US" sz="4000" dirty="0"/>
              <a:t>主導，並由</a:t>
            </a:r>
            <a:r>
              <a:rPr lang="zh-TW" altLang="en-US" sz="4000" dirty="0">
                <a:solidFill>
                  <a:srgbClr val="FF0000"/>
                </a:solidFill>
              </a:rPr>
              <a:t>其他團體組織</a:t>
            </a:r>
            <a:r>
              <a:rPr lang="zh-TW" altLang="en-US" sz="4000" dirty="0"/>
              <a:t>輔助，目的是提供使人們能夠健康地生活的環境，並且照顧整個社會，不只聚焦在個別病人或疾病之上。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143539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-180975"/>
            <a:ext cx="10515600" cy="1325563"/>
          </a:xfrm>
        </p:spPr>
        <p:txBody>
          <a:bodyPr/>
          <a:lstStyle/>
          <a:p>
            <a:r>
              <a:rPr lang="zh-TW" altLang="en-US" dirty="0" smtClean="0"/>
              <a:t>中國情況</a:t>
            </a:r>
            <a:r>
              <a:rPr lang="en-US" altLang="zh-TW" dirty="0" smtClean="0"/>
              <a:t>: 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937001"/>
            <a:ext cx="10515600" cy="4351338"/>
          </a:xfrm>
        </p:spPr>
        <p:txBody>
          <a:bodyPr/>
          <a:lstStyle/>
          <a:p>
            <a:r>
              <a:rPr lang="zh-TW" altLang="en-US" dirty="0"/>
              <a:t>中國總理李克強</a:t>
            </a:r>
            <a:r>
              <a:rPr lang="en-US" altLang="zh-TW" dirty="0"/>
              <a:t>3</a:t>
            </a:r>
            <a:r>
              <a:rPr lang="zh-TW" altLang="en-US" dirty="0"/>
              <a:t>月發表政府工作報告，指要</a:t>
            </a:r>
            <a:r>
              <a:rPr lang="zh-TW" altLang="en-US" dirty="0">
                <a:solidFill>
                  <a:srgbClr val="FF0000"/>
                </a:solidFill>
              </a:rPr>
              <a:t>推動建設「健康中國」，重點包括「支持中醫藥事業傳承發展」</a:t>
            </a:r>
            <a:r>
              <a:rPr lang="zh-TW" altLang="en-US" dirty="0"/>
              <a:t>。國家衞生及計劃生育委員會表示，要提升國內基層中醫藥服務質素，並引領中醫藥走出國門。</a:t>
            </a:r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1082722" y="2708746"/>
            <a:ext cx="1055881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200" b="1" i="0" dirty="0" smtClean="0">
                <a:solidFill>
                  <a:srgbClr val="555555"/>
                </a:solidFill>
                <a:effectLst/>
                <a:latin typeface="Roboto"/>
              </a:rPr>
              <a:t>資料</a:t>
            </a:r>
            <a:r>
              <a:rPr lang="en-US" altLang="zh-TW" sz="2200" b="1" i="0" dirty="0" smtClean="0">
                <a:solidFill>
                  <a:srgbClr val="555555"/>
                </a:solidFill>
                <a:effectLst/>
                <a:latin typeface="Roboto"/>
              </a:rPr>
              <a:t>A </a:t>
            </a:r>
            <a:r>
              <a:rPr lang="zh-TW" altLang="en-US" sz="2200" b="1" i="0" dirty="0" smtClean="0">
                <a:solidFill>
                  <a:srgbClr val="555555"/>
                </a:solidFill>
                <a:effectLst/>
                <a:latin typeface="Roboto"/>
              </a:rPr>
              <a:t>綜合新聞報道</a:t>
            </a:r>
            <a:endParaRPr lang="zh-TW" altLang="en-US" sz="2200" b="0" i="0" dirty="0" smtClean="0">
              <a:solidFill>
                <a:srgbClr val="555555"/>
              </a:solidFill>
              <a:effectLst/>
              <a:latin typeface="Roboto"/>
            </a:endParaRPr>
          </a:p>
          <a:p>
            <a:r>
              <a:rPr lang="zh-TW" altLang="en-US" sz="2200" b="0" i="0" dirty="0" smtClean="0">
                <a:solidFill>
                  <a:srgbClr val="555555"/>
                </a:solidFill>
                <a:effectLst/>
                <a:latin typeface="Roboto"/>
              </a:rPr>
              <a:t>中國政府近年推動中醫藥發展，並計劃全國人民到</a:t>
            </a:r>
            <a:r>
              <a:rPr lang="en-US" altLang="zh-TW" sz="2200" b="0" i="0" dirty="0" smtClean="0">
                <a:solidFill>
                  <a:srgbClr val="555555"/>
                </a:solidFill>
                <a:effectLst/>
                <a:latin typeface="Roboto"/>
              </a:rPr>
              <a:t>2020</a:t>
            </a:r>
            <a:r>
              <a:rPr lang="zh-TW" altLang="en-US" sz="2200" b="0" i="0" dirty="0" smtClean="0">
                <a:solidFill>
                  <a:srgbClr val="555555"/>
                </a:solidFill>
                <a:effectLst/>
                <a:latin typeface="Roboto"/>
              </a:rPr>
              <a:t>年都可享用中醫服務。官方指中醫在</a:t>
            </a:r>
            <a:r>
              <a:rPr lang="en-US" altLang="zh-TW" sz="2200" b="0" i="0" dirty="0" smtClean="0">
                <a:solidFill>
                  <a:srgbClr val="555555"/>
                </a:solidFill>
                <a:effectLst/>
                <a:latin typeface="Roboto"/>
              </a:rPr>
              <a:t>2015</a:t>
            </a:r>
            <a:r>
              <a:rPr lang="zh-TW" altLang="en-US" sz="2200" b="0" i="0" dirty="0" smtClean="0">
                <a:solidFill>
                  <a:srgbClr val="555555"/>
                </a:solidFill>
                <a:effectLst/>
                <a:latin typeface="Roboto"/>
              </a:rPr>
              <a:t>年佔國內所有醫療服務量</a:t>
            </a:r>
            <a:r>
              <a:rPr lang="en-US" altLang="zh-TW" sz="2200" b="0" i="0" dirty="0" smtClean="0">
                <a:solidFill>
                  <a:srgbClr val="555555"/>
                </a:solidFill>
                <a:effectLst/>
                <a:latin typeface="Roboto"/>
              </a:rPr>
              <a:t>16%</a:t>
            </a:r>
            <a:r>
              <a:rPr lang="zh-TW" altLang="en-US" sz="2200" b="0" i="0" dirty="0" smtClean="0">
                <a:solidFill>
                  <a:srgbClr val="555555"/>
                </a:solidFill>
                <a:effectLst/>
                <a:latin typeface="Roboto"/>
              </a:rPr>
              <a:t>，醫療費亦較一般低</a:t>
            </a:r>
            <a:r>
              <a:rPr lang="en-US" altLang="zh-TW" sz="2200" b="0" i="0" dirty="0" smtClean="0">
                <a:solidFill>
                  <a:srgbClr val="555555"/>
                </a:solidFill>
                <a:effectLst/>
                <a:latin typeface="Roboto"/>
              </a:rPr>
              <a:t>12%</a:t>
            </a:r>
            <a:r>
              <a:rPr lang="zh-TW" altLang="en-US" sz="2200" b="0" i="0" dirty="0" smtClean="0">
                <a:solidFill>
                  <a:srgbClr val="555555"/>
                </a:solidFill>
                <a:effectLst/>
                <a:latin typeface="Roboto"/>
              </a:rPr>
              <a:t>至</a:t>
            </a:r>
            <a:r>
              <a:rPr lang="en-US" altLang="zh-TW" sz="2200" b="0" i="0" dirty="0" smtClean="0">
                <a:solidFill>
                  <a:srgbClr val="555555"/>
                </a:solidFill>
                <a:effectLst/>
                <a:latin typeface="Roboto"/>
              </a:rPr>
              <a:t>24%</a:t>
            </a:r>
            <a:r>
              <a:rPr lang="zh-TW" altLang="en-US" sz="2200" b="0" i="0" dirty="0" smtClean="0">
                <a:solidFill>
                  <a:srgbClr val="555555"/>
                </a:solidFill>
                <a:effectLst/>
                <a:latin typeface="Roboto"/>
              </a:rPr>
              <a:t>，以較低成本發揮重要作用。</a:t>
            </a:r>
          </a:p>
          <a:p>
            <a:r>
              <a:rPr lang="zh-TW" altLang="en-US" sz="2200" b="0" i="0" dirty="0" smtClean="0">
                <a:solidFill>
                  <a:srgbClr val="555555"/>
                </a:solidFill>
                <a:effectLst/>
                <a:latin typeface="Roboto"/>
              </a:rPr>
              <a:t>政府借助孔子學院贊助歐美多國中醫教學，</a:t>
            </a:r>
            <a:r>
              <a:rPr lang="zh-TW" altLang="en-US" sz="2200" b="0" i="0" dirty="0" smtClean="0">
                <a:solidFill>
                  <a:srgbClr val="FF0000"/>
                </a:solidFill>
                <a:effectLst/>
                <a:latin typeface="Roboto"/>
              </a:rPr>
              <a:t>在</a:t>
            </a:r>
            <a:r>
              <a:rPr lang="en-US" altLang="zh-TW" sz="2200" b="0" i="0" dirty="0" smtClean="0">
                <a:solidFill>
                  <a:srgbClr val="FF0000"/>
                </a:solidFill>
                <a:effectLst/>
                <a:latin typeface="Roboto"/>
              </a:rPr>
              <a:t>17</a:t>
            </a:r>
            <a:r>
              <a:rPr lang="zh-TW" altLang="en-US" sz="2200" b="0" i="0" dirty="0" smtClean="0">
                <a:solidFill>
                  <a:srgbClr val="FF0000"/>
                </a:solidFill>
                <a:effectLst/>
                <a:latin typeface="Roboto"/>
              </a:rPr>
              <a:t>個「一帶一路」沿線地區建立中醫藥海外中心，並加強向發展中國家派遣醫療隊，提供中藥、針灸、推拿等服務</a:t>
            </a:r>
            <a:r>
              <a:rPr lang="zh-TW" altLang="en-US" sz="2200" b="0" i="0" dirty="0" smtClean="0">
                <a:solidFill>
                  <a:srgbClr val="555555"/>
                </a:solidFill>
                <a:effectLst/>
                <a:latin typeface="Roboto"/>
              </a:rPr>
              <a:t>，其中以諾貝爾得獎研究的</a:t>
            </a:r>
            <a:r>
              <a:rPr lang="zh-TW" altLang="en-US" sz="2200" b="0" i="0" dirty="0" smtClean="0">
                <a:solidFill>
                  <a:srgbClr val="FF0000"/>
                </a:solidFill>
                <a:effectLst/>
                <a:latin typeface="Roboto"/>
              </a:rPr>
              <a:t>青蒿素抗瘧</a:t>
            </a:r>
            <a:r>
              <a:rPr lang="zh-TW" altLang="en-US" sz="2200" b="0" i="0" dirty="0" smtClean="0">
                <a:solidFill>
                  <a:srgbClr val="555555"/>
                </a:solidFill>
                <a:effectLst/>
                <a:latin typeface="Roboto"/>
              </a:rPr>
              <a:t>效用明顯</a:t>
            </a:r>
            <a:endParaRPr lang="zh-TW" altLang="en-US" sz="2200" b="0" i="0" dirty="0">
              <a:solidFill>
                <a:srgbClr val="555555"/>
              </a:solidFill>
              <a:effectLst/>
              <a:latin typeface="Roboto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27462" y="5459732"/>
            <a:ext cx="117370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i="0" dirty="0" smtClean="0">
                <a:solidFill>
                  <a:srgbClr val="0174DF"/>
                </a:solidFill>
                <a:effectLst/>
                <a:latin typeface="Roboto"/>
              </a:rPr>
              <a:t>參考資料</a:t>
            </a:r>
            <a:r>
              <a:rPr lang="en-US" altLang="zh-TW" sz="3200" b="1" i="0" dirty="0" smtClean="0">
                <a:solidFill>
                  <a:srgbClr val="0174DF"/>
                </a:solidFill>
                <a:effectLst/>
                <a:latin typeface="Roboto"/>
              </a:rPr>
              <a:t>A</a:t>
            </a:r>
            <a:r>
              <a:rPr lang="zh-TW" altLang="en-US" sz="3200" b="1" i="0" dirty="0" smtClean="0">
                <a:solidFill>
                  <a:srgbClr val="0174DF"/>
                </a:solidFill>
                <a:effectLst/>
                <a:latin typeface="Roboto"/>
              </a:rPr>
              <a:t>及</a:t>
            </a:r>
            <a:r>
              <a:rPr lang="en-US" altLang="zh-TW" sz="3200" b="1" i="0" dirty="0" smtClean="0">
                <a:solidFill>
                  <a:srgbClr val="0174DF"/>
                </a:solidFill>
                <a:effectLst/>
                <a:latin typeface="Roboto"/>
              </a:rPr>
              <a:t>B</a:t>
            </a:r>
            <a:r>
              <a:rPr lang="zh-TW" altLang="en-US" sz="3200" b="1" i="0" dirty="0" smtClean="0">
                <a:solidFill>
                  <a:srgbClr val="0174DF"/>
                </a:solidFill>
                <a:effectLst/>
                <a:latin typeface="Roboto"/>
              </a:rPr>
              <a:t>，解釋中國政府力推中醫藥發展可能帶來的好處。</a:t>
            </a:r>
            <a:endParaRPr lang="zh-HK" altLang="en-US" sz="3200" dirty="0"/>
          </a:p>
        </p:txBody>
      </p:sp>
      <p:sp>
        <p:nvSpPr>
          <p:cNvPr id="7" name="矩形 6"/>
          <p:cNvSpPr/>
          <p:nvPr/>
        </p:nvSpPr>
        <p:spPr>
          <a:xfrm>
            <a:off x="4269033" y="297307"/>
            <a:ext cx="5591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HK" altLang="en-US" dirty="0" smtClean="0">
                <a:hlinkClick r:id="rId2"/>
              </a:rPr>
              <a:t>https://iknow.hkej.com/php/article.detail.php?aid=34126</a:t>
            </a:r>
            <a:r>
              <a:rPr lang="zh-HK" altLang="en-US" dirty="0" smtClean="0"/>
              <a:t> 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392257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1848</Words>
  <Application>Microsoft Office PowerPoint</Application>
  <PresentationFormat>寬螢幕</PresentationFormat>
  <Paragraphs>40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8" baseType="lpstr">
      <vt:lpstr>Roboto</vt:lpstr>
      <vt:lpstr>新細明體</vt:lpstr>
      <vt:lpstr>Arial</vt:lpstr>
      <vt:lpstr>Calibri</vt:lpstr>
      <vt:lpstr>Calibri Light</vt:lpstr>
      <vt:lpstr>Office 佈景主題</vt:lpstr>
      <vt:lpstr>中醫藥納入香港醫療體系</vt:lpstr>
      <vt:lpstr>中醫 Chinese medicine</vt:lpstr>
      <vt:lpstr>PowerPoint 簡報</vt:lpstr>
      <vt:lpstr>利處/好處/機遇: </vt:lpstr>
      <vt:lpstr>PowerPoint 簡報</vt:lpstr>
      <vt:lpstr>PowerPoint 簡報</vt:lpstr>
      <vt:lpstr>PowerPoint 簡報</vt:lpstr>
      <vt:lpstr>公共衞生 public health</vt:lpstr>
      <vt:lpstr>中國情況: 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中醫藥納入香港醫療體系</dc:title>
  <dc:creator>WongChuenFung</dc:creator>
  <cp:lastModifiedBy>WongChuenFung</cp:lastModifiedBy>
  <cp:revision>10</cp:revision>
  <dcterms:created xsi:type="dcterms:W3CDTF">2021-04-19T06:49:00Z</dcterms:created>
  <dcterms:modified xsi:type="dcterms:W3CDTF">2021-04-19T07:14:38Z</dcterms:modified>
</cp:coreProperties>
</file>