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6"/>
  </p:notesMasterIdLst>
  <p:sldIdLst>
    <p:sldId id="256" r:id="rId2"/>
    <p:sldId id="272" r:id="rId3"/>
    <p:sldId id="273" r:id="rId4"/>
    <p:sldId id="274" r:id="rId5"/>
    <p:sldId id="258" r:id="rId6"/>
    <p:sldId id="259" r:id="rId7"/>
    <p:sldId id="261" r:id="rId8"/>
    <p:sldId id="262" r:id="rId9"/>
    <p:sldId id="260" r:id="rId10"/>
    <p:sldId id="269" r:id="rId11"/>
    <p:sldId id="270" r:id="rId12"/>
    <p:sldId id="271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3BB30-9FFE-4B6A-AC6A-A51ADBFC1EB9}" type="datetimeFigureOut">
              <a:rPr lang="zh-HK" altLang="en-US" smtClean="0"/>
              <a:t>5/12/2017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F442E-A7BD-4183-9F93-11D4F16A86DD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1156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F442E-A7BD-4183-9F93-11D4F16A86DD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114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EC753FC-98A6-4A98-B5E1-27B89AA71CAC}" type="datetimeFigureOut">
              <a:rPr lang="zh-HK" altLang="en-US" smtClean="0"/>
              <a:t>5/12/2017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FF52B7C-2E42-4D3B-84A1-ED86F753ED5A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00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53FC-98A6-4A98-B5E1-27B89AA71CAC}" type="datetimeFigureOut">
              <a:rPr lang="zh-HK" altLang="en-US" smtClean="0"/>
              <a:t>5/12/2017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B7C-2E42-4D3B-84A1-ED86F753ED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257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53FC-98A6-4A98-B5E1-27B89AA71CAC}" type="datetimeFigureOut">
              <a:rPr lang="zh-HK" altLang="en-US" smtClean="0"/>
              <a:t>5/12/2017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B7C-2E42-4D3B-84A1-ED86F753ED5A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195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53FC-98A6-4A98-B5E1-27B89AA71CAC}" type="datetimeFigureOut">
              <a:rPr lang="zh-HK" altLang="en-US" smtClean="0"/>
              <a:t>5/12/2017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B7C-2E42-4D3B-84A1-ED86F753ED5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163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53FC-98A6-4A98-B5E1-27B89AA71CAC}" type="datetimeFigureOut">
              <a:rPr lang="zh-HK" altLang="en-US" smtClean="0"/>
              <a:t>5/12/2017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B7C-2E42-4D3B-84A1-ED86F753ED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6598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53FC-98A6-4A98-B5E1-27B89AA71CAC}" type="datetimeFigureOut">
              <a:rPr lang="zh-HK" altLang="en-US" smtClean="0"/>
              <a:t>5/12/2017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B7C-2E42-4D3B-84A1-ED86F753ED5A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079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53FC-98A6-4A98-B5E1-27B89AA71CAC}" type="datetimeFigureOut">
              <a:rPr lang="zh-HK" altLang="en-US" smtClean="0"/>
              <a:t>5/12/2017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B7C-2E42-4D3B-84A1-ED86F753ED5A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03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53FC-98A6-4A98-B5E1-27B89AA71CAC}" type="datetimeFigureOut">
              <a:rPr lang="zh-HK" altLang="en-US" smtClean="0"/>
              <a:t>5/12/2017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B7C-2E42-4D3B-84A1-ED86F753ED5A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776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53FC-98A6-4A98-B5E1-27B89AA71CAC}" type="datetimeFigureOut">
              <a:rPr lang="zh-HK" altLang="en-US" smtClean="0"/>
              <a:t>5/12/2017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B7C-2E42-4D3B-84A1-ED86F753ED5A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755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53FC-98A6-4A98-B5E1-27B89AA71CAC}" type="datetimeFigureOut">
              <a:rPr lang="zh-HK" altLang="en-US" smtClean="0"/>
              <a:t>5/12/2017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B7C-2E42-4D3B-84A1-ED86F753ED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6329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53FC-98A6-4A98-B5E1-27B89AA71CAC}" type="datetimeFigureOut">
              <a:rPr lang="zh-HK" altLang="en-US" smtClean="0"/>
              <a:t>5/12/2017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B7C-2E42-4D3B-84A1-ED86F753ED5A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996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53FC-98A6-4A98-B5E1-27B89AA71CAC}" type="datetimeFigureOut">
              <a:rPr lang="zh-HK" altLang="en-US" smtClean="0"/>
              <a:t>5/12/2017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B7C-2E42-4D3B-84A1-ED86F753ED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62386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53FC-98A6-4A98-B5E1-27B89AA71CAC}" type="datetimeFigureOut">
              <a:rPr lang="zh-HK" altLang="en-US" smtClean="0"/>
              <a:t>5/12/2017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B7C-2E42-4D3B-84A1-ED86F753ED5A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83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53FC-98A6-4A98-B5E1-27B89AA71CAC}" type="datetimeFigureOut">
              <a:rPr lang="zh-HK" altLang="en-US" smtClean="0"/>
              <a:t>5/12/2017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B7C-2E42-4D3B-84A1-ED86F753ED5A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88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53FC-98A6-4A98-B5E1-27B89AA71CAC}" type="datetimeFigureOut">
              <a:rPr lang="zh-HK" altLang="en-US" smtClean="0"/>
              <a:t>5/12/2017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B7C-2E42-4D3B-84A1-ED86F753ED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7861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53FC-98A6-4A98-B5E1-27B89AA71CAC}" type="datetimeFigureOut">
              <a:rPr lang="zh-HK" altLang="en-US" smtClean="0"/>
              <a:t>5/12/2017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B7C-2E42-4D3B-84A1-ED86F753ED5A}" type="slidenum">
              <a:rPr lang="zh-HK" altLang="en-US" smtClean="0"/>
              <a:t>‹#›</a:t>
            </a:fld>
            <a:endParaRPr lang="zh-HK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54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53FC-98A6-4A98-B5E1-27B89AA71CAC}" type="datetimeFigureOut">
              <a:rPr lang="zh-HK" altLang="en-US" smtClean="0"/>
              <a:t>5/12/2017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52B7C-2E42-4D3B-84A1-ED86F753ED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114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EC753FC-98A6-4A98-B5E1-27B89AA71CAC}" type="datetimeFigureOut">
              <a:rPr lang="zh-HK" altLang="en-US" smtClean="0"/>
              <a:t>5/12/2017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FF52B7C-2E42-4D3B-84A1-ED86F753ED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8252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wBFBhBsz5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T_ZaCYxZO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中醫</a:t>
            </a:r>
            <a:endParaRPr lang="zh-HK" altLang="en-US" dirty="0"/>
          </a:p>
        </p:txBody>
      </p:sp>
      <p:pic>
        <p:nvPicPr>
          <p:cNvPr id="4" name="Picture 2" descr="http://iknow.hkej.com/ftp/iknow2/images/27544/800_27544_cc75fda1a5b9872c021fceae88d146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917377"/>
            <a:ext cx="3906983" cy="29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know.hkej.com/ftp/iknow2/images/27615/800_27615_38e03aaa0d8ec66d2122effdd88f39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81" y="3917377"/>
            <a:ext cx="4165055" cy="29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know.hkej.com/ftp/iknow2/images/17758/800_17758_e48c30807ed2228d0db7dfe142ab23c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036" y="3917376"/>
            <a:ext cx="4119963" cy="294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87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581728" y="334047"/>
            <a:ext cx="9601196" cy="1303867"/>
          </a:xfrm>
        </p:spPr>
        <p:txBody>
          <a:bodyPr/>
          <a:lstStyle/>
          <a:p>
            <a:r>
              <a:rPr lang="zh-TW" altLang="en-US" b="1" dirty="0" smtClean="0"/>
              <a:t>中醫</a:t>
            </a:r>
            <a:r>
              <a:rPr lang="zh-TW" altLang="en-US" b="1" dirty="0"/>
              <a:t>為中國軟實力把脈</a:t>
            </a:r>
            <a:endParaRPr lang="zh-HK" altLang="en-US" b="1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574968" y="3388206"/>
            <a:ext cx="11085174" cy="3318936"/>
          </a:xfrm>
        </p:spPr>
        <p:txBody>
          <a:bodyPr>
            <a:noAutofit/>
          </a:bodyPr>
          <a:lstStyle/>
          <a:p>
            <a:r>
              <a:rPr lang="zh-TW" altLang="en-US" dirty="0" smtClean="0"/>
              <a:t>世界</a:t>
            </a:r>
            <a:r>
              <a:rPr lang="zh-TW" altLang="en-US" dirty="0"/>
              <a:t>衞生組織在</a:t>
            </a:r>
            <a:r>
              <a:rPr lang="en-US" altLang="zh-TW" dirty="0"/>
              <a:t>2004</a:t>
            </a:r>
            <a:r>
              <a:rPr lang="zh-TW" altLang="en-US" dirty="0"/>
              <a:t>年將青蒿素複合藥列為治療瘧疾首選藥物，治癒率高達</a:t>
            </a:r>
            <a:r>
              <a:rPr lang="en-US" altLang="zh-TW" dirty="0"/>
              <a:t>97%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CN" altLang="en-US" dirty="0" smtClean="0"/>
              <a:t>中國</a:t>
            </a:r>
            <a:r>
              <a:rPr lang="zh-CN" altLang="en-US" dirty="0"/>
              <a:t>藥學家屠呦呦獲諾貝爾生理學</a:t>
            </a:r>
            <a:r>
              <a:rPr lang="zh-CN" altLang="en-US" dirty="0" smtClean="0"/>
              <a:t>或醫學獎</a:t>
            </a:r>
            <a:r>
              <a:rPr lang="zh-TW" altLang="en-US" dirty="0" smtClean="0"/>
              <a:t>，是因從</a:t>
            </a:r>
            <a:r>
              <a:rPr lang="zh-TW" altLang="en-US" dirty="0"/>
              <a:t>中藥中抽取的青蒿</a:t>
            </a:r>
            <a:r>
              <a:rPr lang="zh-TW" altLang="en-US" dirty="0" smtClean="0"/>
              <a:t>素，貢獻</a:t>
            </a:r>
            <a:r>
              <a:rPr lang="zh-TW" altLang="en-US" dirty="0"/>
              <a:t>甚鉅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青蒿素複合藥的普及令非洲國家瘧疾死亡率顯著</a:t>
            </a:r>
            <a:r>
              <a:rPr lang="zh-TW" altLang="en-US" dirty="0" smtClean="0"/>
              <a:t>下降</a:t>
            </a:r>
            <a:r>
              <a:rPr lang="en-US" altLang="zh-TW" dirty="0" smtClean="0"/>
              <a:t>(2008</a:t>
            </a:r>
            <a:r>
              <a:rPr lang="zh-TW" altLang="en-US" dirty="0"/>
              <a:t>年比</a:t>
            </a:r>
            <a:r>
              <a:rPr lang="en-US" altLang="zh-TW" dirty="0"/>
              <a:t>2000</a:t>
            </a:r>
            <a:r>
              <a:rPr lang="zh-TW" altLang="en-US" dirty="0"/>
              <a:t>年下降了</a:t>
            </a:r>
            <a:r>
              <a:rPr lang="en-US" altLang="zh-TW" dirty="0"/>
              <a:t>66</a:t>
            </a:r>
            <a:r>
              <a:rPr lang="en-US" altLang="zh-TW" dirty="0" smtClean="0"/>
              <a:t>%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r>
              <a:rPr lang="zh-TW" altLang="en-US" dirty="0" smtClean="0"/>
              <a:t>可見，中</a:t>
            </a:r>
            <a:r>
              <a:rPr lang="zh-TW" altLang="en-US" dirty="0"/>
              <a:t>醫藥已具備改變世界醫藥觀念的</a:t>
            </a:r>
            <a:r>
              <a:rPr lang="zh-TW" altLang="en-US" dirty="0" smtClean="0"/>
              <a:t>實力。</a:t>
            </a:r>
            <a:endParaRPr lang="zh-HK" altLang="en-US" dirty="0"/>
          </a:p>
        </p:txBody>
      </p:sp>
      <p:sp>
        <p:nvSpPr>
          <p:cNvPr id="7" name="爆炸 1 6"/>
          <p:cNvSpPr/>
          <p:nvPr/>
        </p:nvSpPr>
        <p:spPr>
          <a:xfrm>
            <a:off x="9517306" y="858981"/>
            <a:ext cx="2142836" cy="19950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綜合國力</a:t>
            </a:r>
            <a:endParaRPr lang="zh-HK" altLang="en-US" sz="2800" b="1" dirty="0"/>
          </a:p>
        </p:txBody>
      </p:sp>
      <p:pic>
        <p:nvPicPr>
          <p:cNvPr id="5122" name="Picture 2" descr="屠呦呦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1" y="573953"/>
            <a:ext cx="2474578" cy="256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屠呦呦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05" y="1326533"/>
            <a:ext cx="4450385" cy="1935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5580467" y="3063600"/>
            <a:ext cx="244169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100" dirty="0"/>
              <a:t>（</a:t>
            </a:r>
            <a:r>
              <a:rPr lang="zh-CN" altLang="en-US" sz="1100" dirty="0"/>
              <a:t>無海歸背景、無博士</a:t>
            </a:r>
            <a:r>
              <a:rPr lang="zh-TW" altLang="en-US" sz="1100" dirty="0"/>
              <a:t>、</a:t>
            </a:r>
            <a:r>
              <a:rPr lang="zh-CN" altLang="en-US" sz="1100" dirty="0"/>
              <a:t>院士頭銜</a:t>
            </a:r>
            <a:r>
              <a:rPr lang="zh-TW" altLang="en-US" sz="1100" dirty="0"/>
              <a:t>）</a:t>
            </a:r>
            <a:endParaRPr lang="zh-HK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449767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中醫在香港未來發展的趨勢：中西醫結合</a:t>
            </a:r>
            <a:endParaRPr lang="zh-HK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914401" y="2649295"/>
            <a:ext cx="10584872" cy="376997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利用</a:t>
            </a:r>
            <a:r>
              <a:rPr lang="zh-TW" altLang="en-US" dirty="0"/>
              <a:t>中醫理論的優勢，攻陷現代醫學束手無策的慢性</a:t>
            </a:r>
            <a:r>
              <a:rPr lang="zh-TW" altLang="en-US" dirty="0" smtClean="0"/>
              <a:t>疾病</a:t>
            </a:r>
            <a:endParaRPr lang="en-US" altLang="zh-TW" dirty="0" smtClean="0"/>
          </a:p>
          <a:p>
            <a:r>
              <a:rPr lang="zh-TW" altLang="en-US" dirty="0" smtClean="0"/>
              <a:t>西醫的論証方式，以</a:t>
            </a:r>
            <a:r>
              <a:rPr lang="zh-TW" altLang="en-US" dirty="0"/>
              <a:t>大量相關研究填補中醫臨床療效的缺陷，增加其認受</a:t>
            </a:r>
            <a:r>
              <a:rPr lang="zh-TW" altLang="en-US" dirty="0" smtClean="0"/>
              <a:t>性</a:t>
            </a:r>
            <a:endParaRPr lang="en-US" altLang="zh-TW" dirty="0" smtClean="0"/>
          </a:p>
          <a:p>
            <a:r>
              <a:rPr lang="zh-TW" altLang="en-US" dirty="0" smtClean="0"/>
              <a:t>影片</a:t>
            </a:r>
            <a:r>
              <a:rPr lang="zh-TW" altLang="en-US" dirty="0"/>
              <a:t>： </a:t>
            </a:r>
            <a:r>
              <a:rPr lang="zh-TW" altLang="en-US" dirty="0" smtClean="0"/>
              <a:t>鏗鏘集「中</a:t>
            </a:r>
            <a:r>
              <a:rPr lang="zh-TW" altLang="en-US" dirty="0"/>
              <a:t>西醫齊</a:t>
            </a:r>
            <a:r>
              <a:rPr lang="zh-TW" altLang="en-US" dirty="0" smtClean="0"/>
              <a:t>下」</a:t>
            </a:r>
            <a:r>
              <a:rPr lang="en-US" altLang="zh-HK" sz="1800" dirty="0">
                <a:hlinkClick r:id="rId2"/>
              </a:rPr>
              <a:t>https://www.youtube.com/watch?v=FwBFBhBsz5c</a:t>
            </a:r>
            <a:endParaRPr lang="en-US" altLang="zh-TW" sz="1800" dirty="0" smtClean="0"/>
          </a:p>
          <a:p>
            <a:r>
              <a:rPr lang="zh-TW" altLang="en-US" dirty="0"/>
              <a:t>思考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/>
              <a:t>參考影片中的例子，中西醫可以怎樣互補不足，相得益彰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中</a:t>
            </a:r>
            <a:r>
              <a:rPr lang="zh-TW" altLang="en-US" dirty="0"/>
              <a:t>醫藥要得到國際認可有什麼</a:t>
            </a:r>
            <a:r>
              <a:rPr lang="zh-TW" altLang="en-US" dirty="0" smtClean="0"/>
              <a:t>困難？</a:t>
            </a:r>
            <a:br>
              <a:rPr lang="zh-TW" altLang="en-US" dirty="0" smtClean="0"/>
            </a:br>
            <a:r>
              <a:rPr lang="zh-TW" altLang="en-US" dirty="0" smtClean="0"/>
              <a:t>中</a:t>
            </a:r>
            <a:r>
              <a:rPr lang="zh-TW" altLang="en-US" dirty="0"/>
              <a:t>西醫結合治療如何有助應付現今的醫療／社會發展趨勢？</a:t>
            </a:r>
            <a:endParaRPr lang="en-US" altLang="zh-TW" dirty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00859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中醫在香港未來發展的趨勢：</a:t>
            </a:r>
            <a:r>
              <a:rPr lang="zh-TW" altLang="en-US" dirty="0"/>
              <a:t>中藥標準化</a:t>
            </a:r>
            <a:endParaRPr lang="zh-HK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80028" y="2575404"/>
            <a:ext cx="10831944" cy="3318936"/>
          </a:xfrm>
        </p:spPr>
        <p:txBody>
          <a:bodyPr/>
          <a:lstStyle/>
          <a:p>
            <a:r>
              <a:rPr lang="zh-TW" altLang="en-US" dirty="0" smtClean="0"/>
              <a:t>政府着</a:t>
            </a:r>
            <a:r>
              <a:rPr lang="zh-TW" altLang="en-US" dirty="0"/>
              <a:t>手發展鑑定中藥品質的科研</a:t>
            </a:r>
            <a:r>
              <a:rPr lang="zh-TW" altLang="en-US" dirty="0" smtClean="0"/>
              <a:t>產業</a:t>
            </a:r>
            <a:endParaRPr lang="en-US" altLang="zh-TW" dirty="0" smtClean="0"/>
          </a:p>
          <a:p>
            <a:r>
              <a:rPr lang="zh-TW" altLang="en-US" dirty="0" smtClean="0"/>
              <a:t>影片</a:t>
            </a:r>
            <a:r>
              <a:rPr lang="en-US" altLang="zh-TW" dirty="0" smtClean="0"/>
              <a:t>:</a:t>
            </a:r>
            <a:r>
              <a:rPr lang="zh-TW" altLang="en-US" dirty="0"/>
              <a:t>  鏗鏘</a:t>
            </a:r>
            <a:r>
              <a:rPr lang="zh-TW" altLang="en-US" dirty="0" smtClean="0"/>
              <a:t>集「從</a:t>
            </a:r>
            <a:r>
              <a:rPr lang="zh-TW" altLang="en-US" dirty="0"/>
              <a:t>傳統到</a:t>
            </a:r>
            <a:r>
              <a:rPr lang="zh-TW" altLang="en-US" dirty="0" smtClean="0"/>
              <a:t>現代」</a:t>
            </a:r>
            <a:r>
              <a:rPr lang="en-US" altLang="zh-HK" dirty="0">
                <a:hlinkClick r:id="rId2"/>
              </a:rPr>
              <a:t> </a:t>
            </a:r>
            <a:r>
              <a:rPr lang="en-US" altLang="zh-HK" sz="1800" dirty="0" smtClean="0">
                <a:hlinkClick r:id="rId2"/>
              </a:rPr>
              <a:t>https</a:t>
            </a:r>
            <a:r>
              <a:rPr lang="en-US" altLang="zh-HK" sz="1800" dirty="0">
                <a:hlinkClick r:id="rId2"/>
              </a:rPr>
              <a:t>://</a:t>
            </a:r>
            <a:r>
              <a:rPr lang="en-US" altLang="zh-HK" sz="1800" dirty="0" smtClean="0">
                <a:hlinkClick r:id="rId2"/>
              </a:rPr>
              <a:t>www.youtube.com/watch?v=iT_ZaCYxZOg</a:t>
            </a:r>
            <a:endParaRPr lang="en-US" altLang="zh-HK" sz="1800" dirty="0" smtClean="0"/>
          </a:p>
          <a:p>
            <a:r>
              <a:rPr lang="zh-TW" altLang="en-US" dirty="0" smtClean="0"/>
              <a:t>思考：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為什麼</a:t>
            </a:r>
            <a:r>
              <a:rPr lang="zh-TW" altLang="en-US" dirty="0"/>
              <a:t>政府要成立中成藥註冊制度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多種</a:t>
            </a:r>
            <a:r>
              <a:rPr lang="zh-TW" altLang="en-US" dirty="0"/>
              <a:t>中藥產品未能成功正式註冊為中成藥，原因為何？這會對不同持份者構成什麼影響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承</a:t>
            </a:r>
            <a:r>
              <a:rPr lang="zh-TW" altLang="en-US" dirty="0"/>
              <a:t>上兩題，這顯示了中醫藥和現代醫藥有什麼不同之處？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7952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10083798" cy="1303867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問題１：指出</a:t>
            </a:r>
            <a:r>
              <a:rPr lang="zh-TW" altLang="en-US" b="1" dirty="0"/>
              <a:t>及說明香港發展中醫藥產業</a:t>
            </a:r>
            <a:r>
              <a:rPr lang="zh-TW" altLang="en-US" b="1" dirty="0" smtClean="0"/>
              <a:t>對　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/>
              <a:t>　</a:t>
            </a:r>
            <a:r>
              <a:rPr lang="zh-TW" altLang="en-US" b="1" dirty="0" smtClean="0"/>
              <a:t>　　港人</a:t>
            </a:r>
            <a:r>
              <a:rPr lang="zh-TW" altLang="en-US" b="1" dirty="0"/>
              <a:t>生活素質的影響</a:t>
            </a:r>
            <a:r>
              <a:rPr lang="zh-TW" altLang="en-US" b="1" dirty="0" smtClean="0"/>
              <a:t>。（８分）</a:t>
            </a:r>
            <a:endParaRPr lang="zh-HK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1295400" y="2370402"/>
            <a:ext cx="4718304" cy="576262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正面影響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731981" y="2946664"/>
            <a:ext cx="4994563" cy="348184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b="1" dirty="0"/>
              <a:t>新型產業促進經濟</a:t>
            </a:r>
            <a:r>
              <a:rPr lang="zh-TW" altLang="en-US" b="1" dirty="0" smtClean="0"/>
              <a:t>增長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香港</a:t>
            </a:r>
            <a:r>
              <a:rPr lang="zh-TW" altLang="en-US" dirty="0"/>
              <a:t>在產品科研檢測有一定水平，具備中西醫人才，加上各國對健康產業漸趨重視，中醫藥可成為香港對外經濟的發展</a:t>
            </a:r>
            <a:r>
              <a:rPr lang="zh-TW" altLang="en-US" dirty="0" smtClean="0"/>
              <a:t>契機。</a:t>
            </a:r>
            <a:endParaRPr lang="en-US" altLang="zh-TW" dirty="0" smtClean="0"/>
          </a:p>
          <a:p>
            <a:r>
              <a:rPr lang="zh-TW" altLang="en-US" b="1" dirty="0"/>
              <a:t> 提升基層醫療質</a:t>
            </a:r>
            <a:r>
              <a:rPr lang="zh-TW" altLang="en-US" b="1" dirty="0" smtClean="0"/>
              <a:t>素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香港</a:t>
            </a:r>
            <a:r>
              <a:rPr lang="zh-TW" altLang="en-US" dirty="0"/>
              <a:t>中醫藥質素參差不齊，發展產業可藉以加強監管，同時可為市民提供西醫以外選擇，長遠可望促進港人健康水平。</a:t>
            </a:r>
            <a:endParaRPr lang="zh-HK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3"/>
          </p:nvPr>
        </p:nvSpPr>
        <p:spPr>
          <a:xfrm>
            <a:off x="6178294" y="2370402"/>
            <a:ext cx="4718304" cy="576262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負面影響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4"/>
          </p:nvPr>
        </p:nvSpPr>
        <p:spPr>
          <a:xfrm>
            <a:off x="6178293" y="3031067"/>
            <a:ext cx="5108543" cy="3397442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b="1" dirty="0"/>
              <a:t> 開發過快不利</a:t>
            </a:r>
            <a:r>
              <a:rPr lang="zh-TW" altLang="en-US" b="1" dirty="0" smtClean="0"/>
              <a:t>普及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產業</a:t>
            </a:r>
            <a:r>
              <a:rPr lang="zh-TW" altLang="en-US" dirty="0"/>
              <a:t>開發過快會令價格廉宜的中藥材價格上升，甚至引起坊間炒賣，不利基層市民求醫，甚至導致過度採伐中藥，無藥可</a:t>
            </a:r>
            <a:r>
              <a:rPr lang="zh-TW" altLang="en-US" dirty="0" smtClean="0"/>
              <a:t>用。</a:t>
            </a:r>
            <a:endParaRPr lang="zh-TW" altLang="en-US" dirty="0"/>
          </a:p>
          <a:p>
            <a:r>
              <a:rPr lang="zh-TW" altLang="en-US" b="1" dirty="0" smtClean="0"/>
              <a:t>質</a:t>
            </a:r>
            <a:r>
              <a:rPr lang="zh-TW" altLang="en-US" b="1" dirty="0"/>
              <a:t>素難保損害</a:t>
            </a:r>
            <a:r>
              <a:rPr lang="zh-TW" altLang="en-US" b="1" dirty="0" smtClean="0"/>
              <a:t>健康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中</a:t>
            </a:r>
            <a:r>
              <a:rPr lang="zh-TW" altLang="en-US" dirty="0"/>
              <a:t>醫藥應用欠缺客觀安全標準，在初期難以訂立統一尺度，療法藥品良莠不齊，或有不法商人誇大藥效謀利，難以保障市民健康。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2998061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2444" y="769696"/>
            <a:ext cx="10656453" cy="1303867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/>
              <a:t>問題２：「</a:t>
            </a:r>
            <a:r>
              <a:rPr lang="zh-TW" altLang="en-US" b="1" dirty="0"/>
              <a:t>向外推廣文化遺產不利文化保育。」你是否同意此說法？解釋你的答案</a:t>
            </a:r>
            <a:r>
              <a:rPr lang="zh-TW" altLang="en-US" b="1" dirty="0" smtClean="0"/>
              <a:t>。（</a:t>
            </a:r>
            <a:r>
              <a:rPr lang="en-US" altLang="zh-TW" b="1" dirty="0" smtClean="0"/>
              <a:t>10</a:t>
            </a:r>
            <a:r>
              <a:rPr lang="zh-TW" altLang="en-US" b="1" dirty="0" smtClean="0"/>
              <a:t>分）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48854" y="2640589"/>
            <a:ext cx="4718304" cy="297103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同意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8854" y="2946664"/>
            <a:ext cx="5290127" cy="3398718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b="1" dirty="0" smtClean="0"/>
              <a:t>旅遊</a:t>
            </a:r>
            <a:r>
              <a:rPr lang="zh-TW" altLang="en-US" b="1" dirty="0"/>
              <a:t>產業帶來實際</a:t>
            </a:r>
            <a:r>
              <a:rPr lang="zh-TW" altLang="en-US" b="1" dirty="0" smtClean="0"/>
              <a:t>破壞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遊客</a:t>
            </a:r>
            <a:r>
              <a:rPr lang="zh-TW" altLang="en-US" dirty="0"/>
              <a:t>不尊重古蹟帶來的蓄意損毀、過度開發和污染，消耗速度高於修復等問題，都會直接損害物質遺產及周邊文化</a:t>
            </a:r>
            <a:r>
              <a:rPr lang="zh-TW" altLang="en-US" dirty="0" smtClean="0"/>
              <a:t>特色。</a:t>
            </a:r>
            <a:endParaRPr lang="zh-TW" altLang="en-US" dirty="0"/>
          </a:p>
          <a:p>
            <a:r>
              <a:rPr lang="zh-TW" altLang="en-US" b="1" dirty="0" smtClean="0"/>
              <a:t>經濟</a:t>
            </a:r>
            <a:r>
              <a:rPr lang="zh-TW" altLang="en-US" b="1" dirty="0"/>
              <a:t>開發淘空文化</a:t>
            </a:r>
            <a:r>
              <a:rPr lang="zh-TW" altLang="en-US" b="1" dirty="0" smtClean="0"/>
              <a:t>價值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為</a:t>
            </a:r>
            <a:r>
              <a:rPr lang="zh-TW" altLang="en-US" dirty="0"/>
              <a:t>迎合旅遊業或投資以增加收入，主辦方不惜將文化特色和傳統精神置於次要位置，形式化下令文化保育</a:t>
            </a:r>
            <a:r>
              <a:rPr lang="zh-TW" altLang="en-US" dirty="0" smtClean="0"/>
              <a:t>名存實亡。</a:t>
            </a:r>
            <a:endParaRPr lang="zh-TW" altLang="en-US" dirty="0"/>
          </a:p>
          <a:p>
            <a:r>
              <a:rPr lang="zh-TW" altLang="en-US" b="1" dirty="0" smtClean="0"/>
              <a:t>邊緣</a:t>
            </a:r>
            <a:r>
              <a:rPr lang="zh-TW" altLang="en-US" b="1" dirty="0"/>
              <a:t>文化更易遭受</a:t>
            </a:r>
            <a:r>
              <a:rPr lang="zh-TW" altLang="en-US" b="1" dirty="0" smtClean="0"/>
              <a:t>遺忘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難</a:t>
            </a:r>
            <a:r>
              <a:rPr lang="zh-TW" altLang="en-US" dirty="0"/>
              <a:t>被用作向外推廣的邊緣文化或須為其他主流文化讓路，功利觀下所得資源勢必更少，更難獲得生存機會。</a:t>
            </a:r>
          </a:p>
          <a:p>
            <a:endParaRPr lang="zh-HK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80671" y="2361430"/>
            <a:ext cx="4718304" cy="576262"/>
          </a:xfrm>
        </p:spPr>
        <p:txBody>
          <a:bodyPr/>
          <a:lstStyle/>
          <a:p>
            <a:pPr algn="ctr"/>
            <a:r>
              <a:rPr lang="zh-TW" altLang="en-US" b="1" dirty="0" smtClean="0">
                <a:solidFill>
                  <a:srgbClr val="0070C0"/>
                </a:solidFill>
              </a:rPr>
              <a:t>不同意</a:t>
            </a:r>
            <a:endParaRPr lang="zh-HK" altLang="en-US" b="1" dirty="0">
              <a:solidFill>
                <a:srgbClr val="0070C0"/>
              </a:solidFill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80671" y="2985678"/>
            <a:ext cx="5328226" cy="3267340"/>
          </a:xfrm>
        </p:spPr>
        <p:txBody>
          <a:bodyPr>
            <a:normAutofit fontScale="77500" lnSpcReduction="20000"/>
          </a:bodyPr>
          <a:lstStyle/>
          <a:p>
            <a:r>
              <a:rPr lang="zh-TW" altLang="en-US" b="1" dirty="0"/>
              <a:t> 文化產業產出保育</a:t>
            </a:r>
            <a:r>
              <a:rPr lang="zh-TW" altLang="en-US" b="1" dirty="0" smtClean="0"/>
              <a:t>資金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將</a:t>
            </a:r>
            <a:r>
              <a:rPr lang="zh-TW" altLang="en-US" dirty="0"/>
              <a:t>特定古蹟或習俗發展成旅遊特色，吸引旅客，能帶來可觀收入，或迫使政府投入資金，有利保存</a:t>
            </a:r>
            <a:r>
              <a:rPr lang="zh-TW" altLang="en-US" dirty="0" smtClean="0"/>
              <a:t>遺產。</a:t>
            </a:r>
            <a:endParaRPr lang="zh-TW" altLang="en-US" dirty="0"/>
          </a:p>
          <a:p>
            <a:r>
              <a:rPr lang="zh-TW" altLang="en-US" b="1" dirty="0" smtClean="0"/>
              <a:t>宣揚</a:t>
            </a:r>
            <a:r>
              <a:rPr lang="zh-TW" altLang="en-US" b="1" dirty="0"/>
              <a:t>文化引起各界</a:t>
            </a:r>
            <a:r>
              <a:rPr lang="zh-TW" altLang="en-US" b="1" dirty="0" smtClean="0"/>
              <a:t>關注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向外</a:t>
            </a:r>
            <a:r>
              <a:rPr lang="zh-TW" altLang="en-US" dirty="0"/>
              <a:t>推廣令部分被邊緣化的文化重新受到注視，讓更多人接觸，令它們得以傳承下去，甚至成為軟實力</a:t>
            </a:r>
            <a:r>
              <a:rPr lang="zh-TW" altLang="en-US" dirty="0" smtClean="0"/>
              <a:t>發揚光大。</a:t>
            </a:r>
            <a:endParaRPr lang="zh-TW" altLang="en-US" dirty="0"/>
          </a:p>
          <a:p>
            <a:r>
              <a:rPr lang="zh-TW" altLang="en-US" b="1" dirty="0" smtClean="0"/>
              <a:t>激發</a:t>
            </a:r>
            <a:r>
              <a:rPr lang="zh-TW" altLang="en-US" b="1" dirty="0"/>
              <a:t>文化創新，有助</a:t>
            </a:r>
            <a:r>
              <a:rPr lang="zh-TW" altLang="en-US" b="1" dirty="0" smtClean="0"/>
              <a:t>傳承</a:t>
            </a:r>
            <a:endParaRPr lang="en-US" altLang="zh-TW" b="1" dirty="0" smtClean="0"/>
          </a:p>
          <a:p>
            <a:pPr lvl="1"/>
            <a:r>
              <a:rPr lang="zh-TW" altLang="en-US" dirty="0" smtClean="0"/>
              <a:t>要</a:t>
            </a:r>
            <a:r>
              <a:rPr lang="zh-TW" altLang="en-US" dirty="0"/>
              <a:t>在現代社會弘揚傳統須增添文化活力才可能外輸出，向外推廣可豐富文化的內涵，避免因不合時宜而遭淘汰。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57807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t="10749"/>
          <a:stretch/>
        </p:blipFill>
        <p:spPr>
          <a:xfrm>
            <a:off x="1334952" y="1163781"/>
            <a:ext cx="9647084" cy="514465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8384" y="280169"/>
            <a:ext cx="9601196" cy="1303867"/>
          </a:xfrm>
        </p:spPr>
        <p:txBody>
          <a:bodyPr/>
          <a:lstStyle/>
          <a:p>
            <a:r>
              <a:rPr lang="zh-TW" altLang="en-US" dirty="0" smtClean="0"/>
              <a:t>香港市民對中醫的看法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41930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dirty="0"/>
          </a:p>
        </p:txBody>
      </p:sp>
      <p:pic>
        <p:nvPicPr>
          <p:cNvPr id="3074" name="Picture 2" descr="http://iknow.hkej.com/ftp/iknow2/images/27616/800_27616_6df3d0d56d57b786d6de6cbfc6bf93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" y="25790"/>
            <a:ext cx="6134545" cy="522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know.hkej.com/ftp/iknow2/images/27617/800_27617_4f99289a894f95d66a2800b1a12141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573" y="573301"/>
            <a:ext cx="5864682" cy="571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146858" y="5875868"/>
            <a:ext cx="7232997" cy="824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試描述以上兩個圖表的數據，並指出反映什麼現象。</a:t>
            </a:r>
            <a:endParaRPr lang="en-US" altLang="zh-TW" sz="2400" b="1" dirty="0" smtClean="0"/>
          </a:p>
          <a:p>
            <a:r>
              <a:rPr lang="zh-TW" altLang="en-US" sz="2400" b="1" dirty="0" smtClean="0"/>
              <a:t>（</a:t>
            </a:r>
            <a:r>
              <a:rPr lang="en-US" altLang="zh-TW" sz="2400" b="1" dirty="0" smtClean="0"/>
              <a:t>4</a:t>
            </a:r>
            <a:r>
              <a:rPr lang="zh-TW" altLang="en-US" sz="2400" b="1" dirty="0" smtClean="0"/>
              <a:t>分）</a:t>
            </a:r>
            <a:endParaRPr lang="zh-HK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60950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7452" y="1102204"/>
            <a:ext cx="10695711" cy="717359"/>
          </a:xfrm>
        </p:spPr>
        <p:txBody>
          <a:bodyPr>
            <a:normAutofit/>
          </a:bodyPr>
          <a:lstStyle/>
          <a:p>
            <a:pPr algn="l"/>
            <a:r>
              <a:rPr lang="zh-TW" altLang="en-US" sz="3200" b="1" dirty="0"/>
              <a:t>試描述以上兩個圖表的數據，並指出反映什麼現象</a:t>
            </a:r>
            <a:r>
              <a:rPr lang="zh-TW" altLang="en-US" sz="3200" b="1" dirty="0" smtClean="0"/>
              <a:t>。（</a:t>
            </a:r>
            <a:r>
              <a:rPr lang="en-US" altLang="zh-TW" sz="3200" b="1" dirty="0"/>
              <a:t>4</a:t>
            </a:r>
            <a:r>
              <a:rPr lang="zh-TW" altLang="en-US" sz="3200" b="1" dirty="0"/>
              <a:t>分</a:t>
            </a:r>
            <a:r>
              <a:rPr lang="zh-TW" altLang="en-US" sz="3200" b="1" dirty="0" smtClean="0"/>
              <a:t>）</a:t>
            </a:r>
            <a:endParaRPr lang="zh-HK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8834" y="1910384"/>
            <a:ext cx="10861966" cy="38623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000" b="1" dirty="0"/>
              <a:t>數據描述</a:t>
            </a:r>
            <a:endParaRPr lang="zh-TW" altLang="en-US" sz="2000" dirty="0"/>
          </a:p>
          <a:p>
            <a:r>
              <a:rPr lang="zh-TW" altLang="en-US" dirty="0" smtClean="0"/>
              <a:t>港人</a:t>
            </a:r>
            <a:r>
              <a:rPr lang="zh-TW" altLang="en-US" dirty="0"/>
              <a:t>的中醫求診次數由</a:t>
            </a:r>
            <a:r>
              <a:rPr lang="en-US" altLang="zh-TW" dirty="0"/>
              <a:t>2009</a:t>
            </a:r>
            <a:r>
              <a:rPr lang="zh-TW" altLang="en-US" dirty="0"/>
              <a:t>年的約</a:t>
            </a:r>
            <a:r>
              <a:rPr lang="en-US" altLang="zh-TW" dirty="0"/>
              <a:t>24</a:t>
            </a:r>
            <a:r>
              <a:rPr lang="zh-TW" altLang="en-US" dirty="0"/>
              <a:t>萬次，輕微升至</a:t>
            </a:r>
            <a:r>
              <a:rPr lang="en-US" altLang="zh-TW" dirty="0"/>
              <a:t>2010</a:t>
            </a:r>
            <a:r>
              <a:rPr lang="zh-TW" altLang="en-US" dirty="0"/>
              <a:t>年的約</a:t>
            </a:r>
            <a:r>
              <a:rPr lang="en-US" altLang="zh-TW" dirty="0"/>
              <a:t>31</a:t>
            </a:r>
            <a:r>
              <a:rPr lang="zh-TW" altLang="en-US" dirty="0"/>
              <a:t>萬次，至</a:t>
            </a:r>
            <a:r>
              <a:rPr lang="en-US" altLang="zh-TW" dirty="0"/>
              <a:t>2015</a:t>
            </a:r>
            <a:r>
              <a:rPr lang="zh-TW" altLang="en-US" dirty="0"/>
              <a:t>年達</a:t>
            </a:r>
            <a:r>
              <a:rPr lang="en-US" altLang="zh-TW" dirty="0"/>
              <a:t>46</a:t>
            </a:r>
            <a:r>
              <a:rPr lang="zh-TW" altLang="en-US" dirty="0"/>
              <a:t>萬次，與</a:t>
            </a:r>
            <a:r>
              <a:rPr lang="en-US" altLang="zh-TW" dirty="0"/>
              <a:t>2009</a:t>
            </a:r>
            <a:r>
              <a:rPr lang="zh-TW" altLang="en-US" dirty="0"/>
              <a:t>年的數字相比，升幅接近一倍。</a:t>
            </a:r>
          </a:p>
          <a:p>
            <a:r>
              <a:rPr lang="zh-TW" altLang="en-US" dirty="0" smtClean="0"/>
              <a:t>獲</a:t>
            </a:r>
            <a:r>
              <a:rPr lang="zh-TW" altLang="en-US" dirty="0"/>
              <a:t>僱主提供中醫醫療保障的市民的百分比由</a:t>
            </a:r>
            <a:r>
              <a:rPr lang="en-US" altLang="zh-TW" dirty="0"/>
              <a:t>2009</a:t>
            </a:r>
            <a:r>
              <a:rPr lang="zh-TW" altLang="en-US" dirty="0"/>
              <a:t>年的</a:t>
            </a:r>
            <a:r>
              <a:rPr lang="en-US" altLang="zh-TW" dirty="0"/>
              <a:t>18.1%</a:t>
            </a:r>
            <a:r>
              <a:rPr lang="zh-TW" altLang="en-US" dirty="0"/>
              <a:t>升至</a:t>
            </a:r>
            <a:r>
              <a:rPr lang="en-US" altLang="zh-TW" dirty="0"/>
              <a:t>2015</a:t>
            </a:r>
            <a:r>
              <a:rPr lang="zh-TW" altLang="en-US" dirty="0"/>
              <a:t>年的</a:t>
            </a:r>
            <a:r>
              <a:rPr lang="en-US" altLang="zh-TW" dirty="0"/>
              <a:t>26.5%</a:t>
            </a:r>
            <a:r>
              <a:rPr lang="zh-TW" altLang="en-US" dirty="0"/>
              <a:t>，有顯著升幅，但仍只佔總數約四分一。</a:t>
            </a:r>
          </a:p>
          <a:p>
            <a:pPr marL="0" indent="0">
              <a:buNone/>
            </a:pPr>
            <a:r>
              <a:rPr lang="zh-TW" altLang="en-US" sz="2000" b="1" dirty="0"/>
              <a:t>進階解讀</a:t>
            </a:r>
            <a:endParaRPr lang="zh-TW" altLang="en-US" sz="2000" dirty="0"/>
          </a:p>
          <a:p>
            <a:r>
              <a:rPr lang="zh-TW" altLang="en-US" dirty="0" smtClean="0"/>
              <a:t>港人</a:t>
            </a:r>
            <a:r>
              <a:rPr lang="zh-TW" altLang="en-US" dirty="0"/>
              <a:t>逐漸傾向選擇求診中醫，顯示港人對中醫的接受程度提高，這或與政府推出的扶助中醫發展的政策有關，例如法例承認中醫向工傷僱員所發出的證明等。</a:t>
            </a:r>
          </a:p>
          <a:p>
            <a:r>
              <a:rPr lang="zh-TW" altLang="en-US" dirty="0" smtClean="0"/>
              <a:t>愈來愈多</a:t>
            </a:r>
            <a:r>
              <a:rPr lang="zh-TW" altLang="en-US" dirty="0"/>
              <a:t>僱主為僱員提供中醫醫療保障，惟比例仍然比西醫低，可見大部分企業未配合市民日漸傾向使用中醫服務的趨勢。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11043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P04_U10-6@LSLS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068638"/>
            <a:ext cx="38163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5951539" y="3068639"/>
            <a:ext cx="4465637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2800" b="1">
                <a:solidFill>
                  <a:schemeClr val="tx1"/>
                </a:solidFill>
                <a:ea typeface="標楷體" panose="03000509000000000000" pitchFamily="65" charset="-120"/>
              </a:rPr>
              <a:t>不同文化背景的人可能對健康有不同的</a:t>
            </a:r>
            <a:r>
              <a:rPr lang="zh-TW" altLang="en-US" sz="2800" b="1">
                <a:solidFill>
                  <a:srgbClr val="D60093"/>
                </a:solidFill>
                <a:ea typeface="標楷體" panose="03000509000000000000" pitchFamily="65" charset="-120"/>
              </a:rPr>
              <a:t>文化假設</a:t>
            </a:r>
            <a:endParaRPr lang="en-US" altLang="zh-TW" sz="2800" b="1">
              <a:solidFill>
                <a:schemeClr val="tx1"/>
              </a:solidFill>
              <a:ea typeface="標楷體" panose="03000509000000000000" pitchFamily="65" charset="-120"/>
            </a:endParaRPr>
          </a:p>
          <a:p>
            <a:pPr eaLnBrk="1" hangingPunct="1">
              <a:lnSpc>
                <a:spcPct val="105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2800" b="1">
                <a:solidFill>
                  <a:schemeClr val="tx1"/>
                </a:solidFill>
                <a:ea typeface="標楷體" panose="03000509000000000000" pitchFamily="65" charset="-120"/>
              </a:rPr>
              <a:t>例如中國人較接受傳統中醫如針灸治療。</a:t>
            </a: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1163150" y="627064"/>
            <a:ext cx="75713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 dirty="0" smtClean="0">
                <a:solidFill>
                  <a:srgbClr val="1777B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文化</a:t>
            </a:r>
            <a:r>
              <a:rPr lang="zh-TW" altLang="en-US" sz="3600" b="1" dirty="0">
                <a:solidFill>
                  <a:srgbClr val="1777B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及宗教對健康和公共衞生的影響</a:t>
            </a:r>
          </a:p>
        </p:txBody>
      </p:sp>
      <p:sp>
        <p:nvSpPr>
          <p:cNvPr id="19461" name="Rectangle 13"/>
          <p:cNvSpPr>
            <a:spLocks noChangeArrowheads="1"/>
          </p:cNvSpPr>
          <p:nvPr/>
        </p:nvSpPr>
        <p:spPr bwMode="auto">
          <a:xfrm>
            <a:off x="2138975" y="1296929"/>
            <a:ext cx="7423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rgbClr val="336600"/>
                </a:solidFill>
                <a:ea typeface="標楷體" panose="03000509000000000000" pitchFamily="65" charset="-120"/>
              </a:rPr>
              <a:t>文化因素如何影響人們對公共衞生的認識？</a:t>
            </a:r>
          </a:p>
        </p:txBody>
      </p:sp>
      <p:pic>
        <p:nvPicPr>
          <p:cNvPr id="19462" name="Picture 14" descr="MCj038323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021" y="1447800"/>
            <a:ext cx="5699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15"/>
          <p:cNvSpPr>
            <a:spLocks noChangeArrowheads="1"/>
          </p:cNvSpPr>
          <p:nvPr/>
        </p:nvSpPr>
        <p:spPr bwMode="auto">
          <a:xfrm>
            <a:off x="2138975" y="1880394"/>
            <a:ext cx="651973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600" b="1" dirty="0">
                <a:ea typeface="標楷體" panose="03000509000000000000" pitchFamily="65" charset="-120"/>
              </a:rPr>
              <a:t>文化與我們對公共</a:t>
            </a:r>
            <a:r>
              <a:rPr lang="zh-TW" altLang="en-US" sz="2600" b="1" dirty="0">
                <a:solidFill>
                  <a:schemeClr val="tx1"/>
                </a:solidFill>
                <a:ea typeface="標楷體" panose="03000509000000000000" pitchFamily="65" charset="-120"/>
              </a:rPr>
              <a:t>衞生的理解有甚麼關係</a:t>
            </a:r>
            <a:r>
              <a:rPr lang="zh-TW" altLang="en-US" sz="2600" b="1" dirty="0" smtClean="0">
                <a:ea typeface="標楷體" panose="03000509000000000000" pitchFamily="65" charset="-120"/>
              </a:rPr>
              <a:t>？</a:t>
            </a:r>
            <a:endParaRPr lang="zh-TW" altLang="en-US" sz="2600" b="1" dirty="0">
              <a:ea typeface="標楷體" panose="03000509000000000000" pitchFamily="65" charset="-120"/>
            </a:endParaRPr>
          </a:p>
        </p:txBody>
      </p:sp>
      <p:sp>
        <p:nvSpPr>
          <p:cNvPr id="2" name="爆炸 1 1"/>
          <p:cNvSpPr/>
          <p:nvPr/>
        </p:nvSpPr>
        <p:spPr>
          <a:xfrm>
            <a:off x="9716655" y="858982"/>
            <a:ext cx="2142836" cy="19950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公共衛生</a:t>
            </a:r>
            <a:endParaRPr lang="zh-HK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7625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7" descr="F03_U10-6@LSLS_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656" y="3189905"/>
            <a:ext cx="216058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2766837"/>
            <a:ext cx="2460625" cy="24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1847850" y="4076700"/>
            <a:ext cx="5327650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5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3200" b="1">
                <a:solidFill>
                  <a:srgbClr val="D60093"/>
                </a:solidFill>
                <a:ea typeface="標楷體" panose="03000509000000000000" pitchFamily="65" charset="-120"/>
              </a:rPr>
              <a:t>道家思想</a:t>
            </a:r>
            <a:r>
              <a:rPr lang="zh-TW" altLang="en-US" sz="3200" b="1">
                <a:solidFill>
                  <a:schemeClr val="tx1"/>
                </a:solidFill>
                <a:ea typeface="標楷體" panose="03000509000000000000" pitchFamily="65" charset="-120"/>
              </a:rPr>
              <a:t>是中國人解釋健康和疾病的哲學基礎。</a:t>
            </a:r>
          </a:p>
        </p:txBody>
      </p:sp>
      <p:sp>
        <p:nvSpPr>
          <p:cNvPr id="20485" name="Rectangle 10"/>
          <p:cNvSpPr>
            <a:spLocks noChangeArrowheads="1"/>
          </p:cNvSpPr>
          <p:nvPr/>
        </p:nvSpPr>
        <p:spPr bwMode="auto">
          <a:xfrm>
            <a:off x="1992314" y="2708276"/>
            <a:ext cx="518318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TW" altLang="en-US" sz="3200" b="1">
                <a:solidFill>
                  <a:schemeClr val="tx1"/>
                </a:solidFill>
                <a:ea typeface="標楷體" panose="03000509000000000000" pitchFamily="65" charset="-120"/>
              </a:rPr>
              <a:t>傳統中醫強調健康是</a:t>
            </a:r>
            <a:r>
              <a:rPr lang="zh-TW" altLang="en-US" sz="3200" b="1">
                <a:solidFill>
                  <a:srgbClr val="D60093"/>
                </a:solidFill>
                <a:ea typeface="標楷體" panose="03000509000000000000" pitchFamily="65" charset="-120"/>
              </a:rPr>
              <a:t>身心和大自然協調</a:t>
            </a:r>
            <a:r>
              <a:rPr lang="zh-TW" altLang="en-US" sz="3200" b="1">
                <a:solidFill>
                  <a:schemeClr val="tx1"/>
                </a:solidFill>
                <a:ea typeface="標楷體" panose="03000509000000000000" pitchFamily="65" charset="-120"/>
              </a:rPr>
              <a:t>的狀態。</a:t>
            </a:r>
          </a:p>
        </p:txBody>
      </p:sp>
      <p:sp>
        <p:nvSpPr>
          <p:cNvPr id="20486" name="Rectangle 13"/>
          <p:cNvSpPr>
            <a:spLocks noChangeArrowheads="1"/>
          </p:cNvSpPr>
          <p:nvPr/>
        </p:nvSpPr>
        <p:spPr bwMode="auto">
          <a:xfrm>
            <a:off x="1101604" y="473871"/>
            <a:ext cx="75713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 dirty="0" smtClean="0">
                <a:solidFill>
                  <a:srgbClr val="1777B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文化</a:t>
            </a:r>
            <a:r>
              <a:rPr lang="zh-TW" altLang="en-US" sz="3600" b="1" dirty="0">
                <a:solidFill>
                  <a:srgbClr val="1777B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及宗教對健康和公共衞生的影響</a:t>
            </a:r>
          </a:p>
        </p:txBody>
      </p:sp>
      <p:sp>
        <p:nvSpPr>
          <p:cNvPr id="20487" name="Rectangle 14"/>
          <p:cNvSpPr>
            <a:spLocks noChangeArrowheads="1"/>
          </p:cNvSpPr>
          <p:nvPr/>
        </p:nvSpPr>
        <p:spPr bwMode="auto">
          <a:xfrm>
            <a:off x="1992314" y="1293814"/>
            <a:ext cx="74231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b="1" dirty="0">
                <a:solidFill>
                  <a:srgbClr val="336600"/>
                </a:solidFill>
                <a:ea typeface="標楷體" panose="03000509000000000000" pitchFamily="65" charset="-120"/>
              </a:rPr>
              <a:t>文化因素如何影響人們對公共衞生的認識？</a:t>
            </a:r>
          </a:p>
        </p:txBody>
      </p:sp>
      <p:pic>
        <p:nvPicPr>
          <p:cNvPr id="20488" name="Picture 15" descr="MCj038323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2" y="1362076"/>
            <a:ext cx="5699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16"/>
          <p:cNvSpPr>
            <a:spLocks noChangeArrowheads="1"/>
          </p:cNvSpPr>
          <p:nvPr/>
        </p:nvSpPr>
        <p:spPr bwMode="auto">
          <a:xfrm>
            <a:off x="1992313" y="1899569"/>
            <a:ext cx="547211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kumimoji="1" sz="3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kumimoji="1" sz="28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kumimoji="1" sz="2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2600" b="1" dirty="0">
                <a:ea typeface="標楷體" panose="03000509000000000000" pitchFamily="65" charset="-120"/>
              </a:rPr>
              <a:t>傳統中醫的概念是甚麼</a:t>
            </a:r>
            <a:r>
              <a:rPr lang="zh-TW" altLang="en-US" sz="2600" b="1" dirty="0" smtClean="0">
                <a:ea typeface="標楷體" panose="03000509000000000000" pitchFamily="65" charset="-120"/>
              </a:rPr>
              <a:t>？</a:t>
            </a:r>
            <a:endParaRPr lang="zh-TW" altLang="en-US" sz="2600" b="1" dirty="0">
              <a:ea typeface="標楷體" panose="03000509000000000000" pitchFamily="65" charset="-120"/>
            </a:endParaRPr>
          </a:p>
        </p:txBody>
      </p:sp>
      <p:sp>
        <p:nvSpPr>
          <p:cNvPr id="10" name="爆炸 1 9"/>
          <p:cNvSpPr/>
          <p:nvPr/>
        </p:nvSpPr>
        <p:spPr>
          <a:xfrm>
            <a:off x="9716655" y="858982"/>
            <a:ext cx="2142836" cy="19950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中華文化</a:t>
            </a:r>
            <a:endParaRPr lang="zh-HK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3807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6"/>
          <p:cNvSpPr>
            <a:spLocks noGrp="1"/>
          </p:cNvSpPr>
          <p:nvPr>
            <p:ph type="title"/>
          </p:nvPr>
        </p:nvSpPr>
        <p:spPr>
          <a:xfrm>
            <a:off x="2132013" y="-35168"/>
            <a:ext cx="8229600" cy="720725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中醫五行學說</a:t>
            </a:r>
            <a:endParaRPr lang="zh-HK" altLang="en-US" dirty="0" smtClean="0"/>
          </a:p>
        </p:txBody>
      </p:sp>
      <p:sp>
        <p:nvSpPr>
          <p:cNvPr id="22531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smtClean="0"/>
          </a:p>
        </p:txBody>
      </p:sp>
      <p:pic>
        <p:nvPicPr>
          <p:cNvPr id="22532" name="Picture 2" descr="http://mra.105.idv.tw/medicine/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46" y="685557"/>
            <a:ext cx="7759333" cy="6050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403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smtClean="0"/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smtClean="0"/>
          </a:p>
        </p:txBody>
      </p:sp>
      <p:pic>
        <p:nvPicPr>
          <p:cNvPr id="23556" name="Picture 2" descr="http://pica.nipic.com/2008-07-10/20087101021630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88" y="14288"/>
            <a:ext cx="6367462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4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圖片 7" descr="xinsrc_15210032608584252682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073" y="2675766"/>
            <a:ext cx="1873750" cy="223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圖片 8" descr="photo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649" y="1360977"/>
            <a:ext cx="1685192" cy="204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標題 1"/>
          <p:cNvSpPr>
            <a:spLocks noGrp="1"/>
          </p:cNvSpPr>
          <p:nvPr>
            <p:ph type="title"/>
          </p:nvPr>
        </p:nvSpPr>
        <p:spPr>
          <a:xfrm>
            <a:off x="965381" y="905243"/>
            <a:ext cx="9601196" cy="556522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中、西醫的差別</a:t>
            </a:r>
            <a:endParaRPr lang="zh-TW" altLang="en-US" dirty="0" smtClean="0"/>
          </a:p>
        </p:txBody>
      </p:sp>
      <p:sp>
        <p:nvSpPr>
          <p:cNvPr id="21510" name="內容版面配置區 4"/>
          <p:cNvSpPr>
            <a:spLocks noGrp="1"/>
          </p:cNvSpPr>
          <p:nvPr>
            <p:ph sz="half" idx="1"/>
          </p:nvPr>
        </p:nvSpPr>
        <p:spPr>
          <a:xfrm>
            <a:off x="1365247" y="2560320"/>
            <a:ext cx="3933953" cy="331012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I)</a:t>
            </a:r>
            <a:r>
              <a:rPr lang="zh-TW" altLang="en-US" dirty="0" smtClean="0"/>
              <a:t> 建基於中國哲學思想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II)</a:t>
            </a:r>
            <a:r>
              <a:rPr lang="zh-TW" altLang="en-US" dirty="0" smtClean="0"/>
              <a:t> 陰陽五行學說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III)</a:t>
            </a:r>
            <a:r>
              <a:rPr lang="zh-TW" altLang="en-US" dirty="0" smtClean="0"/>
              <a:t> 疾病因調和失衡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IV)</a:t>
            </a:r>
            <a:r>
              <a:rPr lang="zh-TW" altLang="en-US" dirty="0" smtClean="0"/>
              <a:t> 主要使用草藥和針灸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V)</a:t>
            </a:r>
            <a:r>
              <a:rPr lang="zh-TW" altLang="en-US" dirty="0" smtClean="0"/>
              <a:t> 推崇古籍重視古人經驗</a:t>
            </a:r>
          </a:p>
        </p:txBody>
      </p:sp>
      <p:sp>
        <p:nvSpPr>
          <p:cNvPr id="21512" name="內容版面配置區 6"/>
          <p:cNvSpPr>
            <a:spLocks noGrp="1"/>
          </p:cNvSpPr>
          <p:nvPr>
            <p:ph sz="half" idx="2"/>
          </p:nvPr>
        </p:nvSpPr>
        <p:spPr>
          <a:xfrm>
            <a:off x="7236420" y="2464252"/>
            <a:ext cx="3833095" cy="26616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I)</a:t>
            </a:r>
            <a:r>
              <a:rPr lang="zh-TW" altLang="en-US" dirty="0" smtClean="0"/>
              <a:t> 建基於自然科學知識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II)</a:t>
            </a:r>
            <a:r>
              <a:rPr lang="zh-TW" altLang="en-US" dirty="0" smtClean="0"/>
              <a:t> 病菌論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III)</a:t>
            </a:r>
            <a:r>
              <a:rPr lang="zh-TW" altLang="en-US" dirty="0" smtClean="0"/>
              <a:t> 微生物、宿主、環境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IV)</a:t>
            </a:r>
            <a:r>
              <a:rPr lang="zh-TW" altLang="en-US" dirty="0" smtClean="0"/>
              <a:t> 依靠儀器和藥物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V)</a:t>
            </a:r>
            <a:r>
              <a:rPr lang="zh-TW" altLang="en-US" dirty="0" smtClean="0"/>
              <a:t> 從科學和科技發展知識</a:t>
            </a:r>
          </a:p>
        </p:txBody>
      </p:sp>
      <p:sp>
        <p:nvSpPr>
          <p:cNvPr id="21509" name="文字版面配置區 3"/>
          <p:cNvSpPr>
            <a:spLocks noGrp="1"/>
          </p:cNvSpPr>
          <p:nvPr>
            <p:ph type="body" idx="4294967295"/>
          </p:nvPr>
        </p:nvSpPr>
        <p:spPr>
          <a:xfrm>
            <a:off x="808892" y="1509798"/>
            <a:ext cx="4040188" cy="6397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800" dirty="0" smtClean="0"/>
              <a:t>中醫</a:t>
            </a:r>
          </a:p>
        </p:txBody>
      </p:sp>
      <p:sp>
        <p:nvSpPr>
          <p:cNvPr id="21511" name="文字版面配置區 5"/>
          <p:cNvSpPr>
            <a:spLocks noGrp="1"/>
          </p:cNvSpPr>
          <p:nvPr>
            <p:ph type="body" sz="quarter" idx="4294967295"/>
          </p:nvPr>
        </p:nvSpPr>
        <p:spPr>
          <a:xfrm>
            <a:off x="6888164" y="1562552"/>
            <a:ext cx="4041775" cy="6397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TW" altLang="en-US" sz="4800" dirty="0" smtClean="0"/>
              <a:t>西醫</a:t>
            </a:r>
          </a:p>
        </p:txBody>
      </p:sp>
      <p:sp>
        <p:nvSpPr>
          <p:cNvPr id="9" name="爆炸 1 8"/>
          <p:cNvSpPr/>
          <p:nvPr/>
        </p:nvSpPr>
        <p:spPr>
          <a:xfrm>
            <a:off x="42694" y="207260"/>
            <a:ext cx="2142836" cy="199505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公共衛生</a:t>
            </a:r>
            <a:endParaRPr lang="zh-HK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8879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493</TotalTime>
  <Words>774</Words>
  <Application>Microsoft Office PowerPoint</Application>
  <PresentationFormat>寬螢幕</PresentationFormat>
  <Paragraphs>86</Paragraphs>
  <Slides>14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方正舒体</vt:lpstr>
      <vt:lpstr>微軟正黑體</vt:lpstr>
      <vt:lpstr>新細明體</vt:lpstr>
      <vt:lpstr>標楷體</vt:lpstr>
      <vt:lpstr>Arial</vt:lpstr>
      <vt:lpstr>Calibri</vt:lpstr>
      <vt:lpstr>Garamond</vt:lpstr>
      <vt:lpstr>Times New Roman</vt:lpstr>
      <vt:lpstr>有機</vt:lpstr>
      <vt:lpstr>中醫</vt:lpstr>
      <vt:lpstr>香港市民對中醫的看法</vt:lpstr>
      <vt:lpstr>PowerPoint 簡報</vt:lpstr>
      <vt:lpstr>試描述以上兩個圖表的數據，並指出反映什麼現象。（4分）</vt:lpstr>
      <vt:lpstr>PowerPoint 簡報</vt:lpstr>
      <vt:lpstr>PowerPoint 簡報</vt:lpstr>
      <vt:lpstr>中醫五行學說</vt:lpstr>
      <vt:lpstr>PowerPoint 簡報</vt:lpstr>
      <vt:lpstr>中、西醫的差別</vt:lpstr>
      <vt:lpstr>中醫為中國軟實力把脈</vt:lpstr>
      <vt:lpstr>中醫在香港未來發展的趨勢：中西醫結合</vt:lpstr>
      <vt:lpstr>中醫在香港未來發展的趨勢：中藥標準化</vt:lpstr>
      <vt:lpstr>問題１：指出及說明香港發展中醫藥產業對　 　　　港人生活素質的影響。（８分）</vt:lpstr>
      <vt:lpstr>問題２：「向外推廣文化遺產不利文化保育。」你是否同意此說法？解釋你的答案。（10分）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中醫</dc:title>
  <dc:creator>LeeLokYee</dc:creator>
  <cp:lastModifiedBy>LeeLokYee</cp:lastModifiedBy>
  <cp:revision>12</cp:revision>
  <dcterms:created xsi:type="dcterms:W3CDTF">2017-11-27T10:52:06Z</dcterms:created>
  <dcterms:modified xsi:type="dcterms:W3CDTF">2017-12-05T10:57:48Z</dcterms:modified>
</cp:coreProperties>
</file>