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handoutMasterIdLst>
    <p:handoutMasterId r:id="rId18"/>
  </p:handoutMasterIdLst>
  <p:sldIdLst>
    <p:sldId id="257" r:id="rId2"/>
    <p:sldId id="258" r:id="rId3"/>
    <p:sldId id="272" r:id="rId4"/>
    <p:sldId id="268" r:id="rId5"/>
    <p:sldId id="273" r:id="rId6"/>
    <p:sldId id="274" r:id="rId7"/>
    <p:sldId id="260" r:id="rId8"/>
    <p:sldId id="261" r:id="rId9"/>
    <p:sldId id="262" r:id="rId10"/>
    <p:sldId id="263" r:id="rId11"/>
    <p:sldId id="264" r:id="rId12"/>
    <p:sldId id="275" r:id="rId13"/>
    <p:sldId id="276" r:id="rId14"/>
    <p:sldId id="269" r:id="rId15"/>
    <p:sldId id="270" r:id="rId16"/>
    <p:sldId id="271" r:id="rId17"/>
  </p:sldIdLst>
  <p:sldSz cx="9144000" cy="6858000" type="screen4x3"/>
  <p:notesSz cx="9939338" cy="680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2B314-A89C-4CBA-85BE-F0BCF906A18A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C2270-9AA2-4662-9FE9-5960CE4D03C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2500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November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November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November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November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November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November 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November 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November 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November 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November 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November 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November 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h-0IJixiC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UleHE_18k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23334" y="1197621"/>
            <a:ext cx="7028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 smtClean="0"/>
              <a:t>十大議題：</a:t>
            </a:r>
            <a:endParaRPr kumimoji="1" lang="en-US" altLang="zh-TW" sz="4400" b="1" dirty="0" smtClean="0"/>
          </a:p>
          <a:p>
            <a:r>
              <a:rPr kumimoji="1" lang="zh-TW" altLang="en-US" sz="7200" b="1" dirty="0" smtClean="0"/>
              <a:t>男士侍產假</a:t>
            </a:r>
            <a:endParaRPr kumimoji="1" lang="en-US" altLang="zh-TW" sz="7200" b="1" dirty="0" smtClean="0"/>
          </a:p>
          <a:p>
            <a:r>
              <a:rPr kumimoji="1" lang="en-US" altLang="zh-TW" sz="4400" b="1" dirty="0" smtClean="0"/>
              <a:t>Statutory</a:t>
            </a:r>
            <a:r>
              <a:rPr kumimoji="1" lang="en-US" altLang="zh-TW" sz="4400" b="1" dirty="0"/>
              <a:t> </a:t>
            </a:r>
            <a:r>
              <a:rPr kumimoji="1" lang="en-US" altLang="zh-TW" sz="4400" b="1" dirty="0" smtClean="0"/>
              <a:t>Paternity Leave</a:t>
            </a:r>
            <a:endParaRPr kumimoji="1" lang="zh-TW" altLang="en-US" sz="4400" b="1" dirty="0"/>
          </a:p>
        </p:txBody>
      </p:sp>
      <p:sp>
        <p:nvSpPr>
          <p:cNvPr id="3" name="矩形 2"/>
          <p:cNvSpPr/>
          <p:nvPr/>
        </p:nvSpPr>
        <p:spPr>
          <a:xfrm>
            <a:off x="423334" y="4096826"/>
            <a:ext cx="752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【</a:t>
            </a:r>
            <a:r>
              <a:rPr lang="zh-TW" altLang="en-US" dirty="0"/>
              <a:t>侍產假</a:t>
            </a:r>
            <a:r>
              <a:rPr lang="en-US" altLang="zh-TW" dirty="0"/>
              <a:t>】3</a:t>
            </a:r>
            <a:r>
              <a:rPr lang="zh-TW" altLang="en-US" dirty="0"/>
              <a:t>日增至</a:t>
            </a:r>
            <a:r>
              <a:rPr lang="en-US" altLang="zh-TW" dirty="0"/>
              <a:t>5</a:t>
            </a:r>
            <a:r>
              <a:rPr lang="zh-TW" altLang="en-US" dirty="0"/>
              <a:t>日獲通過 民主派建議加到</a:t>
            </a:r>
            <a:r>
              <a:rPr lang="en-US" altLang="zh-TW" dirty="0"/>
              <a:t>7</a:t>
            </a:r>
            <a:r>
              <a:rPr lang="zh-TW" altLang="en-US" dirty="0"/>
              <a:t>日被否決</a:t>
            </a:r>
          </a:p>
          <a:p>
            <a:r>
              <a:rPr lang="zh-HK" altLang="en-US" dirty="0" smtClean="0">
                <a:hlinkClick r:id="rId3"/>
              </a:rPr>
              <a:t> https</a:t>
            </a:r>
            <a:r>
              <a:rPr lang="zh-HK" altLang="en-US" dirty="0">
                <a:hlinkClick r:id="rId3"/>
              </a:rPr>
              <a:t>://www.youtube.com/watch?v=bh-0IJixiC</a:t>
            </a:r>
            <a:r>
              <a:rPr lang="zh-HK" altLang="en-US" dirty="0" smtClean="0">
                <a:hlinkClick r:id="rId3"/>
              </a:rPr>
              <a:t>U</a:t>
            </a:r>
            <a:r>
              <a:rPr lang="zh-HK" altLang="en-US" dirty="0" smtClean="0"/>
              <a:t> 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574765" y="5087817"/>
            <a:ext cx="6061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今期熱話：你贊成侍產假嗎</a:t>
            </a:r>
            <a:r>
              <a:rPr lang="en-US" altLang="zh-TW" dirty="0"/>
              <a:t>?</a:t>
            </a:r>
          </a:p>
          <a:p>
            <a:r>
              <a:rPr lang="zh-HK" altLang="en-US" dirty="0" smtClean="0">
                <a:hlinkClick r:id="rId4"/>
              </a:rPr>
              <a:t>https://www.youtube.com/watch?v=YUleHE_18k4</a:t>
            </a:r>
            <a:r>
              <a:rPr lang="zh-HK" altLang="en-US" dirty="0" smtClean="0"/>
              <a:t>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578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dirty="0" smtClean="0"/>
              <a:t>侍產假的影響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sz="4000" dirty="0" smtClean="0"/>
              <a:t>（</a:t>
            </a:r>
            <a:r>
              <a:rPr kumimoji="1" lang="en-US" altLang="zh-TW" sz="4000" dirty="0"/>
              <a:t>3</a:t>
            </a:r>
            <a:r>
              <a:rPr kumimoji="1" lang="zh-TW" altLang="en-US" sz="4000" dirty="0" smtClean="0"/>
              <a:t>）或能間接提高生育率</a:t>
            </a:r>
            <a:endParaRPr kumimoji="1"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732062" y="2413338"/>
            <a:ext cx="7954737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延長男士侍產假也有機會間接地提高香港的生育率。現時本港生育率有持續下跌的趨勢，倘若政府落實延長男士侍產假，讓香港侍產假的發展慢慢拉近與其他國家的差距，</a:t>
            </a:r>
            <a:r>
              <a:rPr lang="zh-TW" altLang="en-US" sz="2800" dirty="0" smtClean="0">
                <a:solidFill>
                  <a:srgbClr val="C0504D"/>
                </a:solidFill>
              </a:rPr>
              <a:t>從而令香港的社會氣氛傾向樂於向家庭提供支援</a:t>
            </a:r>
            <a:r>
              <a:rPr lang="zh-TW" altLang="en-US" sz="2800" dirty="0" smtClean="0"/>
              <a:t>。當社會整體氣氛發生改變時，或會重新推動年輕夫婦考慮是否生育，從而提高生育率。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648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dirty="0" smtClean="0"/>
              <a:t>侍產假的影響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sz="4000" dirty="0" smtClean="0"/>
              <a:t>（</a:t>
            </a:r>
            <a:r>
              <a:rPr kumimoji="1" lang="en-US" altLang="zh-TW" sz="4000" dirty="0"/>
              <a:t>4</a:t>
            </a:r>
            <a:r>
              <a:rPr kumimoji="1" lang="zh-TW" altLang="en-US" sz="4000" dirty="0" smtClean="0"/>
              <a:t>）或損害資方權益</a:t>
            </a:r>
            <a:endParaRPr kumimoji="1"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732062" y="2360913"/>
            <a:ext cx="7954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資方曾</a:t>
            </a:r>
            <a:r>
              <a:rPr lang="zh-TW" altLang="en-US" sz="2800" dirty="0"/>
              <a:t>表示延長男士侍產假或對其權益造成損害。部分小企業即使能負擔侍產假的薪酬，也有機會因難以聘請替工而加重其經營困難。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3" y="3745908"/>
            <a:ext cx="5939381" cy="33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7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026" name="Picture 2" descr="男士侍產假】港擬增至五日邊個國家最多? | 懷孕期間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6606" cy="67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606" y="1944949"/>
            <a:ext cx="449314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1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r="-1508" b="48647"/>
          <a:stretch/>
        </p:blipFill>
        <p:spPr>
          <a:xfrm>
            <a:off x="0" y="0"/>
            <a:ext cx="4396737" cy="5434238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t="51727"/>
          <a:stretch/>
        </p:blipFill>
        <p:spPr>
          <a:xfrm>
            <a:off x="4396737" y="1524000"/>
            <a:ext cx="4747263" cy="51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7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TW" altLang="en-US" dirty="0" smtClean="0"/>
              <a:t>評估延長侍產假對提升香港競爭力的成效</a:t>
            </a:r>
            <a:endParaRPr kumimoji="1"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20902" y="2409712"/>
            <a:ext cx="796727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TW" sz="2400" dirty="0" smtClean="0"/>
              <a:t>     </a:t>
            </a:r>
            <a:r>
              <a:rPr lang="zh-TW" altLang="en-US" sz="2400" dirty="0" smtClean="0"/>
              <a:t>瑞士洛</a:t>
            </a:r>
            <a:r>
              <a:rPr lang="zh-TW" altLang="en-US" sz="2400" dirty="0"/>
              <a:t>桑大學社會工作學院學者</a:t>
            </a:r>
            <a:r>
              <a:rPr lang="en-US" altLang="zh-TW" sz="2400" dirty="0"/>
              <a:t>Lucia M. </a:t>
            </a:r>
            <a:r>
              <a:rPr lang="en-US" altLang="zh-TW" sz="2400" dirty="0" err="1"/>
              <a:t>Lanfranconi</a:t>
            </a:r>
            <a:r>
              <a:rPr lang="zh-TW" altLang="en-US" sz="2400" dirty="0"/>
              <a:t>的研究顯示，增加侍產假有助丈夫為妻子分憂，降低妻子患上產後抑鬱症的風險。延長侍產假正配合聯合國國際勞工組織（</a:t>
            </a:r>
            <a:r>
              <a:rPr lang="en-US" altLang="zh-TW" sz="2400" dirty="0"/>
              <a:t>ILO</a:t>
            </a:r>
            <a:r>
              <a:rPr lang="zh-TW" altLang="en-US" sz="2400" dirty="0"/>
              <a:t>）的倡議，讓父親可以多盡家庭責任，照顧分娩後的妻子和初生兒。</a:t>
            </a:r>
            <a:r>
              <a:rPr lang="en-US" altLang="zh-TW" sz="2400" dirty="0"/>
              <a:t>ILO</a:t>
            </a:r>
            <a:r>
              <a:rPr lang="zh-TW" altLang="en-US" sz="2400" dirty="0"/>
              <a:t>調查顯示，</a:t>
            </a:r>
            <a:r>
              <a:rPr lang="en-US" altLang="zh-TW" sz="2400" dirty="0"/>
              <a:t>2013</a:t>
            </a:r>
            <a:r>
              <a:rPr lang="zh-TW" altLang="en-US" sz="2400" dirty="0"/>
              <a:t>年全球有</a:t>
            </a:r>
            <a:r>
              <a:rPr lang="en-US" altLang="zh-TW" sz="2400" dirty="0"/>
              <a:t>79</a:t>
            </a:r>
            <a:r>
              <a:rPr lang="zh-TW" altLang="en-US" sz="2400" dirty="0"/>
              <a:t>個國家地區設有侍產假，歐洲國家大多有</a:t>
            </a:r>
            <a:r>
              <a:rPr lang="en-US" altLang="zh-TW" sz="2400" dirty="0"/>
              <a:t>5</a:t>
            </a:r>
            <a:r>
              <a:rPr lang="zh-TW" altLang="en-US" sz="2400" dirty="0"/>
              <a:t>日或以上侍產假，新加坡亦有</a:t>
            </a:r>
            <a:r>
              <a:rPr lang="en-US" altLang="zh-TW" sz="2400" dirty="0"/>
              <a:t>1</a:t>
            </a:r>
            <a:r>
              <a:rPr lang="zh-TW" altLang="en-US" sz="2400" dirty="0"/>
              <a:t>周。本港侍產假於</a:t>
            </a:r>
            <a:r>
              <a:rPr lang="en-US" altLang="zh-TW" sz="2400" dirty="0"/>
              <a:t>2019</a:t>
            </a:r>
            <a:r>
              <a:rPr lang="zh-TW" altLang="en-US" sz="2400" dirty="0"/>
              <a:t>年起由</a:t>
            </a:r>
            <a:r>
              <a:rPr lang="en-US" altLang="zh-TW" sz="2400" dirty="0"/>
              <a:t>3</a:t>
            </a:r>
            <a:r>
              <a:rPr lang="zh-TW" altLang="en-US" sz="2400" dirty="0"/>
              <a:t>天增至</a:t>
            </a:r>
            <a:r>
              <a:rPr lang="en-US" altLang="zh-TW" sz="2400" dirty="0"/>
              <a:t>5</a:t>
            </a:r>
            <a:r>
              <a:rPr lang="zh-TW" altLang="en-US" sz="2400" dirty="0"/>
              <a:t>天，對僱主經營成本影響輕微。至於產假日數方面，香港更有必要盡快趕上國際標準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20902" y="1802321"/>
            <a:ext cx="2065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 smtClean="0"/>
              <a:t>資料</a:t>
            </a:r>
            <a:r>
              <a:rPr kumimoji="1" lang="en-US" altLang="zh-TW" sz="2800" dirty="0" smtClean="0"/>
              <a:t>A</a:t>
            </a:r>
            <a:r>
              <a:rPr kumimoji="1" lang="zh-TW" altLang="en-US" sz="2800" dirty="0" smtClean="0"/>
              <a:t>：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1332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TW" altLang="en-US" dirty="0" smtClean="0"/>
              <a:t>評估延長侍產假對提升香港競爭力的成效</a:t>
            </a:r>
            <a:endParaRPr kumimoji="1"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20902" y="1802321"/>
            <a:ext cx="2065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 smtClean="0"/>
              <a:t>資料</a:t>
            </a:r>
            <a:r>
              <a:rPr kumimoji="1" lang="en-US" altLang="zh-TW" sz="2800" dirty="0" smtClean="0"/>
              <a:t>B</a:t>
            </a:r>
            <a:r>
              <a:rPr kumimoji="1" lang="zh-TW" altLang="en-US" sz="2800" dirty="0" smtClean="0"/>
              <a:t>：</a:t>
            </a:r>
            <a:endParaRPr kumimoji="1"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11560" y="2420888"/>
            <a:ext cx="801844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 smtClean="0"/>
              <a:t>      </a:t>
            </a:r>
            <a:r>
              <a:rPr lang="zh-TW" altLang="en-US" sz="2800" dirty="0" smtClean="0"/>
              <a:t>立法會飲食界議員張宇人批評勞工界只會</a:t>
            </a:r>
            <a:r>
              <a:rPr lang="zh-TW" altLang="en-US" sz="2800" dirty="0"/>
              <a:t>「永無止境的苛索」，亦反駁「侍產假可令員工更投入工作，提高生產力」說法。他反問是否所有老闆要替政府鼓勵生育而「找數」，指有關政策對大企業影響甚小，但對中小微企影響甚大。</a:t>
            </a:r>
          </a:p>
        </p:txBody>
      </p:sp>
    </p:spTree>
    <p:extLst>
      <p:ext uri="{BB962C8B-B14F-4D97-AF65-F5344CB8AC3E}">
        <p14:creationId xmlns:p14="http://schemas.microsoft.com/office/powerpoint/2010/main" val="47846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9303"/>
            <a:ext cx="8229600" cy="990600"/>
          </a:xfrm>
        </p:spPr>
        <p:txBody>
          <a:bodyPr>
            <a:normAutofit fontScale="90000"/>
          </a:bodyPr>
          <a:lstStyle/>
          <a:p>
            <a:r>
              <a:rPr kumimoji="1" lang="zh-TW" altLang="en-US" dirty="0"/>
              <a:t>評估延長侍產假對提升香港競爭力的成效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056076"/>
            <a:ext cx="9357040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u="sng" dirty="0"/>
              <a:t>正面</a:t>
            </a:r>
            <a:r>
              <a:rPr lang="zh-TW" altLang="en-US" sz="2800" u="sng" dirty="0" smtClean="0"/>
              <a:t>影響</a:t>
            </a:r>
            <a:endParaRPr lang="zh-TW" altLang="en-US" sz="2800" u="sng" dirty="0"/>
          </a:p>
          <a:p>
            <a:pPr marL="342900" indent="-342900">
              <a:buFont typeface="Arial"/>
              <a:buChar char="•"/>
            </a:pPr>
            <a:r>
              <a:rPr lang="zh-TW" altLang="en-US" sz="2800" dirty="0" smtClean="0"/>
              <a:t>長遠性</a:t>
            </a:r>
            <a:r>
              <a:rPr lang="zh-TW" altLang="en-US" sz="2800" dirty="0"/>
              <a:t>：鼓勵生育，有助提升生育率，長遠提升香港的勞動力</a:t>
            </a:r>
            <a:r>
              <a:rPr lang="zh-TW" altLang="en-US" sz="2800" dirty="0" smtClean="0"/>
              <a:t>；</a:t>
            </a:r>
            <a:endParaRPr lang="en-US" altLang="zh-TW" sz="2800" dirty="0" smtClean="0"/>
          </a:p>
          <a:p>
            <a:pPr marL="342900" indent="-342900">
              <a:buFont typeface="Arial"/>
              <a:buChar char="•"/>
            </a:pPr>
            <a:r>
              <a:rPr lang="zh-TW" altLang="en-US" sz="2800" dirty="0" smtClean="0"/>
              <a:t>經濟</a:t>
            </a:r>
            <a:r>
              <a:rPr lang="zh-TW" altLang="en-US" sz="2800" dirty="0"/>
              <a:t>方面：穩定僱員心態，提高生產力</a:t>
            </a:r>
            <a:r>
              <a:rPr lang="zh-TW" altLang="en-US" sz="2800" dirty="0" smtClean="0"/>
              <a:t>；</a:t>
            </a:r>
            <a:endParaRPr lang="en-US" altLang="zh-TW" sz="2800" dirty="0" smtClean="0"/>
          </a:p>
          <a:p>
            <a:pPr marL="342900" indent="-342900">
              <a:buFont typeface="Arial"/>
              <a:buChar char="•"/>
            </a:pPr>
            <a:r>
              <a:rPr lang="zh-TW" altLang="en-US" sz="2800" dirty="0" smtClean="0"/>
              <a:t>國際</a:t>
            </a:r>
            <a:r>
              <a:rPr lang="zh-TW" altLang="en-US" sz="2800" dirty="0"/>
              <a:t>形象：香港尊重人權，男女平等價值，有利建立香港的國際形象。</a:t>
            </a:r>
          </a:p>
          <a:p>
            <a:endParaRPr lang="zh-TW" altLang="en-US" sz="2800" dirty="0"/>
          </a:p>
          <a:p>
            <a:r>
              <a:rPr lang="zh-TW" altLang="en-US" sz="2800" u="sng" dirty="0"/>
              <a:t>負面</a:t>
            </a:r>
            <a:r>
              <a:rPr lang="zh-TW" altLang="en-US" sz="2800" u="sng" dirty="0" smtClean="0"/>
              <a:t>影響</a:t>
            </a:r>
            <a:endParaRPr lang="en-US" altLang="zh-TW" sz="2800" u="sng" dirty="0" smtClean="0"/>
          </a:p>
          <a:p>
            <a:pPr marL="342900" indent="-342900">
              <a:buFont typeface="Arial"/>
              <a:buChar char="•"/>
            </a:pPr>
            <a:r>
              <a:rPr lang="zh-TW" altLang="en-US" sz="2800" dirty="0" smtClean="0"/>
              <a:t>長遠性</a:t>
            </a:r>
            <a:r>
              <a:rPr lang="zh-TW" altLang="en-US" sz="2800" dirty="0"/>
              <a:t>：勞工「永無止境的苛索」，香港變相成為福利主義社會，社會開支上升</a:t>
            </a:r>
            <a:r>
              <a:rPr lang="zh-TW" altLang="en-US" sz="2800" dirty="0" smtClean="0"/>
              <a:t>；</a:t>
            </a:r>
            <a:endParaRPr lang="en-US" altLang="zh-TW" sz="2800" dirty="0" smtClean="0"/>
          </a:p>
          <a:p>
            <a:pPr marL="342900" indent="-342900">
              <a:buFont typeface="Arial"/>
              <a:buChar char="•"/>
            </a:pPr>
            <a:r>
              <a:rPr lang="zh-TW" altLang="en-US" sz="2800" dirty="0" smtClean="0"/>
              <a:t>經濟</a:t>
            </a:r>
            <a:r>
              <a:rPr lang="zh-TW" altLang="en-US" sz="2800" dirty="0"/>
              <a:t>方面：增加企業營運成本，侍產假增加人手短缺的情況，企業競爭力下降</a:t>
            </a:r>
            <a:r>
              <a:rPr lang="zh-TW" altLang="en-US" sz="2800" dirty="0" smtClean="0"/>
              <a:t>；</a:t>
            </a:r>
            <a:endParaRPr lang="en-US" altLang="zh-TW" sz="2800" dirty="0" smtClean="0"/>
          </a:p>
          <a:p>
            <a:pPr marL="342900" indent="-342900">
              <a:buFont typeface="Arial"/>
              <a:buChar char="•"/>
            </a:pPr>
            <a:r>
              <a:rPr lang="zh-TW" altLang="en-US" sz="2800" dirty="0" smtClean="0"/>
              <a:t>國際</a:t>
            </a:r>
            <a:r>
              <a:rPr lang="zh-TW" altLang="en-US" sz="2800" dirty="0"/>
              <a:t>投資：討論立法期間引起勞資爭議，不利營商氣氛。</a:t>
            </a:r>
          </a:p>
        </p:txBody>
      </p:sp>
    </p:spTree>
    <p:extLst>
      <p:ext uri="{BB962C8B-B14F-4D97-AF65-F5344CB8AC3E}">
        <p14:creationId xmlns:p14="http://schemas.microsoft.com/office/powerpoint/2010/main" val="32898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31664"/>
            <a:ext cx="8229600" cy="990600"/>
          </a:xfrm>
        </p:spPr>
        <p:txBody>
          <a:bodyPr/>
          <a:lstStyle/>
          <a:p>
            <a:r>
              <a:rPr kumimoji="1" lang="zh-TW" altLang="en-US" dirty="0" smtClean="0"/>
              <a:t>背景</a:t>
            </a:r>
            <a:endParaRPr kumimoji="1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7200" y="1422264"/>
            <a:ext cx="8498824" cy="36625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TW" sz="2800" dirty="0" smtClean="0"/>
              <a:t>     《</a:t>
            </a:r>
            <a:r>
              <a:rPr lang="en-US" altLang="zh-TW" sz="2800" dirty="0"/>
              <a:t>2018</a:t>
            </a:r>
            <a:r>
              <a:rPr lang="zh-TW" altLang="en-US" sz="2800" dirty="0"/>
              <a:t>年僱傭（修訂）（第</a:t>
            </a:r>
            <a:r>
              <a:rPr lang="en-US" altLang="zh-TW" sz="2800" dirty="0"/>
              <a:t>3</a:t>
            </a:r>
            <a:r>
              <a:rPr lang="zh-TW" altLang="en-US" sz="2800" dirty="0"/>
              <a:t>號）</a:t>
            </a:r>
            <a:r>
              <a:rPr lang="zh-TW" altLang="en-US" sz="2800" dirty="0" smtClean="0"/>
              <a:t>條例</a:t>
            </a:r>
            <a:r>
              <a:rPr lang="en-US" altLang="zh-TW" sz="2800" dirty="0" smtClean="0"/>
              <a:t>》</a:t>
            </a:r>
            <a:r>
              <a:rPr lang="zh-TW" altLang="en-US" sz="2800" dirty="0" smtClean="0"/>
              <a:t>（</a:t>
            </a:r>
            <a:r>
              <a:rPr lang="en-US" altLang="zh-TW" sz="2800" dirty="0"/>
              <a:t>《</a:t>
            </a:r>
            <a:r>
              <a:rPr lang="zh-TW" altLang="en-US" sz="2800" dirty="0"/>
              <a:t>條例</a:t>
            </a:r>
            <a:r>
              <a:rPr lang="en-US" altLang="zh-TW" sz="2800" dirty="0"/>
              <a:t>》</a:t>
            </a:r>
            <a:r>
              <a:rPr lang="zh-TW" altLang="en-US" sz="2800" dirty="0"/>
              <a:t>）於</a:t>
            </a:r>
            <a:r>
              <a:rPr lang="en-US" altLang="zh-TW" sz="2800" dirty="0"/>
              <a:t>2019</a:t>
            </a:r>
            <a:r>
              <a:rPr lang="zh-TW" altLang="en-US" sz="2800" dirty="0"/>
              <a:t>年</a:t>
            </a:r>
            <a:r>
              <a:rPr lang="en-US" altLang="zh-TW" sz="2800" dirty="0"/>
              <a:t>1</a:t>
            </a:r>
            <a:r>
              <a:rPr lang="zh-TW" altLang="en-US" sz="2800" dirty="0"/>
              <a:t>月</a:t>
            </a:r>
            <a:r>
              <a:rPr lang="en-US" altLang="zh-TW" sz="2800" dirty="0" smtClean="0"/>
              <a:t>18</a:t>
            </a:r>
            <a:r>
              <a:rPr lang="zh-TW" altLang="en-US" sz="2800" dirty="0" smtClean="0"/>
              <a:t>日</a:t>
            </a:r>
            <a:r>
              <a:rPr lang="zh-TW" altLang="en-US" sz="2800" dirty="0"/>
              <a:t>開始實施</a:t>
            </a:r>
            <a:r>
              <a:rPr lang="zh-TW" altLang="en-US" sz="2800" dirty="0" smtClean="0"/>
              <a:t>。根據</a:t>
            </a:r>
            <a:r>
              <a:rPr lang="en-US" altLang="zh-TW" sz="2800" dirty="0"/>
              <a:t>《</a:t>
            </a:r>
            <a:r>
              <a:rPr lang="zh-TW" altLang="en-US" sz="2800" dirty="0"/>
              <a:t>條例</a:t>
            </a:r>
            <a:r>
              <a:rPr lang="en-US" altLang="zh-TW" sz="2800" dirty="0"/>
              <a:t>》</a:t>
            </a:r>
            <a:r>
              <a:rPr lang="zh-TW" altLang="en-US" sz="2800" dirty="0"/>
              <a:t>，如果男性僱員的子女於</a:t>
            </a:r>
            <a:r>
              <a:rPr lang="en-US" altLang="zh-TW" sz="2800" dirty="0"/>
              <a:t>2019</a:t>
            </a:r>
            <a:r>
              <a:rPr lang="zh-TW" altLang="en-US" sz="2800" dirty="0"/>
              <a:t>年</a:t>
            </a:r>
            <a:r>
              <a:rPr lang="en-US" altLang="zh-TW" sz="2800" dirty="0"/>
              <a:t>1</a:t>
            </a:r>
            <a:r>
              <a:rPr lang="zh-TW" altLang="en-US" sz="2800" dirty="0"/>
              <a:t>月</a:t>
            </a:r>
            <a:r>
              <a:rPr lang="en-US" altLang="zh-TW" sz="2800" dirty="0"/>
              <a:t>18</a:t>
            </a:r>
            <a:r>
              <a:rPr lang="zh-TW" altLang="en-US" sz="2800" dirty="0"/>
              <a:t>日或之後出生，並符合法例的相關規定，便可</a:t>
            </a:r>
            <a:r>
              <a:rPr lang="zh-TW" altLang="en-US" sz="3600" dirty="0">
                <a:solidFill>
                  <a:srgbClr val="C0504D"/>
                </a:solidFill>
              </a:rPr>
              <a:t>就其配偶／伴侶每次分娩享有</a:t>
            </a:r>
            <a:r>
              <a:rPr lang="en-US" altLang="zh-TW" sz="3600" dirty="0">
                <a:solidFill>
                  <a:srgbClr val="C0504D"/>
                </a:solidFill>
              </a:rPr>
              <a:t>5</a:t>
            </a:r>
            <a:r>
              <a:rPr lang="zh-TW" altLang="en-US" sz="3600" dirty="0">
                <a:solidFill>
                  <a:srgbClr val="C0504D"/>
                </a:solidFill>
              </a:rPr>
              <a:t>天侍產假</a:t>
            </a:r>
            <a:r>
              <a:rPr lang="zh-TW" altLang="en-US" sz="2800" dirty="0" smtClean="0"/>
              <a:t>。僱員取假前須按</a:t>
            </a:r>
            <a:r>
              <a:rPr lang="zh-TW" altLang="en-US" sz="2800" dirty="0"/>
              <a:t>法例的規定預先通知僱主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algn="just"/>
            <a:endParaRPr lang="en-US" altLang="zh-TW" sz="2800" dirty="0"/>
          </a:p>
          <a:p>
            <a:pPr algn="just"/>
            <a:r>
              <a:rPr lang="zh-TW" altLang="en-US" sz="2000" dirty="0" smtClean="0"/>
              <a:t>資料來源：勞工處網頁</a:t>
            </a:r>
            <a:endParaRPr lang="zh-TW" altLang="en-US" sz="2800" dirty="0"/>
          </a:p>
        </p:txBody>
      </p:sp>
      <p:pic>
        <p:nvPicPr>
          <p:cNvPr id="5" name="圖片 4" descr="XBYUVL324GOJYKS2MKGROZJMLM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23" y="3921686"/>
            <a:ext cx="2938312" cy="27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8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9921" y="484635"/>
            <a:ext cx="8229600" cy="61498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kumimoji="1" lang="zh-TW" altLang="en-US" dirty="0" smtClean="0"/>
              <a:t>香港早在</a:t>
            </a:r>
            <a:r>
              <a:rPr kumimoji="1" lang="en-US" altLang="zh-TW" dirty="0" smtClean="0"/>
              <a:t>1997</a:t>
            </a:r>
            <a:r>
              <a:rPr kumimoji="1" lang="zh-TW" altLang="en-US" dirty="0" smtClean="0"/>
              <a:t>年，已經就男性侍產假展開討論，當時有立法會議員提交條例草案，</a:t>
            </a:r>
            <a:r>
              <a:rPr kumimoji="1" lang="zh-TW" altLang="en-US" dirty="0" smtClean="0">
                <a:solidFill>
                  <a:srgbClr val="FF0000"/>
                </a:solidFill>
              </a:rPr>
              <a:t>爭取</a:t>
            </a:r>
            <a:r>
              <a:rPr kumimoji="1" lang="zh-TW" altLang="en-US" dirty="0" smtClean="0"/>
              <a:t>立法規定男性僱員享有</a:t>
            </a:r>
            <a:r>
              <a:rPr kumimoji="1" lang="zh-TW" altLang="en-US" dirty="0" smtClean="0">
                <a:solidFill>
                  <a:srgbClr val="FF0000"/>
                </a:solidFill>
              </a:rPr>
              <a:t>七天</a:t>
            </a:r>
            <a:r>
              <a:rPr kumimoji="1" lang="zh-TW" altLang="en-US" dirty="0" smtClean="0"/>
              <a:t>侍產假，但草案未獲得通過。</a:t>
            </a:r>
            <a:endParaRPr kumimoji="1" lang="en-US" altLang="zh-TW" dirty="0" smtClean="0"/>
          </a:p>
          <a:p>
            <a:pPr marL="0" indent="0" algn="just">
              <a:buNone/>
            </a:pPr>
            <a:endParaRPr kumimoji="1" lang="en-US" altLang="zh-TW" dirty="0"/>
          </a:p>
          <a:p>
            <a:pPr marL="0" indent="0" algn="just">
              <a:buNone/>
            </a:pPr>
            <a:r>
              <a:rPr kumimoji="1" lang="zh-TW" altLang="en-US" dirty="0" smtClean="0">
                <a:solidFill>
                  <a:srgbClr val="FF0000"/>
                </a:solidFill>
              </a:rPr>
              <a:t>三天</a:t>
            </a:r>
            <a:r>
              <a:rPr kumimoji="1" lang="zh-TW" altLang="en-US" dirty="0" smtClean="0"/>
              <a:t>男士法定侍產假於</a:t>
            </a:r>
            <a:r>
              <a:rPr kumimoji="1" lang="en-US" altLang="zh-TW" dirty="0" smtClean="0"/>
              <a:t>2015</a:t>
            </a:r>
            <a:r>
              <a:rPr kumimoji="1" lang="zh-TW" altLang="en-US" dirty="0" smtClean="0"/>
              <a:t>年</a:t>
            </a:r>
            <a:r>
              <a:rPr kumimoji="1" lang="en-US" altLang="zh-TW" dirty="0" smtClean="0"/>
              <a:t>2</a:t>
            </a:r>
            <a:r>
              <a:rPr kumimoji="1" lang="zh-TW" altLang="en-US" dirty="0" smtClean="0"/>
              <a:t>月生效。</a:t>
            </a:r>
            <a:endParaRPr kumimoji="1" lang="en-US" altLang="zh-TW" dirty="0" smtClean="0"/>
          </a:p>
          <a:p>
            <a:pPr marL="0" indent="0" algn="just">
              <a:buNone/>
            </a:pPr>
            <a:endParaRPr kumimoji="1" lang="en-US" altLang="zh-TW" dirty="0" smtClean="0"/>
          </a:p>
          <a:p>
            <a:pPr marL="0" indent="0" algn="just">
              <a:buNone/>
            </a:pPr>
            <a:r>
              <a:rPr kumimoji="1" lang="zh-TW" altLang="en-US" dirty="0" smtClean="0"/>
              <a:t>行政長官林鄭月娥於任內的首份施政報告建議將法定侍產假日數</a:t>
            </a:r>
            <a:r>
              <a:rPr kumimoji="1" lang="zh-TW" altLang="en-US" dirty="0" smtClean="0">
                <a:solidFill>
                  <a:srgbClr val="FF0000"/>
                </a:solidFill>
              </a:rPr>
              <a:t>由</a:t>
            </a:r>
            <a:r>
              <a:rPr kumimoji="1" lang="en-US" altLang="zh-TW" dirty="0" smtClean="0">
                <a:solidFill>
                  <a:srgbClr val="FF0000"/>
                </a:solidFill>
              </a:rPr>
              <a:t>3</a:t>
            </a:r>
            <a:r>
              <a:rPr kumimoji="1" lang="zh-TW" altLang="en-US" dirty="0" smtClean="0">
                <a:solidFill>
                  <a:srgbClr val="FF0000"/>
                </a:solidFill>
              </a:rPr>
              <a:t>天增至</a:t>
            </a:r>
            <a:r>
              <a:rPr kumimoji="1" lang="en-US" altLang="zh-TW" dirty="0" smtClean="0">
                <a:solidFill>
                  <a:srgbClr val="FF0000"/>
                </a:solidFill>
              </a:rPr>
              <a:t>5</a:t>
            </a:r>
            <a:r>
              <a:rPr kumimoji="1" lang="zh-TW" altLang="en-US" dirty="0" smtClean="0">
                <a:solidFill>
                  <a:srgbClr val="FF0000"/>
                </a:solidFill>
              </a:rPr>
              <a:t>天</a:t>
            </a:r>
            <a:r>
              <a:rPr kumimoji="1" lang="zh-TW" altLang="en-US" dirty="0" smtClean="0"/>
              <a:t>。有關條例草案於</a:t>
            </a:r>
            <a:r>
              <a:rPr kumimoji="1" lang="en-US" altLang="zh-TW" dirty="0" smtClean="0"/>
              <a:t>2018</a:t>
            </a:r>
            <a:r>
              <a:rPr kumimoji="1" lang="zh-TW" altLang="en-US" dirty="0" smtClean="0"/>
              <a:t>年</a:t>
            </a:r>
            <a:r>
              <a:rPr kumimoji="1" lang="en-US" altLang="zh-TW" dirty="0" smtClean="0"/>
              <a:t>8</a:t>
            </a:r>
            <a:r>
              <a:rPr kumimoji="1" lang="zh-TW" altLang="en-US" dirty="0" smtClean="0"/>
              <a:t>月交予立法會首讀及二讀。</a:t>
            </a:r>
            <a:endParaRPr kumimoji="1" lang="en-US" altLang="zh-TW" dirty="0"/>
          </a:p>
          <a:p>
            <a:pPr marL="0" indent="0" algn="just">
              <a:buNone/>
            </a:pPr>
            <a:endParaRPr kumimoji="1" lang="en-US" altLang="zh-TW" dirty="0" smtClean="0"/>
          </a:p>
          <a:p>
            <a:pPr marL="0" indent="0" algn="just">
              <a:buNone/>
            </a:pPr>
            <a:r>
              <a:rPr kumimoji="1" lang="zh-TW" altLang="en-US" dirty="0" smtClean="0"/>
              <a:t>二讀審議期間，有議員提出修正案，建議進一步將侍產假延長至</a:t>
            </a:r>
            <a:r>
              <a:rPr kumimoji="1" lang="en-US" altLang="zh-TW" dirty="0" smtClean="0"/>
              <a:t>7</a:t>
            </a:r>
            <a:r>
              <a:rPr kumimoji="1" lang="zh-TW" altLang="en-US" dirty="0" smtClean="0"/>
              <a:t>日，最終修正案被否決。</a:t>
            </a:r>
            <a:endParaRPr kumimoji="1" lang="en-US" altLang="zh-TW" dirty="0" smtClean="0"/>
          </a:p>
          <a:p>
            <a:pPr marL="0" indent="0" algn="just">
              <a:buNone/>
            </a:pPr>
            <a:endParaRPr kumimoji="1" lang="en-US" altLang="zh-TW" dirty="0"/>
          </a:p>
          <a:p>
            <a:pPr marL="0" indent="0" algn="just">
              <a:buNone/>
            </a:pPr>
            <a:r>
              <a:rPr kumimoji="1" lang="zh-TW" altLang="en-US" dirty="0" smtClean="0"/>
              <a:t>立法會於</a:t>
            </a:r>
            <a:r>
              <a:rPr kumimoji="1" lang="en-US" altLang="zh-TW" dirty="0" smtClean="0"/>
              <a:t>2018</a:t>
            </a:r>
            <a:r>
              <a:rPr kumimoji="1" lang="zh-TW" altLang="en-US" dirty="0" smtClean="0"/>
              <a:t>年</a:t>
            </a:r>
            <a:r>
              <a:rPr kumimoji="1" lang="en-US" altLang="zh-TW" dirty="0" smtClean="0"/>
              <a:t>10</a:t>
            </a:r>
            <a:r>
              <a:rPr kumimoji="1" lang="zh-TW" altLang="en-US" dirty="0" smtClean="0"/>
              <a:t>月三讀通過延長侍產假草案，男士侍產假由</a:t>
            </a:r>
            <a:r>
              <a:rPr kumimoji="1" lang="en-US" altLang="zh-TW" dirty="0" smtClean="0"/>
              <a:t>3</a:t>
            </a:r>
            <a:r>
              <a:rPr kumimoji="1" lang="zh-TW" altLang="en-US" dirty="0" smtClean="0"/>
              <a:t>日延長至</a:t>
            </a:r>
            <a:r>
              <a:rPr kumimoji="1" lang="en-US" altLang="zh-TW" dirty="0" smtClean="0"/>
              <a:t>5</a:t>
            </a:r>
            <a:r>
              <a:rPr kumimoji="1" lang="zh-TW" altLang="en-US" dirty="0" smtClean="0"/>
              <a:t>日。</a:t>
            </a:r>
            <a:endParaRPr kumimoji="1" lang="zh-TW" altLang="en-US" dirty="0"/>
          </a:p>
        </p:txBody>
      </p:sp>
      <p:sp>
        <p:nvSpPr>
          <p:cNvPr id="4" name="向下箭號 3"/>
          <p:cNvSpPr/>
          <p:nvPr/>
        </p:nvSpPr>
        <p:spPr>
          <a:xfrm>
            <a:off x="4093705" y="1445548"/>
            <a:ext cx="401016" cy="4846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4093705" y="2517086"/>
            <a:ext cx="401016" cy="4846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4093705" y="3896928"/>
            <a:ext cx="401016" cy="4846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TW" altLang="en-US"/>
          </a:p>
        </p:txBody>
      </p:sp>
      <p:sp>
        <p:nvSpPr>
          <p:cNvPr id="7" name="向下箭號 6"/>
          <p:cNvSpPr/>
          <p:nvPr/>
        </p:nvSpPr>
        <p:spPr>
          <a:xfrm>
            <a:off x="4143832" y="5361192"/>
            <a:ext cx="401016" cy="4846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2340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181" y="659011"/>
            <a:ext cx="850488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u="sng" dirty="0"/>
              <a:t>男性僱員需符合以下幾項資格享有侍產假</a:t>
            </a:r>
            <a:r>
              <a:rPr lang="en-US" altLang="zh-TW" sz="3200" u="sng" dirty="0"/>
              <a:t>:</a:t>
            </a:r>
          </a:p>
          <a:p>
            <a:pPr marL="800100" lvl="1" indent="-342900" algn="just">
              <a:buFont typeface="Wingdings" charset="2"/>
              <a:buAutoNum type="circleNumWdWhitePlain"/>
            </a:pPr>
            <a:r>
              <a:rPr lang="zh-TW" altLang="en-US" sz="2800" dirty="0"/>
              <a:t>初生嬰兒</a:t>
            </a:r>
            <a:r>
              <a:rPr lang="zh-TW" altLang="en-US" sz="2800" dirty="0" smtClean="0"/>
              <a:t>的父親</a:t>
            </a:r>
            <a:endParaRPr lang="en-US" altLang="zh-TW" sz="2800" dirty="0" smtClean="0"/>
          </a:p>
          <a:p>
            <a:pPr marL="800100" lvl="1" indent="-342900" algn="just">
              <a:buFont typeface="Wingdings" charset="2"/>
              <a:buAutoNum type="circleNumWdWhitePlain"/>
            </a:pPr>
            <a:r>
              <a:rPr lang="zh-TW" altLang="en-US" sz="2800" dirty="0" smtClean="0"/>
              <a:t>於放取侍產假</a:t>
            </a:r>
            <a:r>
              <a:rPr lang="zh-TW" altLang="en-US" sz="2800" dirty="0"/>
              <a:t>前連續受僱於同一僱主</a:t>
            </a:r>
            <a:r>
              <a:rPr lang="en-US" altLang="zh-TW" sz="2800" dirty="0"/>
              <a:t>4</a:t>
            </a:r>
            <a:r>
              <a:rPr lang="zh-TW" altLang="en-US" sz="2800" dirty="0"/>
              <a:t>星期或以上，而每星期最少工作</a:t>
            </a:r>
            <a:r>
              <a:rPr lang="en-US" altLang="zh-TW" sz="2800" dirty="0"/>
              <a:t>18</a:t>
            </a:r>
            <a:r>
              <a:rPr lang="zh-TW" altLang="en-US" sz="2800" dirty="0" smtClean="0"/>
              <a:t>小時</a:t>
            </a:r>
            <a:endParaRPr lang="en-US" altLang="zh-TW" sz="2800" dirty="0" smtClean="0"/>
          </a:p>
          <a:p>
            <a:pPr marL="800100" lvl="1" indent="-342900" algn="just">
              <a:buFont typeface="Wingdings" charset="2"/>
              <a:buAutoNum type="circleNumWdWhitePlain"/>
            </a:pPr>
            <a:r>
              <a:rPr lang="zh-TW" altLang="en-US" sz="2800" dirty="0" smtClean="0"/>
              <a:t>已按</a:t>
            </a:r>
            <a:r>
              <a:rPr lang="zh-TW" altLang="en-US" sz="2800" dirty="0"/>
              <a:t>法例的規定通知僱主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800100" lvl="1" indent="-342900" algn="just">
              <a:buFont typeface="Wingdings" charset="2"/>
              <a:buAutoNum type="circleNumWdWhitePlain"/>
            </a:pPr>
            <a:endParaRPr lang="en-US" altLang="zh-TW" sz="2800" dirty="0"/>
          </a:p>
          <a:p>
            <a:pPr algn="just"/>
            <a:r>
              <a:rPr lang="zh-TW" altLang="en-US" sz="3200" u="sng" dirty="0" smtClean="0"/>
              <a:t>侍產假薪酬：</a:t>
            </a:r>
            <a:endParaRPr lang="en-US" altLang="zh-TW" sz="3200" u="sng" dirty="0" smtClean="0"/>
          </a:p>
          <a:p>
            <a:pPr lvl="1" algn="just"/>
            <a:r>
              <a:rPr lang="zh-TW" altLang="en-US" sz="2800" dirty="0" smtClean="0"/>
              <a:t>相等於僱員在放取侍產假前</a:t>
            </a:r>
            <a:r>
              <a:rPr lang="en-US" altLang="zh-TW" sz="2800" dirty="0" smtClean="0"/>
              <a:t>12</a:t>
            </a:r>
            <a:r>
              <a:rPr lang="zh-TW" altLang="en-US" sz="2800" dirty="0" smtClean="0"/>
              <a:t>個月內所賺取的每日平均工資的五分之四</a:t>
            </a:r>
            <a:endParaRPr lang="en-US" altLang="zh-TW" sz="2800" dirty="0" smtClean="0"/>
          </a:p>
          <a:p>
            <a:pPr marL="457200" indent="-457200" algn="just">
              <a:buFont typeface="Symbol" charset="2"/>
              <a:buChar char="-"/>
            </a:pPr>
            <a:endParaRPr lang="en-US" altLang="zh-TW" sz="2800" dirty="0"/>
          </a:p>
          <a:p>
            <a:pPr algn="just"/>
            <a:r>
              <a:rPr lang="zh-TW" altLang="en-US" sz="3200" u="sng" dirty="0" smtClean="0"/>
              <a:t>違規與罰則：</a:t>
            </a:r>
            <a:endParaRPr lang="en-US" altLang="zh-TW" sz="3200" u="sng" dirty="0" smtClean="0"/>
          </a:p>
          <a:p>
            <a:pPr lvl="1" algn="just"/>
            <a:r>
              <a:rPr lang="zh-TW" altLang="en-US" sz="2800" dirty="0" smtClean="0"/>
              <a:t>如僱主沒有給予合資格員工侍產假或支付侍產假薪酬，可被檢控，一經定罪，最高可被罰款</a:t>
            </a:r>
            <a:r>
              <a:rPr lang="en-US" altLang="zh-TW" sz="2800" dirty="0" smtClean="0"/>
              <a:t>5</a:t>
            </a:r>
            <a:r>
              <a:rPr lang="zh-TW" altLang="en-US" sz="2800" dirty="0" smtClean="0"/>
              <a:t>萬元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lvl="1" algn="r"/>
            <a:r>
              <a:rPr lang="zh-TW" altLang="en-US" sz="2000" dirty="0" smtClean="0"/>
              <a:t>資料來源：勞工處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377473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b="1" dirty="0"/>
              <a:t>支持</a:t>
            </a:r>
            <a:endParaRPr lang="zh-HK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立法會議員（社會福利界）邵家臻：</a:t>
            </a:r>
            <a:r>
              <a:rPr lang="zh-TW" altLang="en-US" dirty="0"/>
              <a:t>五日侍產假不足以讓男士照顧剛分娩的妻子及初生嬰兒，而香港侍產假日數亦較非洲國家少。而且，政府將女性產假提升至國際水平，但又拒絕再增加兩日侍產假，是不願硬推撼動商界利益的政策。</a:t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b="1" dirty="0"/>
              <a:t>香港職工會聯盟：</a:t>
            </a:r>
            <a:r>
              <a:rPr lang="zh-TW" altLang="en-US" dirty="0"/>
              <a:t>香港打工仔福利少，爭取七日全薪侍產假要求卑微，僅為在職家庭提供基本保障，政府應釋出誠意進行改革。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2744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b="1" dirty="0"/>
              <a:t>反對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b="1" dirty="0"/>
              <a:t>勞工及福利局局長羅致光：</a:t>
            </a:r>
            <a:r>
              <a:rPr lang="zh-TW" altLang="en-US" dirty="0"/>
              <a:t>若要由政府支付侍產假多兩日的支出，須動用公帑建立一個制度支付有關開支，行政支出隨時多於補貼侍產假的支出。</a:t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b="1" dirty="0"/>
              <a:t>立法會議員（紡織及製衣界）鍾國斌：</a:t>
            </a:r>
            <a:r>
              <a:rPr lang="zh-TW" altLang="en-US" dirty="0"/>
              <a:t>政府同時推出多項勞工政策，令商界沒有時間消化，多項政策累積起來，對僱主有壓力。而且，資方亦怕勞方不斷苛索，擔心猶如打開了「潘朵拉盒子」，讓侍產假日數無止境地增加。再者，縱使有些國家的侍產假較長，但有關國家的入息稅率遠較香港高。</a:t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b="1" dirty="0"/>
              <a:t>立法會議員（進出口界）黃定光：</a:t>
            </a:r>
            <a:r>
              <a:rPr lang="zh-TW" altLang="en-US" dirty="0"/>
              <a:t>雖然為勞工爭取福利無可厚非，但訴求也要合理，並須顧及僱主的負擔能力及各方利益，作出合理平衡。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5761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papa_holiday_thumb_v2_20171010_c_10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4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375" y="5152430"/>
            <a:ext cx="8808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400" dirty="0"/>
              <a:t>歐洲國家方面，多國均面對人口老化嚴峻、生育率不斷下降的情況，侍產假用作鼓勵生育的「重賞」政策之一，例如英國的男性員工可享兩星期有薪侍產假；在挪威，父母親共享最多</a:t>
            </a:r>
            <a:r>
              <a:rPr lang="en-US" altLang="zh-TW" sz="2400" dirty="0"/>
              <a:t>56</a:t>
            </a:r>
            <a:r>
              <a:rPr lang="zh-TW" altLang="en-US" sz="2400" dirty="0"/>
              <a:t>周產假，當中</a:t>
            </a:r>
            <a:r>
              <a:rPr lang="en-US" altLang="zh-TW" sz="2400" dirty="0"/>
              <a:t>14</a:t>
            </a:r>
            <a:r>
              <a:rPr lang="zh-TW" altLang="en-US" sz="2400" dirty="0"/>
              <a:t>周必須由父親一方享有。</a:t>
            </a:r>
          </a:p>
        </p:txBody>
      </p:sp>
    </p:spTree>
    <p:extLst>
      <p:ext uri="{BB962C8B-B14F-4D97-AF65-F5344CB8AC3E}">
        <p14:creationId xmlns:p14="http://schemas.microsoft.com/office/powerpoint/2010/main" val="266522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dirty="0" smtClean="0"/>
              <a:t>侍產假的影響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sz="4000" dirty="0" smtClean="0"/>
              <a:t>（</a:t>
            </a:r>
            <a:r>
              <a:rPr kumimoji="1" lang="en-US" altLang="zh-TW" sz="4000" dirty="0" smtClean="0"/>
              <a:t>1</a:t>
            </a:r>
            <a:r>
              <a:rPr kumimoji="1" lang="zh-TW" altLang="en-US" sz="4000" dirty="0" smtClean="0"/>
              <a:t>）減輕女性負擔</a:t>
            </a:r>
            <a:endParaRPr kumimoji="1"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748772" y="2453858"/>
            <a:ext cx="7938028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 dirty="0"/>
              <a:t>延長男士侍產假在很大程度上有助減輕女性的負擔。若男士侍產假得以延長，男士們便能多花時間在其丈夫的角色上，為擔當著妻子及母親角色的女性分擔照顧孩子的責任，減輕女性產後所需要應付的日常工作，讓其能擁有更多的時間休息，加快身體復原。而當男士能成功為妻子減輕負擔時，更</a:t>
            </a:r>
            <a:r>
              <a:rPr lang="zh-TW" altLang="en-US" sz="2800" dirty="0">
                <a:solidFill>
                  <a:schemeClr val="accent2"/>
                </a:solidFill>
              </a:rPr>
              <a:t>能在很大程度上降低妻子患上產後抑鬱症的機會，有助妻子往後重返職場</a:t>
            </a:r>
            <a:r>
              <a:rPr lang="zh-TW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72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dirty="0" smtClean="0"/>
              <a:t>侍產假的影響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sz="4000" dirty="0" smtClean="0"/>
              <a:t>（</a:t>
            </a:r>
            <a:r>
              <a:rPr kumimoji="1" lang="en-US" altLang="zh-TW" sz="4000" dirty="0"/>
              <a:t>2</a:t>
            </a:r>
            <a:r>
              <a:rPr kumimoji="1" lang="zh-TW" altLang="en-US" sz="4000" dirty="0" smtClean="0"/>
              <a:t>）促進男女平等</a:t>
            </a:r>
            <a:endParaRPr kumimoji="1"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732062" y="2527802"/>
            <a:ext cx="79547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 dirty="0"/>
              <a:t>其次，延長男士侍產假亦在某程度上促進了男女平等。這是由於傳統性別分工和概念或許會因而被改變。在社教化下，社會往往會存在著一定的性別定型，他們或會傾向對某些性別有著特定的期望，甚至對某性別帶有偏見及歧</a:t>
            </a:r>
            <a:r>
              <a:rPr lang="zh-TW" altLang="en-US" sz="2800" dirty="0" smtClean="0"/>
              <a:t>視。延長男士侍產假</a:t>
            </a:r>
            <a:r>
              <a:rPr lang="zh-TW" altLang="en-US" sz="2800" dirty="0"/>
              <a:t>，正正能成為令社會向男女平等邁進一步的象徵。此舉不但</a:t>
            </a:r>
            <a:r>
              <a:rPr lang="zh-TW" altLang="en-US" sz="2800" dirty="0">
                <a:solidFill>
                  <a:srgbClr val="C0504D"/>
                </a:solidFill>
              </a:rPr>
              <a:t>能淡化生兒育女乃女性天職的傳統想法及性別定型</a:t>
            </a:r>
            <a:r>
              <a:rPr lang="zh-TW" altLang="en-US" sz="2800" dirty="0"/>
              <a:t>，更能</a:t>
            </a:r>
            <a:r>
              <a:rPr lang="zh-TW" altLang="en-US" sz="2800" dirty="0">
                <a:solidFill>
                  <a:srgbClr val="C0504D"/>
                </a:solidFill>
              </a:rPr>
              <a:t>讓男女在職場上有較平等的待遇</a:t>
            </a:r>
            <a:r>
              <a:rPr lang="zh-TW" altLang="en-US" sz="2800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7776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預設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預設佈景主題.thmx</Template>
  <TotalTime>1162</TotalTime>
  <Words>1531</Words>
  <Application>Microsoft Office PowerPoint</Application>
  <PresentationFormat>如螢幕大小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微軟正黑體</vt:lpstr>
      <vt:lpstr>新細明體</vt:lpstr>
      <vt:lpstr>Arial</vt:lpstr>
      <vt:lpstr>Calibri</vt:lpstr>
      <vt:lpstr>Symbol</vt:lpstr>
      <vt:lpstr>Wingdings</vt:lpstr>
      <vt:lpstr>預設佈景主題</vt:lpstr>
      <vt:lpstr>PowerPoint 簡報</vt:lpstr>
      <vt:lpstr>背景</vt:lpstr>
      <vt:lpstr>PowerPoint 簡報</vt:lpstr>
      <vt:lpstr>PowerPoint 簡報</vt:lpstr>
      <vt:lpstr>支持</vt:lpstr>
      <vt:lpstr>反對</vt:lpstr>
      <vt:lpstr>PowerPoint 簡報</vt:lpstr>
      <vt:lpstr>侍產假的影響</vt:lpstr>
      <vt:lpstr>侍產假的影響</vt:lpstr>
      <vt:lpstr>侍產假的影響</vt:lpstr>
      <vt:lpstr>侍產假的影響</vt:lpstr>
      <vt:lpstr>PowerPoint 簡報</vt:lpstr>
      <vt:lpstr>PowerPoint 簡報</vt:lpstr>
      <vt:lpstr>評估延長侍產假對提升香港競爭力的成效</vt:lpstr>
      <vt:lpstr>評估延長侍產假對提升香港競爭力的成效</vt:lpstr>
      <vt:lpstr>評估延長侍產假對提升香港競爭力的成效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 ON KI</dc:creator>
  <cp:lastModifiedBy>WongChuenFung</cp:lastModifiedBy>
  <cp:revision>25</cp:revision>
  <cp:lastPrinted>2021-11-08T04:11:13Z</cp:lastPrinted>
  <dcterms:created xsi:type="dcterms:W3CDTF">2020-11-16T05:05:41Z</dcterms:created>
  <dcterms:modified xsi:type="dcterms:W3CDTF">2021-11-08T04:20:22Z</dcterms:modified>
</cp:coreProperties>
</file>