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5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943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236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271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229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220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320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428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471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677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445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3088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C261-9B91-442A-87E3-046C306A72FE}" type="datetimeFigureOut">
              <a:rPr lang="zh-HK" altLang="en-US" smtClean="0"/>
              <a:t>21/4/2021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D5F58-EDFE-4CBA-B179-1DF11B09B2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957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「網紅」</a:t>
            </a:r>
            <a:r>
              <a:rPr lang="en-US" altLang="zh-TW" dirty="0" smtClean="0"/>
              <a:t>/</a:t>
            </a:r>
            <a:r>
              <a:rPr lang="en-US" altLang="zh-HK" dirty="0"/>
              <a:t>KOL</a:t>
            </a:r>
            <a:r>
              <a:rPr lang="zh-HK" altLang="en-US" dirty="0" smtClean="0"/>
              <a:t>，</a:t>
            </a:r>
            <a:r>
              <a:rPr lang="en-US" altLang="zh-HK" dirty="0" smtClean="0"/>
              <a:t>Key </a:t>
            </a:r>
            <a:r>
              <a:rPr lang="en-US" altLang="zh-HK" dirty="0"/>
              <a:t>Opinion Leader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9941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2901" y="-2882854"/>
            <a:ext cx="8774431" cy="943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15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概念</a:t>
            </a:r>
            <a:r>
              <a:rPr lang="en-US" altLang="zh-TW" dirty="0" smtClean="0"/>
              <a:t>: </a:t>
            </a:r>
            <a:r>
              <a:rPr lang="zh-TW" altLang="en-US" dirty="0" smtClean="0"/>
              <a:t>粉絲經濟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粉絲經濟是一種情感經濟，以情感認同推動粉絲社群的消費力。粉絲對偶像的忠誠度高，因此，如何擄獲更多粉絲的心成為了商家經營品牌的關鍵。網絡世代的粉絲社群行銷，擅長利用社交平台時刻保持與粉絲社群的互動，以參與及互動增加粉絲社群的凝聚力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1791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網紅現象可能會為青少年的成長帶來甚麼潛在風險？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altLang="zh-TW" dirty="0"/>
              <a:t>【</a:t>
            </a:r>
            <a:r>
              <a:rPr lang="zh-TW" altLang="en-US" dirty="0"/>
              <a:t>影響青少年的價值觀</a:t>
            </a:r>
            <a:r>
              <a:rPr lang="en-US" altLang="zh-TW" dirty="0"/>
              <a:t>】</a:t>
            </a:r>
            <a:r>
              <a:rPr lang="zh-TW" altLang="en-US" dirty="0"/>
              <a:t>為了能夠得吸引關注，許多網紅會刻意做一些「出位」或「踩界」的行為，如</a:t>
            </a:r>
            <a:r>
              <a:rPr lang="zh-TW" altLang="en-US" dirty="0">
                <a:solidFill>
                  <a:srgbClr val="FF0000"/>
                </a:solidFill>
              </a:rPr>
              <a:t>俄羅斯的一名網紅為了吸引關注，曾拍攝一條極度意淫的影片，影片中記錄了該名網紅在街上觸摸</a:t>
            </a:r>
            <a:r>
              <a:rPr lang="en-US" altLang="zh-TW" dirty="0">
                <a:solidFill>
                  <a:srgbClr val="FF0000"/>
                </a:solidFill>
              </a:rPr>
              <a:t>1000</a:t>
            </a:r>
            <a:r>
              <a:rPr lang="zh-TW" altLang="en-US" dirty="0">
                <a:solidFill>
                  <a:srgbClr val="FF0000"/>
                </a:solidFill>
              </a:rPr>
              <a:t>名女士的胸部，</a:t>
            </a:r>
            <a:r>
              <a:rPr lang="zh-TW" altLang="en-US" dirty="0"/>
              <a:t>引起廣泛社會爭議和抨擊。若青少年長時間接觸這些內容，可能會使其價值觀扭曲，對他們的成長造成負面影響。</a:t>
            </a:r>
          </a:p>
          <a:p>
            <a:pPr fontAlgn="base"/>
            <a:r>
              <a:rPr lang="en-US" altLang="zh-TW" dirty="0"/>
              <a:t>【</a:t>
            </a:r>
            <a:r>
              <a:rPr lang="zh-TW" altLang="en-US" dirty="0"/>
              <a:t>容易造成過度沉迷</a:t>
            </a:r>
            <a:r>
              <a:rPr lang="en-US" altLang="zh-TW" dirty="0"/>
              <a:t>】</a:t>
            </a:r>
          </a:p>
          <a:p>
            <a:pPr fontAlgn="base"/>
            <a:r>
              <a:rPr lang="zh-TW" altLang="en-US" dirty="0"/>
              <a:t>網紅透過社交媒體發表資訊，粉絲群體能隨時隨地使用流動網絡裝置來瀏覽相關資訊或與「偶像」進行交流。而由於處於成長階段，青少年的時間觀念和管理能力相對較弱，極易沉迷並只專注在虛擬世界當中，影響了日常學業或是正常社交活動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892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現象</a:t>
            </a:r>
            <a:r>
              <a:rPr lang="en-US" altLang="zh-TW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7132" y="1511726"/>
            <a:ext cx="10912522" cy="521662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網紅即網絡紅人，他們善用社交網絡、直播平台，與觀眾分享個人生活、時事熱話，因着個人特色而在網絡「走紅」。由於網紅的知名度高以及其觀眾群廣泛，不少商家都會與網紅合作，以代言、試用、植入式廣告等軟性手法為產品宣傳。有別於以往的明星效應，網紅多是自媒體，他們的生活、話語更貼近大眾，容易引起共鳴，淡化行銷產品時的商業意味，增加觀眾對產品的接受程度，帶來新的商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同時，在資訊科技普及的年代，青少年常透過網絡認識世界，並以網絡作為主要的娛樂。網紅的一舉一動容易吸引青少年的關注，容易成為同儕間的潮流話題，因此網紅亦擔當社教化的</a:t>
            </a:r>
            <a:r>
              <a:rPr lang="zh-TW" altLang="en-US" dirty="0" smtClean="0"/>
              <a:t>角色，對青少年的成長有一定的影響。</a:t>
            </a:r>
            <a:endParaRPr lang="en-US" altLang="zh-TW" dirty="0" smtClean="0"/>
          </a:p>
          <a:p>
            <a:r>
              <a:rPr lang="zh-TW" altLang="en-US" dirty="0" smtClean="0"/>
              <a:t>最初，網紅只是一種身分，但自從「</a:t>
            </a:r>
            <a:r>
              <a:rPr lang="en-US" altLang="zh-TW" dirty="0" smtClean="0"/>
              <a:t>2016</a:t>
            </a:r>
            <a:r>
              <a:rPr lang="zh-TW" altLang="en-US" dirty="0" smtClean="0"/>
              <a:t>年中國第一網紅」</a:t>
            </a:r>
            <a:r>
              <a:rPr lang="en-US" altLang="zh-TW" dirty="0" err="1" smtClean="0">
                <a:solidFill>
                  <a:srgbClr val="FF0000"/>
                </a:solidFill>
              </a:rPr>
              <a:t>Papi</a:t>
            </a:r>
            <a:r>
              <a:rPr lang="zh-TW" altLang="en-US" dirty="0" smtClean="0">
                <a:solidFill>
                  <a:srgbClr val="FF0000"/>
                </a:solidFill>
              </a:rPr>
              <a:t>醬</a:t>
            </a:r>
            <a:r>
              <a:rPr lang="zh-TW" altLang="en-US" dirty="0" smtClean="0"/>
              <a:t>憑着自製的搞怪影片，獲媒體製作公司青睞，向她</a:t>
            </a:r>
            <a:r>
              <a:rPr lang="zh-TW" altLang="en-US" dirty="0" smtClean="0">
                <a:solidFill>
                  <a:srgbClr val="FF0000"/>
                </a:solidFill>
              </a:rPr>
              <a:t>融資</a:t>
            </a:r>
            <a:r>
              <a:rPr lang="en-US" altLang="zh-TW" dirty="0" smtClean="0">
                <a:solidFill>
                  <a:srgbClr val="FF0000"/>
                </a:solidFill>
              </a:rPr>
              <a:t>1,200</a:t>
            </a:r>
            <a:r>
              <a:rPr lang="zh-TW" altLang="en-US" dirty="0" smtClean="0">
                <a:solidFill>
                  <a:srgbClr val="FF0000"/>
                </a:solidFill>
              </a:rPr>
              <a:t>萬人民幣</a:t>
            </a:r>
            <a:r>
              <a:rPr lang="zh-TW" altLang="en-US" dirty="0" smtClean="0"/>
              <a:t>，並成功</a:t>
            </a:r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en-US" altLang="zh-TW" dirty="0" smtClean="0">
                <a:solidFill>
                  <a:srgbClr val="FF0000"/>
                </a:solidFill>
              </a:rPr>
              <a:t>2,200</a:t>
            </a:r>
            <a:r>
              <a:rPr lang="zh-TW" altLang="en-US" dirty="0" smtClean="0">
                <a:solidFill>
                  <a:srgbClr val="FF0000"/>
                </a:solidFill>
              </a:rPr>
              <a:t>萬的天價拍賣出首個廣告後</a:t>
            </a:r>
            <a:r>
              <a:rPr lang="zh-TW" altLang="en-US" dirty="0" smtClean="0"/>
              <a:t>，即標誌着網紅經濟時代正式來臨。網紅，自此升級為一種經濟現象，一種擁有巨大吸金潛力的</a:t>
            </a:r>
            <a:r>
              <a:rPr lang="zh-TW" altLang="en-US" dirty="0" smtClean="0">
                <a:solidFill>
                  <a:srgbClr val="FF0000"/>
                </a:solidFill>
              </a:rPr>
              <a:t>經濟產業</a:t>
            </a:r>
            <a:r>
              <a:rPr lang="zh-TW" altLang="en-US" dirty="0" smtClean="0"/>
              <a:t>。</a:t>
            </a:r>
            <a:endParaRPr lang="zh-HK" altLang="en-US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0196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259306"/>
            <a:ext cx="10748749" cy="6598693"/>
          </a:xfrm>
        </p:spPr>
        <p:txBody>
          <a:bodyPr>
            <a:normAutofit fontScale="92500"/>
          </a:bodyPr>
          <a:lstStyle/>
          <a:p>
            <a:r>
              <a:rPr lang="zh-TW" altLang="en-US" b="1" dirty="0"/>
              <a:t>知多點</a:t>
            </a:r>
          </a:p>
          <a:p>
            <a:r>
              <a:rPr lang="zh-TW" altLang="en-US" dirty="0"/>
              <a:t>資訊科技的普及造就網紅的興起。根據</a:t>
            </a:r>
            <a:r>
              <a:rPr lang="en-US" altLang="zh-TW" dirty="0"/>
              <a:t>2018</a:t>
            </a:r>
            <a:r>
              <a:rPr lang="zh-TW" altLang="en-US" dirty="0"/>
              <a:t>年政府的統計數據，香港</a:t>
            </a:r>
            <a:r>
              <a:rPr lang="en-US" altLang="zh-TW" dirty="0"/>
              <a:t>92.3%</a:t>
            </a:r>
            <a:r>
              <a:rPr lang="zh-TW" altLang="en-US" dirty="0"/>
              <a:t>家庭有接駁互聯網，</a:t>
            </a:r>
            <a:r>
              <a:rPr lang="en-US" altLang="zh-TW" dirty="0">
                <a:solidFill>
                  <a:srgbClr val="FF0000"/>
                </a:solidFill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歲至</a:t>
            </a:r>
            <a:r>
              <a:rPr lang="en-US" altLang="zh-TW" dirty="0">
                <a:solidFill>
                  <a:srgbClr val="FF0000"/>
                </a:solidFill>
              </a:rPr>
              <a:t>24</a:t>
            </a:r>
            <a:r>
              <a:rPr lang="zh-TW" altLang="en-US" dirty="0">
                <a:solidFill>
                  <a:srgbClr val="FF0000"/>
                </a:solidFill>
              </a:rPr>
              <a:t>歲的兒童及青年懂得使用個人電腦的百分比高達</a:t>
            </a:r>
            <a:r>
              <a:rPr lang="en-US" altLang="zh-TW" dirty="0">
                <a:solidFill>
                  <a:srgbClr val="FF0000"/>
                </a:solidFill>
              </a:rPr>
              <a:t>99.9%</a:t>
            </a:r>
            <a:r>
              <a:rPr lang="zh-TW" altLang="en-US" dirty="0"/>
              <a:t>，擁有智能手機的百分比亦高達</a:t>
            </a:r>
            <a:r>
              <a:rPr lang="en-US" altLang="zh-TW" dirty="0"/>
              <a:t>94.3%</a:t>
            </a:r>
            <a:r>
              <a:rPr lang="zh-TW" altLang="en-US" dirty="0"/>
              <a:t>。網絡資訊的普及性高，為網紅的興起提供了有利條件；同時，</a:t>
            </a:r>
            <a:r>
              <a:rPr lang="zh-TW" altLang="en-US" dirty="0">
                <a:solidFill>
                  <a:srgbClr val="FF0000"/>
                </a:solidFill>
              </a:rPr>
              <a:t>兒童及青少年使用網絡成為常態，其個人成長容易被網絡風氣影響</a:t>
            </a:r>
            <a:r>
              <a:rPr lang="zh-TW" altLang="en-US" dirty="0"/>
              <a:t>。</a:t>
            </a:r>
          </a:p>
          <a:p>
            <a:r>
              <a:rPr lang="zh-TW" altLang="en-US" dirty="0"/>
              <a:t>網紅經濟帶來龐大商機，創造數以億計的經濟效益。以中國為例，根據</a:t>
            </a:r>
            <a:r>
              <a:rPr lang="en-US" altLang="zh-TW" dirty="0"/>
              <a:t>《2018 </a:t>
            </a:r>
            <a:r>
              <a:rPr lang="zh-TW" altLang="en-US" dirty="0"/>
              <a:t>中國網紅經濟發展洞察報告</a:t>
            </a:r>
            <a:r>
              <a:rPr lang="en-US" altLang="zh-TW" dirty="0"/>
              <a:t>》</a:t>
            </a:r>
            <a:r>
              <a:rPr lang="zh-TW" altLang="en-US" dirty="0"/>
              <a:t>，預計到</a:t>
            </a:r>
            <a:r>
              <a:rPr lang="en-US" altLang="zh-TW" dirty="0"/>
              <a:t>2020</a:t>
            </a:r>
            <a:r>
              <a:rPr lang="zh-TW" altLang="en-US" dirty="0"/>
              <a:t>年，中國短片市場規模將達</a:t>
            </a:r>
            <a:r>
              <a:rPr lang="en-US" altLang="zh-TW" dirty="0"/>
              <a:t>797.1</a:t>
            </a:r>
            <a:r>
              <a:rPr lang="zh-TW" altLang="en-US" dirty="0"/>
              <a:t>億元人民幣，直播市場更達</a:t>
            </a:r>
            <a:r>
              <a:rPr lang="en-US" altLang="zh-TW" dirty="0"/>
              <a:t>1,120.9</a:t>
            </a:r>
            <a:r>
              <a:rPr lang="zh-TW" altLang="en-US" dirty="0"/>
              <a:t>億元人民幣，反映網絡短片、直播發展愈來愈發達及商業化，有利經濟發展。</a:t>
            </a:r>
          </a:p>
          <a:p>
            <a:r>
              <a:rPr lang="zh-TW" altLang="en-US" dirty="0"/>
              <a:t>不單止中國，世界各地都有網紅能賺取可觀的財富。根據福布斯（</a:t>
            </a:r>
            <a:r>
              <a:rPr lang="en-US" altLang="zh-TW" dirty="0"/>
              <a:t>Forbes</a:t>
            </a:r>
            <a:r>
              <a:rPr lang="zh-TW" altLang="en-US" dirty="0"/>
              <a:t>）發表的</a:t>
            </a:r>
            <a:r>
              <a:rPr lang="en-US" altLang="zh-TW" dirty="0">
                <a:solidFill>
                  <a:srgbClr val="FF0000"/>
                </a:solidFill>
              </a:rPr>
              <a:t>2019</a:t>
            </a:r>
            <a:r>
              <a:rPr lang="zh-TW" altLang="en-US" dirty="0">
                <a:solidFill>
                  <a:srgbClr val="FF0000"/>
                </a:solidFill>
              </a:rPr>
              <a:t>年度最高收入</a:t>
            </a:r>
            <a:r>
              <a:rPr lang="en-US" altLang="zh-TW" dirty="0" err="1">
                <a:solidFill>
                  <a:srgbClr val="FF0000"/>
                </a:solidFill>
              </a:rPr>
              <a:t>Youtuber</a:t>
            </a:r>
            <a:r>
              <a:rPr lang="zh-TW" altLang="en-US" dirty="0">
                <a:solidFill>
                  <a:srgbClr val="FF0000"/>
                </a:solidFill>
              </a:rPr>
              <a:t>排行榜，只有八歲的</a:t>
            </a:r>
            <a:r>
              <a:rPr lang="en-US" altLang="zh-TW" dirty="0">
                <a:solidFill>
                  <a:srgbClr val="FF0000"/>
                </a:solidFill>
              </a:rPr>
              <a:t>Ryan </a:t>
            </a:r>
            <a:r>
              <a:rPr lang="en-US" altLang="zh-TW" dirty="0" err="1">
                <a:solidFill>
                  <a:srgbClr val="FF0000"/>
                </a:solidFill>
              </a:rPr>
              <a:t>Kaji</a:t>
            </a:r>
            <a:r>
              <a:rPr lang="zh-TW" altLang="en-US" dirty="0">
                <a:solidFill>
                  <a:srgbClr val="FF0000"/>
                </a:solidFill>
              </a:rPr>
              <a:t>年收入達</a:t>
            </a:r>
            <a:r>
              <a:rPr lang="en-US" altLang="zh-TW" dirty="0">
                <a:solidFill>
                  <a:srgbClr val="FF0000"/>
                </a:solidFill>
              </a:rPr>
              <a:t>2,600</a:t>
            </a:r>
            <a:r>
              <a:rPr lang="zh-TW" altLang="en-US" dirty="0">
                <a:solidFill>
                  <a:srgbClr val="FF0000"/>
                </a:solidFill>
              </a:rPr>
              <a:t>萬美元</a:t>
            </a:r>
            <a:r>
              <a:rPr lang="zh-TW" altLang="en-US" dirty="0"/>
              <a:t>，是全球之冠；而第二名及第三名的年收入分別為</a:t>
            </a:r>
            <a:r>
              <a:rPr lang="en-US" altLang="zh-TW" dirty="0"/>
              <a:t>2,000</a:t>
            </a:r>
            <a:r>
              <a:rPr lang="zh-TW" altLang="en-US" dirty="0"/>
              <a:t>萬美元及</a:t>
            </a:r>
            <a:r>
              <a:rPr lang="en-US" altLang="zh-TW" dirty="0"/>
              <a:t>1,800</a:t>
            </a:r>
            <a:r>
              <a:rPr lang="zh-TW" altLang="en-US" dirty="0"/>
              <a:t>萬美元，可見網紅收入豐厚。不過，評論指以兒童宣傳產品，並讓兒童觀賞行銷影片，會剌激兒童物慾，產生不良影響；</a:t>
            </a:r>
            <a:r>
              <a:rPr lang="en-US" altLang="zh-TW" dirty="0" err="1"/>
              <a:t>Youtube</a:t>
            </a:r>
            <a:r>
              <a:rPr lang="zh-TW" altLang="en-US" dirty="0"/>
              <a:t>亦因兒童私隱問題而收緊兒童定向的影片及廣告限制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6612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5370" y="218364"/>
            <a:ext cx="10844284" cy="709683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內地互聯網發展一日千里，自媒體（</a:t>
            </a:r>
            <a:r>
              <a:rPr lang="en-US" altLang="zh-TW" dirty="0" smtClean="0"/>
              <a:t>self-media</a:t>
            </a:r>
            <a:r>
              <a:rPr lang="zh-TW" altLang="en-US" dirty="0" smtClean="0"/>
              <a:t>，又稱個人媒體或草根媒體）如雨後春筍出現，網紅文化亦隨之興起。網紅是網絡紅人的簡稱，可理解為網絡世界裡的名人或意見領袖，網紅文化所衍生的網紅產業具相當潛力，不少網紅會在直播宣傳個人網店的商品，以有</a:t>
            </a:r>
            <a:r>
              <a:rPr lang="zh-TW" altLang="en-US" dirty="0" smtClean="0">
                <a:solidFill>
                  <a:srgbClr val="FF0000"/>
                </a:solidFill>
              </a:rPr>
              <a:t>「內地第一網紅」之稱的女模特兒張大奕</a:t>
            </a:r>
            <a:r>
              <a:rPr lang="zh-TW" altLang="en-US" dirty="0" smtClean="0"/>
              <a:t>為例，其網店於</a:t>
            </a:r>
            <a:r>
              <a:rPr lang="en-US" altLang="zh-TW" dirty="0" smtClean="0"/>
              <a:t>2018</a:t>
            </a:r>
            <a:r>
              <a:rPr lang="zh-TW" altLang="en-US" dirty="0" smtClean="0"/>
              <a:t>年的</a:t>
            </a:r>
            <a:r>
              <a:rPr lang="zh-TW" altLang="en-US" dirty="0" smtClean="0">
                <a:solidFill>
                  <a:srgbClr val="FF0000"/>
                </a:solidFill>
              </a:rPr>
              <a:t>淘寶「雙</a:t>
            </a:r>
            <a:r>
              <a:rPr lang="en-US" altLang="zh-TW" dirty="0" smtClean="0">
                <a:solidFill>
                  <a:srgbClr val="FF0000"/>
                </a:solidFill>
              </a:rPr>
              <a:t>11</a:t>
            </a:r>
            <a:r>
              <a:rPr lang="zh-TW" altLang="en-US" dirty="0" smtClean="0">
                <a:solidFill>
                  <a:srgbClr val="FF0000"/>
                </a:solidFill>
              </a:rPr>
              <a:t>」便創出</a:t>
            </a:r>
            <a:r>
              <a:rPr lang="en-US" altLang="zh-TW" dirty="0" smtClean="0">
                <a:solidFill>
                  <a:srgbClr val="FF0000"/>
                </a:solidFill>
              </a:rPr>
              <a:t>28</a:t>
            </a:r>
            <a:r>
              <a:rPr lang="zh-TW" altLang="en-US" dirty="0" smtClean="0">
                <a:solidFill>
                  <a:srgbClr val="FF0000"/>
                </a:solidFill>
              </a:rPr>
              <a:t>分鐘賣出一億元人民幣商品的佳績</a:t>
            </a:r>
            <a:r>
              <a:rPr lang="zh-TW" altLang="en-US" dirty="0" smtClean="0"/>
              <a:t>，她更在</a:t>
            </a:r>
            <a:r>
              <a:rPr lang="en-US" altLang="zh-TW" dirty="0" smtClean="0"/>
              <a:t>2019</a:t>
            </a:r>
            <a:r>
              <a:rPr lang="zh-TW" altLang="en-US" dirty="0" smtClean="0"/>
              <a:t>年登上</a:t>
            </a:r>
            <a:r>
              <a:rPr lang="en-US" altLang="zh-TW" dirty="0" smtClean="0"/>
              <a:t>《</a:t>
            </a:r>
            <a:r>
              <a:rPr lang="zh-TW" altLang="en-US" dirty="0" smtClean="0"/>
              <a:t>時代</a:t>
            </a:r>
            <a:r>
              <a:rPr lang="en-US" altLang="zh-TW" dirty="0" smtClean="0"/>
              <a:t>》</a:t>
            </a:r>
            <a:r>
              <a:rPr lang="zh-TW" altLang="en-US" dirty="0" smtClean="0"/>
              <a:t>雜誌最具影響力互聯網人物榜。由此可見，網紅可利用在互聯網世界的影響力轉化成現實世界的商機。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愈來愈多內地民眾因利潤可觀、尋求認同或個人興趣投身網絡主播行列，令行業競爭日益劇烈。部分人為了成為網紅，獲取認同及賺取更多收入，因而</a:t>
            </a:r>
            <a:r>
              <a:rPr lang="zh-TW" altLang="en-US" dirty="0" smtClean="0">
                <a:solidFill>
                  <a:srgbClr val="FF0000"/>
                </a:solidFill>
              </a:rPr>
              <a:t>作出一些偏差行為</a:t>
            </a:r>
            <a:r>
              <a:rPr lang="zh-TW" altLang="en-US" dirty="0" smtClean="0"/>
              <a:t>。</a:t>
            </a:r>
            <a:r>
              <a:rPr lang="zh-TW" altLang="en-US" dirty="0" smtClean="0">
                <a:solidFill>
                  <a:srgbClr val="FF0000"/>
                </a:solidFill>
              </a:rPr>
              <a:t>如早前浙江省有一名網絡主播，拍攝刺激的跳河短片企圖引起觀眾關注，最後卻不幸因頭部觸底死亡</a:t>
            </a:r>
            <a:r>
              <a:rPr lang="zh-TW" altLang="en-US" dirty="0" smtClean="0"/>
              <a:t>，引起各界關注網紅文化為社會所帶來的影響。</a:t>
            </a:r>
            <a:r>
              <a:rPr lang="zh-TW" altLang="en-US" dirty="0" smtClean="0">
                <a:solidFill>
                  <a:srgbClr val="FF0000"/>
                </a:solidFill>
              </a:rPr>
              <a:t>青少年若長期接觸此類偏差的直播內容，或會造成價值觀扭曲的問題，窒礙個人成長發展。</a:t>
            </a:r>
            <a:endParaRPr lang="zh-HK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46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1026" name="Picture 2" descr="未提供相片說明。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23" y="0"/>
            <a:ext cx="7795123" cy="779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52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8891" y="61415"/>
            <a:ext cx="11089943" cy="6796585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根據</a:t>
            </a:r>
            <a:r>
              <a:rPr lang="en-US" altLang="zh-TW" dirty="0"/>
              <a:t>《</a:t>
            </a:r>
            <a:r>
              <a:rPr lang="en-US" altLang="zh-TW" dirty="0">
                <a:solidFill>
                  <a:srgbClr val="FF0000"/>
                </a:solidFill>
              </a:rPr>
              <a:t>2016</a:t>
            </a:r>
            <a:r>
              <a:rPr lang="zh-TW" altLang="en-US" dirty="0"/>
              <a:t>電商紅人大數據報告</a:t>
            </a:r>
            <a:r>
              <a:rPr lang="en-US" altLang="zh-TW" dirty="0"/>
              <a:t>》</a:t>
            </a:r>
            <a:r>
              <a:rPr lang="zh-TW" altLang="en-US" dirty="0"/>
              <a:t>，去年中國的</a:t>
            </a:r>
            <a:r>
              <a:rPr lang="zh-TW" altLang="en-US" dirty="0">
                <a:solidFill>
                  <a:srgbClr val="FF0000"/>
                </a:solidFill>
              </a:rPr>
              <a:t>網紅產值逼近</a:t>
            </a:r>
            <a:r>
              <a:rPr lang="en-US" altLang="zh-TW" dirty="0">
                <a:solidFill>
                  <a:srgbClr val="FF0000"/>
                </a:solidFill>
              </a:rPr>
              <a:t>580</a:t>
            </a:r>
            <a:r>
              <a:rPr lang="zh-TW" altLang="en-US" dirty="0">
                <a:solidFill>
                  <a:srgbClr val="FF0000"/>
                </a:solidFill>
              </a:rPr>
              <a:t>億人民幣</a:t>
            </a:r>
            <a:r>
              <a:rPr lang="zh-TW" altLang="en-US" dirty="0"/>
              <a:t>，足足比</a:t>
            </a:r>
            <a:r>
              <a:rPr lang="en-US" altLang="zh-TW" dirty="0"/>
              <a:t>2015</a:t>
            </a:r>
            <a:r>
              <a:rPr lang="zh-TW" altLang="en-US" dirty="0"/>
              <a:t>年的</a:t>
            </a:r>
            <a:r>
              <a:rPr lang="en-US" altLang="zh-TW" dirty="0"/>
              <a:t>440</a:t>
            </a:r>
            <a:r>
              <a:rPr lang="zh-TW" altLang="en-US" dirty="0"/>
              <a:t>億電影總票房還要高得多。網紅的產業價值主要來自粉絲社群。現時中國約有</a:t>
            </a:r>
            <a:r>
              <a:rPr lang="en-US" altLang="zh-TW" dirty="0"/>
              <a:t>7.51</a:t>
            </a:r>
            <a:r>
              <a:rPr lang="zh-TW" altLang="en-US" dirty="0"/>
              <a:t>億名網民，基數甚大，由此衍生的經濟規模及潛力相當驚人。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今年</a:t>
            </a:r>
            <a:r>
              <a:rPr lang="en-US" altLang="zh-TW" dirty="0"/>
              <a:t>6</a:t>
            </a:r>
            <a:r>
              <a:rPr lang="zh-TW" altLang="en-US" dirty="0"/>
              <a:t>月，艾瑞與微博聯合發布的「中國網紅經濟發展洞察報告」指出，</a:t>
            </a:r>
            <a:r>
              <a:rPr lang="en-US" altLang="zh-TW" dirty="0">
                <a:solidFill>
                  <a:srgbClr val="FF0000"/>
                </a:solidFill>
              </a:rPr>
              <a:t>2017</a:t>
            </a:r>
            <a:r>
              <a:rPr lang="zh-TW" altLang="en-US" dirty="0">
                <a:solidFill>
                  <a:srgbClr val="FF0000"/>
                </a:solidFill>
              </a:rPr>
              <a:t>年中國網紅粉絲的總人數已達</a:t>
            </a:r>
            <a:r>
              <a:rPr lang="en-US" altLang="zh-TW" dirty="0">
                <a:solidFill>
                  <a:srgbClr val="FF0000"/>
                </a:solidFill>
              </a:rPr>
              <a:t>4.7</a:t>
            </a:r>
            <a:r>
              <a:rPr lang="zh-TW" altLang="en-US" dirty="0">
                <a:solidFill>
                  <a:srgbClr val="FF0000"/>
                </a:solidFill>
              </a:rPr>
              <a:t>億人，較</a:t>
            </a:r>
            <a:r>
              <a:rPr lang="en-US" altLang="zh-TW" dirty="0">
                <a:solidFill>
                  <a:srgbClr val="FF0000"/>
                </a:solidFill>
              </a:rPr>
              <a:t>2016</a:t>
            </a:r>
            <a:r>
              <a:rPr lang="zh-TW" altLang="en-US" dirty="0">
                <a:solidFill>
                  <a:srgbClr val="FF0000"/>
                </a:solidFill>
              </a:rPr>
              <a:t>年的</a:t>
            </a:r>
            <a:r>
              <a:rPr lang="en-US" altLang="zh-TW" dirty="0">
                <a:solidFill>
                  <a:srgbClr val="FF0000"/>
                </a:solidFill>
              </a:rPr>
              <a:t>3.9</a:t>
            </a:r>
            <a:r>
              <a:rPr lang="zh-TW" altLang="en-US" dirty="0">
                <a:solidFill>
                  <a:srgbClr val="FF0000"/>
                </a:solidFill>
              </a:rPr>
              <a:t>億增長</a:t>
            </a:r>
            <a:r>
              <a:rPr lang="en-US" altLang="zh-TW" dirty="0">
                <a:solidFill>
                  <a:srgbClr val="FF0000"/>
                </a:solidFill>
              </a:rPr>
              <a:t>20.6%</a:t>
            </a:r>
            <a:r>
              <a:rPr lang="zh-TW" altLang="en-US" dirty="0">
                <a:solidFill>
                  <a:srgbClr val="FF0000"/>
                </a:solidFill>
              </a:rPr>
              <a:t>。</a:t>
            </a:r>
            <a:r>
              <a:rPr lang="zh-TW" altLang="en-US" dirty="0"/>
              <a:t>與此同時，粉絲規模達</a:t>
            </a:r>
            <a:r>
              <a:rPr lang="en-US" altLang="zh-TW" dirty="0"/>
              <a:t>10</a:t>
            </a:r>
            <a:r>
              <a:rPr lang="zh-TW" altLang="en-US" dirty="0"/>
              <a:t>萬人以上的網紅，數目亦較去年大幅增長</a:t>
            </a:r>
            <a:r>
              <a:rPr lang="en-US" altLang="zh-TW" dirty="0"/>
              <a:t>57.3%</a:t>
            </a:r>
            <a:r>
              <a:rPr lang="zh-TW" altLang="en-US" dirty="0"/>
              <a:t>。換言之，網紅人數和粉絲人數出現雙增長，可以預期粉絲經濟未來仍有更大增長空間。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b="1" dirty="0"/>
              <a:t>粉絲力化作購買力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>
                <a:solidFill>
                  <a:srgbClr val="FF0000"/>
                </a:solidFill>
              </a:rPr>
              <a:t>粉絲人數和網紅產業價值成正比</a:t>
            </a:r>
            <a:r>
              <a:rPr lang="zh-TW" altLang="en-US" dirty="0"/>
              <a:t>，原因是網紅能夠有效引導粉絲社群的消費需求，實現將粉絲力化作實質的購買力。因此，粉絲人流愈大，「變現」（即轉換為現金）潛力愈高。以身價過億的</a:t>
            </a:r>
            <a:r>
              <a:rPr lang="en-US" altLang="zh-TW" dirty="0" err="1"/>
              <a:t>Papi</a:t>
            </a:r>
            <a:r>
              <a:rPr lang="zh-TW" altLang="en-US" dirty="0"/>
              <a:t>醬為例，她的微博粉絲多達</a:t>
            </a:r>
            <a:r>
              <a:rPr lang="en-US" altLang="zh-TW" dirty="0"/>
              <a:t>2,500</a:t>
            </a:r>
            <a:r>
              <a:rPr lang="zh-TW" altLang="en-US" dirty="0"/>
              <a:t>萬人，基於自身的影響力，</a:t>
            </a:r>
            <a:r>
              <a:rPr lang="en-US" altLang="zh-TW" dirty="0" err="1">
                <a:solidFill>
                  <a:srgbClr val="FF0000"/>
                </a:solidFill>
              </a:rPr>
              <a:t>Papi</a:t>
            </a:r>
            <a:r>
              <a:rPr lang="zh-TW" altLang="en-US" dirty="0">
                <a:solidFill>
                  <a:srgbClr val="FF0000"/>
                </a:solidFill>
              </a:rPr>
              <a:t>醬可以通過直播、廣告代言、跟電商合作等方式，賺取動輒過百萬計的收入</a:t>
            </a:r>
            <a:r>
              <a:rPr lang="zh-TW" altLang="en-US" dirty="0"/>
              <a:t>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網紅經濟是全新形式的粉絲經濟，藉着明星效應和高企人氣，帶動粉絲的購買力。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46007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227463" y="0"/>
            <a:ext cx="12419463" cy="6864823"/>
          </a:xfrm>
        </p:spPr>
        <p:txBody>
          <a:bodyPr>
            <a:noAutofit/>
          </a:bodyPr>
          <a:lstStyle/>
          <a:p>
            <a:r>
              <a:rPr lang="zh-TW" altLang="en-US" sz="2500" dirty="0"/>
              <a:t>網紅經濟去年在內地高速發展，</a:t>
            </a:r>
            <a:r>
              <a:rPr lang="en-US" altLang="zh-TW" sz="2500" dirty="0"/>
              <a:t>2016</a:t>
            </a:r>
            <a:r>
              <a:rPr lang="zh-TW" altLang="en-US" sz="2500" dirty="0"/>
              <a:t>年被稱為「網絡直播元年」，</a:t>
            </a:r>
            <a:r>
              <a:rPr lang="zh-TW" altLang="en-US" sz="2500" dirty="0">
                <a:solidFill>
                  <a:srgbClr val="FF0000"/>
                </a:solidFill>
              </a:rPr>
              <a:t>網紅通過直播收取粉絲打賞、代言商品、置入廣告、和電子商家合作、開設自家網店、參與商業演出等等多元化的「變現」方式，賺取實質收入</a:t>
            </a:r>
            <a:r>
              <a:rPr lang="zh-TW" altLang="en-US" sz="2500" dirty="0"/>
              <a:t>。</a:t>
            </a: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dirty="0"/>
              <a:t>網紅的收入是大眾關心的話題。在微博擁有超過</a:t>
            </a:r>
            <a:r>
              <a:rPr lang="en-US" altLang="zh-TW" sz="2500" dirty="0"/>
              <a:t>520</a:t>
            </a:r>
            <a:r>
              <a:rPr lang="zh-TW" altLang="en-US" sz="2500" dirty="0"/>
              <a:t>萬粉絲的</a:t>
            </a:r>
            <a:r>
              <a:rPr lang="en-US" altLang="zh-TW" sz="2500" dirty="0">
                <a:solidFill>
                  <a:srgbClr val="FF0000"/>
                </a:solidFill>
              </a:rPr>
              <a:t>28</a:t>
            </a:r>
            <a:r>
              <a:rPr lang="zh-TW" altLang="en-US" sz="2500" dirty="0">
                <a:solidFill>
                  <a:srgbClr val="FF0000"/>
                </a:solidFill>
              </a:rPr>
              <a:t>歲網紅張大奕</a:t>
            </a:r>
            <a:r>
              <a:rPr lang="zh-TW" altLang="en-US" sz="2500" dirty="0"/>
              <a:t>，</a:t>
            </a:r>
            <a:r>
              <a:rPr lang="zh-TW" altLang="en-US" sz="2500" dirty="0">
                <a:solidFill>
                  <a:srgbClr val="FF0000"/>
                </a:solidFill>
              </a:rPr>
              <a:t>因在淘寶開設網店年賺三億而成為國際新聞</a:t>
            </a:r>
            <a:r>
              <a:rPr lang="zh-TW" altLang="en-US" sz="2500" dirty="0"/>
              <a:t>，網紅在不少人心目中，幾乎成為一夜成名，瞬間暴富的代名詞，吸引了大量年輕人加入網紅的淘金行列。然而調查顯示，年薪過千萬的網紅只屬極少數，網紅的平均月薪為</a:t>
            </a:r>
            <a:r>
              <a:rPr lang="en-US" altLang="zh-TW" sz="2500" dirty="0"/>
              <a:t>2.1</a:t>
            </a:r>
            <a:r>
              <a:rPr lang="zh-TW" altLang="en-US" sz="2500" dirty="0"/>
              <a:t>萬元，而月入過萬的更只佔</a:t>
            </a:r>
            <a:r>
              <a:rPr lang="en-US" altLang="zh-TW" sz="2500" dirty="0"/>
              <a:t>6.1%</a:t>
            </a:r>
            <a:r>
              <a:rPr lang="zh-TW" altLang="en-US" sz="2500" dirty="0"/>
              <a:t>，月入一千元以下的網紅則高達</a:t>
            </a:r>
            <a:r>
              <a:rPr lang="en-US" altLang="zh-TW" sz="2500" dirty="0"/>
              <a:t>72.5%</a:t>
            </a:r>
            <a:r>
              <a:rPr lang="zh-TW" altLang="en-US" sz="2500" dirty="0"/>
              <a:t>。</a:t>
            </a: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b="1" dirty="0"/>
              <a:t>收入差距大 競爭激烈</a:t>
            </a: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dirty="0"/>
              <a:t>網紅收入嚴重兩極化，反映</a:t>
            </a:r>
            <a:r>
              <a:rPr lang="zh-TW" altLang="en-US" sz="2500" dirty="0">
                <a:solidFill>
                  <a:srgbClr val="FF0000"/>
                </a:solidFill>
              </a:rPr>
              <a:t>網紅行業競爭激烈</a:t>
            </a:r>
            <a:r>
              <a:rPr lang="zh-TW" altLang="en-US" sz="2500" dirty="0"/>
              <a:t>。事實上，這場競爭不只存在於網紅之間，還有網紅背後的龐大產業鏈。網紅擁有不遜於明星的關注度和話題度，巨大的商業價值吸引了經紀公司、社交平台、電子商家、廣告商、產品供應商、融資公司等結合在一起，成為完整的網紅產業鏈。換句話說，網紅只是經濟鏈上的其中一環。</a:t>
            </a: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r>
              <a:rPr lang="zh-TW" altLang="en-US" sz="2500" dirty="0"/>
              <a:t>微博官方數據顯示，九成微博網紅都有跟經紀公司、電商平台等機構簽約，比起單打獨鬥，網紅經紀公司會提供培訓、大數據分析、經營粉絲社群、接洽廣告、電商和供應商等多方面支援，令網紅經濟規模持續擴張。</a:t>
            </a:r>
            <a:r>
              <a:rPr lang="zh-TW" altLang="en-US" sz="2500" dirty="0" smtClean="0"/>
              <a:t/>
            </a:r>
            <a:br>
              <a:rPr lang="zh-TW" altLang="en-US" sz="2500" dirty="0" smtClean="0"/>
            </a:br>
            <a:endParaRPr lang="zh-HK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50853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3358" y="559559"/>
            <a:ext cx="10776045" cy="6796585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首設網紅學院 課程</a:t>
            </a:r>
            <a:r>
              <a:rPr lang="zh-TW" altLang="en-US" b="1" dirty="0" smtClean="0">
                <a:solidFill>
                  <a:srgbClr val="FF0000"/>
                </a:solidFill>
              </a:rPr>
              <a:t>全面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網</a:t>
            </a:r>
            <a:r>
              <a:rPr lang="zh-TW" altLang="en-US" dirty="0"/>
              <a:t>紅產業掀起的經濟熱潮，吸引愈來愈多年輕人有意入行，內地有近六成大學生表示，網紅是畢業後的理想職業。因應市場需求，最近</a:t>
            </a:r>
            <a:r>
              <a:rPr lang="zh-TW" altLang="en-US" dirty="0">
                <a:solidFill>
                  <a:srgbClr val="FF0000"/>
                </a:solidFill>
              </a:rPr>
              <a:t>重慶</a:t>
            </a:r>
            <a:r>
              <a:rPr lang="zh-TW" altLang="en-US" dirty="0"/>
              <a:t>一所大學和企業合作，於十月正式開設「網紅學院」，培訓學生成為網紅，</a:t>
            </a:r>
            <a:r>
              <a:rPr lang="zh-TW" altLang="en-US" dirty="0">
                <a:solidFill>
                  <a:srgbClr val="FF0000"/>
                </a:solidFill>
              </a:rPr>
              <a:t>課程包括教授學生直播技巧、形象設計、錄製短片、負面評論管理、索取直播打賞等等</a:t>
            </a:r>
            <a:r>
              <a:rPr lang="zh-TW" altLang="en-US" dirty="0"/>
              <a:t>，還安排完成培訓的學生和公司簽約做網紅，做法引起社會爭議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b="1" dirty="0" smtClean="0"/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打造</a:t>
            </a:r>
            <a:r>
              <a:rPr lang="zh-TW" altLang="en-US" b="1" dirty="0">
                <a:solidFill>
                  <a:srgbClr val="FF0000"/>
                </a:solidFill>
              </a:rPr>
              <a:t>網紅小鎮「淘金」</a:t>
            </a:r>
            <a:r>
              <a:rPr lang="zh-TW" altLang="en-US" dirty="0" smtClean="0">
                <a:solidFill>
                  <a:srgbClr val="FF0000"/>
                </a:solidFill>
              </a:rPr>
              <a:t/>
            </a:r>
            <a:br>
              <a:rPr lang="zh-TW" altLang="en-US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除了網紅學院之外，中國首座</a:t>
            </a:r>
            <a:r>
              <a:rPr lang="zh-TW" altLang="en-US" dirty="0">
                <a:solidFill>
                  <a:srgbClr val="FF0000"/>
                </a:solidFill>
              </a:rPr>
              <a:t>網紅小鎮</a:t>
            </a:r>
            <a:r>
              <a:rPr lang="en-US" altLang="zh-TW" dirty="0">
                <a:solidFill>
                  <a:srgbClr val="FF0000"/>
                </a:solidFill>
              </a:rPr>
              <a:t>DAMARA VILLAGE</a:t>
            </a:r>
            <a:r>
              <a:rPr lang="zh-TW" altLang="en-US" dirty="0"/>
              <a:t>於上月在</a:t>
            </a:r>
            <a:r>
              <a:rPr lang="zh-TW" altLang="en-US" dirty="0">
                <a:solidFill>
                  <a:srgbClr val="FF0000"/>
                </a:solidFill>
              </a:rPr>
              <a:t>武漢</a:t>
            </a:r>
            <a:r>
              <a:rPr lang="zh-TW" altLang="en-US" dirty="0"/>
              <a:t>開幕，集結了網絡直播的相關產業，例如設有超過一百間的網紅直播間，還有網紅設計師工作室、二次元產業店鋪、網紅工廠、粉絲俱樂部等等，期望乘着網紅直播熱潮，令小鎮成為網紅淘金地。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59180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466" y="-289967"/>
            <a:ext cx="10515600" cy="1325563"/>
          </a:xfrm>
        </p:spPr>
        <p:txBody>
          <a:bodyPr/>
          <a:lstStyle/>
          <a:p>
            <a:r>
              <a:rPr lang="zh-TW" altLang="en-US" b="1" dirty="0"/>
              <a:t>網紅經濟崛起的</a:t>
            </a:r>
            <a:r>
              <a:rPr lang="zh-TW" altLang="en-US" b="1" dirty="0" smtClean="0">
                <a:solidFill>
                  <a:srgbClr val="FF0000"/>
                </a:solidFill>
              </a:rPr>
              <a:t>成因</a:t>
            </a:r>
            <a:r>
              <a:rPr lang="en-US" altLang="zh-TW" b="1" dirty="0" smtClean="0">
                <a:solidFill>
                  <a:srgbClr val="FF0000"/>
                </a:solidFill>
              </a:rPr>
              <a:t>: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690" y="761100"/>
            <a:ext cx="11663151" cy="6581396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b="1" dirty="0"/>
              <a:t>一、</a:t>
            </a:r>
            <a:r>
              <a:rPr lang="zh-TW" altLang="en-US" b="1" dirty="0">
                <a:solidFill>
                  <a:srgbClr val="FF0000"/>
                </a:solidFill>
              </a:rPr>
              <a:t>消費者行為模式改變</a:t>
            </a:r>
            <a:r>
              <a:rPr lang="zh-TW" altLang="en-US" dirty="0" smtClean="0">
                <a:solidFill>
                  <a:srgbClr val="FF0000"/>
                </a:solidFill>
              </a:rPr>
              <a:t/>
            </a:r>
            <a:br>
              <a:rPr lang="zh-TW" altLang="en-US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自媒體（</a:t>
            </a:r>
            <a:r>
              <a:rPr lang="en-US" altLang="zh-TW" dirty="0"/>
              <a:t>We Media</a:t>
            </a:r>
            <a:r>
              <a:rPr lang="zh-TW" altLang="en-US" dirty="0"/>
              <a:t>）時代，人人可以在網上發表食評、影評、產品使用心得等體驗分享，間接改變了消費者的行為模式，由過往單向被動地接收廣告商品資訊，轉為主動上網查看使用者口碑。據「中國網紅經濟發展洞察報告」顯示，網紅粉絲關注的領域涵蓋了時尚、電影、美食、美妝等日常生活領域。例如在淘寶平台上，便有數百位網紅，擁有超過五千萬粉絲；比起明星廣告，網紅的體驗心得更貼近生活，因此更容易引起粉絲的共鳴和信賴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b="1" dirty="0"/>
              <a:t>二、</a:t>
            </a:r>
            <a:r>
              <a:rPr lang="zh-TW" altLang="en-US" b="1" dirty="0">
                <a:solidFill>
                  <a:srgbClr val="FF0000"/>
                </a:solidFill>
              </a:rPr>
              <a:t>傳統行銷市場的困局</a:t>
            </a:r>
            <a:r>
              <a:rPr lang="zh-TW" altLang="en-US" dirty="0" smtClean="0">
                <a:solidFill>
                  <a:srgbClr val="FF0000"/>
                </a:solidFill>
              </a:rPr>
              <a:t/>
            </a:r>
            <a:br>
              <a:rPr lang="zh-TW" altLang="en-US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隨着消費者行為模式改變，傳統行銷手法的成效愈來愈弱，商家急切須要尋找另一高效率的行銷方式，而網紅坐擁千萬粉絲的影響力，正具備高效、迅速和廉價的行銷優點，符合品牌商需要，因而吸引大量行銷資金流向網紅產業，令網紅的影響力得以轉化為經濟收入。由於傳統的硬銷廣告容易令人反感，導致粉絲流失，因此網紅通常不會生硬推銷，而是用有趣故事、反諷、戲謔等方式讓行銷變成有趣的內容，令粉絲對行銷商品的好感度增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b="1" dirty="0"/>
              <a:t>三、</a:t>
            </a:r>
            <a:r>
              <a:rPr lang="zh-TW" altLang="en-US" b="1" dirty="0">
                <a:solidFill>
                  <a:srgbClr val="FF0000"/>
                </a:solidFill>
              </a:rPr>
              <a:t>多頻道網絡蓬勃發展</a:t>
            </a:r>
            <a:r>
              <a:rPr lang="zh-TW" altLang="en-US" dirty="0" smtClean="0">
                <a:solidFill>
                  <a:srgbClr val="FF0000"/>
                </a:solidFill>
              </a:rPr>
              <a:t/>
            </a:r>
            <a:br>
              <a:rPr lang="zh-TW" altLang="en-US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去年中國市場上的直播平台公司多達二百家，短視頻和視頻直播大為流行，網民日益習慣通過社交平台、視頻網站、直播平台等多頻道網絡尋找娛樂；多元化的頻道網絡亦為網紅提供了舞台，讓粉絲聚集。隨着人流大增，移動直播的盈利模式亦從簡單的打賞，衍生到廣告、電商經濟、微電影等經濟領域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5063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2350</Words>
  <Application>Microsoft Office PowerPoint</Application>
  <PresentationFormat>寬螢幕</PresentationFormat>
  <Paragraphs>27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Calibri</vt:lpstr>
      <vt:lpstr>Calibri Light</vt:lpstr>
      <vt:lpstr>Office 佈景主題</vt:lpstr>
      <vt:lpstr>「網紅」/KOL，Key Opinion Leader</vt:lpstr>
      <vt:lpstr>現象: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網紅經濟崛起的成因:</vt:lpstr>
      <vt:lpstr>PowerPoint 簡報</vt:lpstr>
      <vt:lpstr>概念: 粉絲經濟</vt:lpstr>
      <vt:lpstr>網紅現象可能會為青少年的成長帶來甚麼潛在風險？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「網紅」</dc:title>
  <dc:creator>WongChuenFung</dc:creator>
  <cp:lastModifiedBy>WongChuenFung</cp:lastModifiedBy>
  <cp:revision>12</cp:revision>
  <dcterms:created xsi:type="dcterms:W3CDTF">2021-04-21T03:34:53Z</dcterms:created>
  <dcterms:modified xsi:type="dcterms:W3CDTF">2021-04-21T03:55:38Z</dcterms:modified>
</cp:coreProperties>
</file>