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1" r:id="rId3"/>
    <p:sldId id="280" r:id="rId4"/>
    <p:sldId id="256" r:id="rId5"/>
    <p:sldId id="267" r:id="rId6"/>
    <p:sldId id="258" r:id="rId7"/>
    <p:sldId id="268" r:id="rId8"/>
    <p:sldId id="259" r:id="rId9"/>
    <p:sldId id="282" r:id="rId10"/>
    <p:sldId id="273" r:id="rId11"/>
    <p:sldId id="276" r:id="rId12"/>
    <p:sldId id="278" r:id="rId13"/>
    <p:sldId id="260" r:id="rId14"/>
    <p:sldId id="274" r:id="rId15"/>
    <p:sldId id="272" r:id="rId16"/>
    <p:sldId id="279" r:id="rId17"/>
    <p:sldId id="26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1A4D3-F654-477E-890E-EFE00894B3FC}" type="datetimeFigureOut">
              <a:rPr lang="zh-TW" altLang="en-US" smtClean="0"/>
              <a:pPr/>
              <a:t>2021/8/31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743-A457-4F11-8036-C0C9977FF1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a0iVzeG11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dfO7jfqtL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ista.com/statistics/268168/globalization-index-by-countr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平時分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/>
              <a:t>課堂表現</a:t>
            </a:r>
            <a:r>
              <a:rPr lang="en-US" altLang="zh-TW" sz="5000" dirty="0" smtClean="0"/>
              <a:t>: 5%</a:t>
            </a:r>
          </a:p>
          <a:p>
            <a:r>
              <a:rPr lang="zh-TW" altLang="en-US" sz="5000" dirty="0"/>
              <a:t>課堂操練</a:t>
            </a:r>
            <a:r>
              <a:rPr lang="en-US" altLang="zh-TW" sz="5000" dirty="0"/>
              <a:t>: 5%</a:t>
            </a:r>
            <a:endParaRPr lang="zh-HK" altLang="en-US" sz="5000" dirty="0"/>
          </a:p>
          <a:p>
            <a:r>
              <a:rPr lang="en-US" altLang="zh-TW" sz="5000" dirty="0" smtClean="0"/>
              <a:t>(</a:t>
            </a:r>
            <a:r>
              <a:rPr lang="zh-TW" altLang="en-US" sz="5000" dirty="0" smtClean="0"/>
              <a:t>功課</a:t>
            </a:r>
            <a:r>
              <a:rPr lang="en-US" altLang="zh-TW" sz="5000" dirty="0" smtClean="0"/>
              <a:t>)</a:t>
            </a:r>
            <a:r>
              <a:rPr lang="zh-TW" altLang="en-US" sz="5000" dirty="0" smtClean="0"/>
              <a:t>資料題</a:t>
            </a:r>
            <a:r>
              <a:rPr lang="en-US" altLang="zh-TW" sz="5000" dirty="0"/>
              <a:t> </a:t>
            </a:r>
            <a:r>
              <a:rPr lang="en-US" altLang="zh-TW" sz="5000" dirty="0" smtClean="0"/>
              <a:t>: 5%</a:t>
            </a:r>
          </a:p>
          <a:p>
            <a:r>
              <a:rPr lang="en-US" altLang="zh-TW" sz="5000" dirty="0"/>
              <a:t>(</a:t>
            </a:r>
            <a:r>
              <a:rPr lang="zh-TW" altLang="en-US" sz="5000" dirty="0"/>
              <a:t>功課</a:t>
            </a:r>
            <a:r>
              <a:rPr lang="en-US" altLang="zh-TW" sz="5000" dirty="0"/>
              <a:t>)</a:t>
            </a:r>
            <a:r>
              <a:rPr lang="zh-TW" altLang="en-US" sz="5000" dirty="0" smtClean="0"/>
              <a:t>延伸</a:t>
            </a:r>
            <a:r>
              <a:rPr lang="zh-TW" altLang="en-US" sz="5000" dirty="0"/>
              <a:t>題 </a:t>
            </a:r>
            <a:r>
              <a:rPr lang="en-US" altLang="zh-TW" sz="5000" dirty="0"/>
              <a:t>: 5</a:t>
            </a:r>
            <a:r>
              <a:rPr lang="en-US" altLang="zh-TW" sz="5000" dirty="0" smtClean="0"/>
              <a:t>%</a:t>
            </a:r>
          </a:p>
          <a:p>
            <a:r>
              <a:rPr lang="en-US" altLang="zh-TW" sz="5000" dirty="0" smtClean="0">
                <a:solidFill>
                  <a:srgbClr val="FF0000"/>
                </a:solidFill>
              </a:rPr>
              <a:t>UT/ </a:t>
            </a:r>
            <a:r>
              <a:rPr lang="zh-TW" altLang="en-US" sz="5000" dirty="0" smtClean="0">
                <a:solidFill>
                  <a:srgbClr val="FF0000"/>
                </a:solidFill>
              </a:rPr>
              <a:t>持續評估</a:t>
            </a:r>
            <a:r>
              <a:rPr lang="en-US" altLang="zh-TW" sz="5000" dirty="0" smtClean="0">
                <a:solidFill>
                  <a:srgbClr val="FF0000"/>
                </a:solidFill>
              </a:rPr>
              <a:t>: 10%(DSE)</a:t>
            </a:r>
            <a:endParaRPr lang="en-US" altLang="zh-TW" sz="5000" dirty="0">
              <a:solidFill>
                <a:srgbClr val="FF0000"/>
              </a:solidFill>
            </a:endParaRPr>
          </a:p>
          <a:p>
            <a:endParaRPr lang="en-US" altLang="zh-TW" sz="5000" dirty="0" smtClean="0"/>
          </a:p>
        </p:txBody>
      </p:sp>
    </p:spTree>
    <p:extLst>
      <p:ext uri="{BB962C8B-B14F-4D97-AF65-F5344CB8AC3E}">
        <p14:creationId xmlns:p14="http://schemas.microsoft.com/office/powerpoint/2010/main" val="198171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a0iVzeG11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516" y="620688"/>
            <a:ext cx="87049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全球化的特徵</a:t>
            </a:r>
            <a:r>
              <a:rPr lang="en-US" altLang="zh-TW" dirty="0" smtClean="0"/>
              <a:t>: </a:t>
            </a:r>
            <a:r>
              <a:rPr lang="zh-TW" altLang="en-US" dirty="0" smtClean="0"/>
              <a:t>課堂操練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ALS</a:t>
            </a:r>
            <a:r>
              <a:rPr lang="en-US" altLang="zh-TW" dirty="0"/>
              <a:t>(</a:t>
            </a:r>
            <a:r>
              <a:rPr lang="zh-TW" altLang="en-US" dirty="0"/>
              <a:t>冰桶挑戰</a:t>
            </a:r>
            <a:r>
              <a:rPr lang="en-US" altLang="zh-TW" dirty="0"/>
              <a:t>)</a:t>
            </a:r>
            <a:r>
              <a:rPr lang="zh-TW" altLang="en-US" dirty="0" smtClean="0"/>
              <a:t>活動為例，</a:t>
            </a:r>
            <a:r>
              <a:rPr lang="zh-TW" altLang="en-US" b="1" u="sng" dirty="0" smtClean="0"/>
              <a:t>指出及解釋</a:t>
            </a:r>
            <a:r>
              <a:rPr lang="zh-TW" altLang="en-US" dirty="0" smtClean="0"/>
              <a:t>此活動如何反映全球化的特徵。</a:t>
            </a:r>
            <a:r>
              <a:rPr lang="en-US" altLang="zh-TW" dirty="0" smtClean="0"/>
              <a:t> (4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494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80" t="18680" r="15979" b="12088"/>
          <a:stretch/>
        </p:blipFill>
        <p:spPr>
          <a:xfrm>
            <a:off x="539552" y="116632"/>
            <a:ext cx="729035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9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C.</a:t>
            </a:r>
            <a:r>
              <a:rPr lang="zh-TW" altLang="en-US" b="1" dirty="0" smtClean="0">
                <a:solidFill>
                  <a:srgbClr val="FF0000"/>
                </a:solidFill>
              </a:rPr>
              <a:t> 全球化急速發展的原因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交通運輸發展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(減小時間、成本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</a:t>
            </a:r>
            <a:r>
              <a:rPr lang="zh-TW" altLang="en-US" b="1" dirty="0" smtClean="0">
                <a:solidFill>
                  <a:srgbClr val="FF0000"/>
                </a:solidFill>
              </a:rPr>
              <a:t>資訊科技進步 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電子媒體發展、互聯網普及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</a:t>
            </a:r>
            <a:r>
              <a:rPr lang="zh-TW" altLang="en-US" b="1" dirty="0" smtClean="0">
                <a:solidFill>
                  <a:srgbClr val="FF0000"/>
                </a:solidFill>
              </a:rPr>
              <a:t>貿易壁壘瓦解 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提倡自由貿易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</a:t>
            </a:r>
            <a:r>
              <a:rPr lang="zh-TW" altLang="en-US" b="1" dirty="0" smtClean="0">
                <a:solidFill>
                  <a:srgbClr val="FF0000"/>
                </a:solidFill>
              </a:rPr>
              <a:t>跨國企業推動 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採購生產銷售設於不同國家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 </a:t>
            </a:r>
            <a:r>
              <a:rPr lang="zh-TW" altLang="en-US" b="1" dirty="0" smtClean="0">
                <a:solidFill>
                  <a:srgbClr val="FF0000"/>
                </a:solidFill>
              </a:rPr>
              <a:t>國際組織推動 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戰後合作組織成立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辦別片中全球化發展的</a:t>
            </a:r>
            <a:r>
              <a:rPr lang="zh-TW" altLang="en-US" dirty="0" smtClean="0"/>
              <a:t>因素</a:t>
            </a:r>
            <a:endParaRPr lang="en-US" dirty="0"/>
          </a:p>
        </p:txBody>
      </p:sp>
      <p:pic>
        <p:nvPicPr>
          <p:cNvPr id="4" name="5dfO7jfqtL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7531" y="1556792"/>
            <a:ext cx="84489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D. </a:t>
            </a:r>
            <a:r>
              <a:rPr lang="zh-TW" altLang="en-US" dirty="0" smtClean="0"/>
              <a:t>各地的全球化程度</a:t>
            </a:r>
            <a:endParaRPr lang="zh-HK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88206"/>
            <a:ext cx="8640960" cy="500271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308304" y="35010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2017</a:t>
            </a:r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87624" y="1134208"/>
            <a:ext cx="6564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solidFill>
                  <a:schemeClr val="tx2"/>
                </a:solidFill>
              </a:rPr>
              <a:t>KOF</a:t>
            </a:r>
            <a:r>
              <a:rPr lang="zh-TW" altLang="en-US" sz="3000" b="1" dirty="0" smtClean="0">
                <a:solidFill>
                  <a:schemeClr val="tx2"/>
                </a:solidFill>
              </a:rPr>
              <a:t>全球化指數：</a:t>
            </a:r>
            <a:r>
              <a:rPr lang="en-US" altLang="zh-TW" sz="3000" b="1" dirty="0" smtClean="0">
                <a:solidFill>
                  <a:schemeClr val="tx2"/>
                </a:solidFill>
              </a:rPr>
              <a:t>1. </a:t>
            </a:r>
            <a:r>
              <a:rPr lang="zh-TW" altLang="en-US" sz="3000" b="1" dirty="0" smtClean="0">
                <a:solidFill>
                  <a:schemeClr val="tx2"/>
                </a:solidFill>
              </a:rPr>
              <a:t>政治、經濟、社會</a:t>
            </a:r>
            <a:endParaRPr lang="zh-HK" altLang="en-US" sz="3000" b="1" dirty="0">
              <a:solidFill>
                <a:schemeClr val="tx2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948429" y="3685674"/>
            <a:ext cx="1372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0" dirty="0" smtClean="0">
                <a:solidFill>
                  <a:srgbClr val="C00000"/>
                </a:solidFill>
              </a:rPr>
              <a:t>?</a:t>
            </a:r>
            <a:endParaRPr lang="zh-HK" altLang="en-US" sz="200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9304" y="152335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Ko</a:t>
            </a:r>
            <a:r>
              <a:rPr lang="en-US" dirty="0" err="1">
                <a:latin typeface="Arial" panose="020B0604020202020204" pitchFamily="34" charset="0"/>
              </a:rPr>
              <a:t>njunktur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en-US" dirty="0" err="1">
                <a:latin typeface="Arial" panose="020B0604020202020204" pitchFamily="34" charset="0"/>
              </a:rPr>
              <a:t>orschungsstelle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tx2"/>
                </a:solidFill>
              </a:rPr>
              <a:t>KOF</a:t>
            </a:r>
            <a:r>
              <a:rPr lang="zh-TW" altLang="en-US" b="1" dirty="0">
                <a:solidFill>
                  <a:schemeClr val="tx2"/>
                </a:solidFill>
              </a:rPr>
              <a:t>全球化</a:t>
            </a:r>
            <a:r>
              <a:rPr lang="zh-TW" altLang="en-US" b="1" dirty="0" smtClean="0">
                <a:solidFill>
                  <a:schemeClr val="tx2"/>
                </a:solidFill>
              </a:rPr>
              <a:t>指數</a:t>
            </a:r>
            <a:r>
              <a:rPr lang="en-US" altLang="zh-TW" b="1" dirty="0" smtClean="0">
                <a:solidFill>
                  <a:schemeClr val="tx2"/>
                </a:solidFill>
              </a:rPr>
              <a:t>:2019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hlinkClick r:id="rId2"/>
              </a:rPr>
              <a:t>https://www.statista.com/statistics/268168/globalization-index-by-country</a:t>
            </a:r>
            <a:r>
              <a:rPr lang="en-US" altLang="zh-HK" dirty="0" smtClean="0">
                <a:hlinkClick r:id="rId2"/>
              </a:rPr>
              <a:t>/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699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85" y="3708021"/>
            <a:ext cx="2819400" cy="16192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E. </a:t>
            </a:r>
            <a:r>
              <a:rPr lang="zh-TW" altLang="en-US" b="1" dirty="0"/>
              <a:t>影響各地</a:t>
            </a:r>
            <a:r>
              <a:rPr lang="zh-TW" altLang="en-US" b="1" dirty="0" smtClean="0">
                <a:solidFill>
                  <a:srgbClr val="FF0000"/>
                </a:solidFill>
              </a:rPr>
              <a:t>全球化程度</a:t>
            </a:r>
            <a:r>
              <a:rPr lang="zh-TW" altLang="en-US" b="1" dirty="0" smtClean="0"/>
              <a:t>的因素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92" y="846138"/>
            <a:ext cx="9126415" cy="4525963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科技因素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資訊及通訊科技的普及程度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II)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經濟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因素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資金商品及人口流動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III)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政治因素 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參與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國際事務的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程度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IV)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社會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因素 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性別及種族平等程度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V)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文化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因素 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對外來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文化的接受程度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zh-TW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VI 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個人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因素 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</a:rPr>
              <a:t>教育程度、收入水平、年齡、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</a:rPr>
              <a:t>企業家能力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</a:rPr>
              <a:t>》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altLang="zh-TW" sz="3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altLang="zh-TW" sz="3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149080"/>
            <a:ext cx="4632482" cy="26041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872876"/>
            <a:ext cx="2629891" cy="14992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338" y="5076826"/>
            <a:ext cx="2638425" cy="1733550"/>
          </a:xfrm>
          <a:prstGeom prst="rect">
            <a:avLst/>
          </a:prstGeom>
        </p:spPr>
      </p:pic>
      <p:pic>
        <p:nvPicPr>
          <p:cNvPr id="7" name="Picture 2" descr="å¨çåå ç´ 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86" y="5079569"/>
            <a:ext cx="3161655" cy="177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開簿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1. </a:t>
            </a:r>
            <a:r>
              <a:rPr lang="zh-TW" altLang="en-US" dirty="0" smtClean="0"/>
              <a:t>藍色</a:t>
            </a:r>
            <a:r>
              <a:rPr lang="en-US" altLang="zh-TW" dirty="0" smtClean="0"/>
              <a:t>: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</a:t>
            </a:r>
            <a:r>
              <a:rPr lang="zh-TW" altLang="en-US" sz="4000" dirty="0" smtClean="0">
                <a:solidFill>
                  <a:srgbClr val="FF0000"/>
                </a:solidFill>
              </a:rPr>
              <a:t>全球化筆記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我的目標</a:t>
            </a:r>
            <a:r>
              <a:rPr lang="en-US" altLang="zh-TW" dirty="0" smtClean="0"/>
              <a:t>:…DSE</a:t>
            </a:r>
            <a:r>
              <a:rPr lang="zh-TW" altLang="en-US" dirty="0" smtClean="0"/>
              <a:t>成績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25" t="58029" r="13250" b="19356"/>
          <a:stretch/>
        </p:blipFill>
        <p:spPr>
          <a:xfrm>
            <a:off x="27424" y="1628800"/>
            <a:ext cx="8936534" cy="18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5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96944" cy="1470025"/>
          </a:xfrm>
        </p:spPr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主題六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全球化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全球化帶來的影響與回應</a:t>
            </a:r>
            <a:endParaRPr lang="zh-TW" altLang="en-US" sz="3800" dirty="0"/>
          </a:p>
        </p:txBody>
      </p:sp>
      <p:pic>
        <p:nvPicPr>
          <p:cNvPr id="4" name="圖片 3" descr="0120000002985513635388844925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942958"/>
            <a:ext cx="2798440" cy="291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全球化帶來的影響與回應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主題一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8026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何謂全球化？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384376" cy="2527001"/>
          </a:xfrm>
        </p:spPr>
      </p:pic>
      <p:pic>
        <p:nvPicPr>
          <p:cNvPr id="5" name="圖片 4" descr="MFCALI173ACAM5NJQNCA7E7JALCA3QQ5TOCA0KYR68CA759EX0CACNGG7KCA2YWO01CA2VD7EMCA02E0BVCAJDHWRJCA7RDY8DCAVWILM4CADE6QEZCAYOYB6MCAEPN5ZXCALV1DDCCA1IOUSJCAV8FA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582837" cy="2448272"/>
          </a:xfrm>
          <a:prstGeom prst="rect">
            <a:avLst/>
          </a:prstGeom>
        </p:spPr>
      </p:pic>
      <p:pic>
        <p:nvPicPr>
          <p:cNvPr id="7" name="圖片 6" descr="7XCA54CXNOCA2IJ9DUCAX2WRIDCAKXLBLJCAVLSHEFCA8JU0Z2CAJ0IFQ3CACD62XKCAXYOMLFCAU2ZP0NCAVHK4LXCAWN4KLLCAJ5ZQYUCA7BUK7UCASX8DY5CAQ9KDEICAQE9W92CAAMPHK2CAJNN3W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365104"/>
            <a:ext cx="2857500" cy="21621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07" y="4424738"/>
            <a:ext cx="3736851" cy="210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780928"/>
            <a:ext cx="6480720" cy="38884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全球化的定義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全球化是指國家或地區之間的交流和聯繫越催緊密，世界各地漸漸融為一體、互相影響及依存。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812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全球化的特質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時空距離縮小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交通運輸、通訊科技進步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全球網絡形成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網絡聯繫、跨地域活動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各地交流緊密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經濟文化交流、互相影響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世界連成一體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互相依存、鏈鎖效應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國際協作增加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區域性組織和會議、全球問題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普世價值傳播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互聯網、大眾傳媒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7.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世界公民形成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尊重文化差異、維護普世價值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36" y="5373216"/>
            <a:ext cx="9160836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HK" b="1" dirty="0"/>
              <a:t>根據上述分析，全球化具有</a:t>
            </a:r>
            <a:r>
              <a:rPr lang="zh-TW" altLang="zh-HK" b="1" dirty="0" smtClean="0"/>
              <a:t>至少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HK" b="1" dirty="0" smtClean="0">
                <a:solidFill>
                  <a:srgbClr val="FF0000"/>
                </a:solidFill>
              </a:rPr>
              <a:t>哪四</a:t>
            </a:r>
            <a:r>
              <a:rPr lang="zh-TW" altLang="zh-HK" b="1" dirty="0">
                <a:solidFill>
                  <a:srgbClr val="FF0000"/>
                </a:solidFill>
              </a:rPr>
              <a:t>項特徵</a:t>
            </a:r>
            <a:r>
              <a:rPr lang="zh-TW" altLang="zh-HK" b="1" dirty="0" smtClean="0"/>
              <a:t>？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28700" indent="-1028700">
              <a:buFont typeface="+mj-lt"/>
              <a:buAutoNum type="arabicPeriod"/>
            </a:pPr>
            <a:r>
              <a:rPr lang="zh-TW" altLang="zh-HK" sz="6000" dirty="0">
                <a:solidFill>
                  <a:srgbClr val="FF0000"/>
                </a:solidFill>
              </a:rPr>
              <a:t>世界壓縮</a:t>
            </a:r>
            <a:endParaRPr lang="en-US" altLang="zh-TW" sz="6000" dirty="0">
              <a:solidFill>
                <a:srgbClr val="FF0000"/>
              </a:solidFill>
            </a:endParaRPr>
          </a:p>
          <a:p>
            <a:pPr marL="1028700" indent="-1028700">
              <a:buFont typeface="+mj-lt"/>
              <a:buAutoNum type="arabicPeriod"/>
            </a:pPr>
            <a:r>
              <a:rPr lang="zh-TW" altLang="zh-HK" sz="6000" dirty="0">
                <a:solidFill>
                  <a:srgbClr val="FF0000"/>
                </a:solidFill>
              </a:rPr>
              <a:t>全球一體</a:t>
            </a:r>
            <a:endParaRPr lang="en-US" altLang="zh-TW" sz="6000" dirty="0">
              <a:solidFill>
                <a:srgbClr val="FF0000"/>
              </a:solidFill>
            </a:endParaRPr>
          </a:p>
          <a:p>
            <a:pPr marL="1028700" indent="-1028700">
              <a:buFont typeface="+mj-lt"/>
              <a:buAutoNum type="arabicPeriod"/>
            </a:pPr>
            <a:r>
              <a:rPr lang="zh-TW" altLang="zh-HK" sz="6000" dirty="0">
                <a:solidFill>
                  <a:srgbClr val="FF0000"/>
                </a:solidFill>
              </a:rPr>
              <a:t>互為影響</a:t>
            </a:r>
            <a:endParaRPr lang="en-US" altLang="zh-TW" sz="6000" dirty="0">
              <a:solidFill>
                <a:srgbClr val="FF0000"/>
              </a:solidFill>
            </a:endParaRPr>
          </a:p>
          <a:p>
            <a:pPr marL="1028700" indent="-1028700">
              <a:buFont typeface="+mj-lt"/>
              <a:buAutoNum type="arabicPeriod"/>
            </a:pPr>
            <a:r>
              <a:rPr lang="zh-TW" altLang="zh-HK" sz="6000" dirty="0">
                <a:solidFill>
                  <a:srgbClr val="FF0000"/>
                </a:solidFill>
              </a:rPr>
              <a:t>互為牽制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448</Words>
  <Application>Microsoft Office PowerPoint</Application>
  <PresentationFormat>如螢幕大小 (4:3)</PresentationFormat>
  <Paragraphs>53</Paragraphs>
  <Slides>17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1" baseType="lpstr">
      <vt:lpstr>新細明體</vt:lpstr>
      <vt:lpstr>Arial</vt:lpstr>
      <vt:lpstr>Calibri</vt:lpstr>
      <vt:lpstr>Office 佈景主題</vt:lpstr>
      <vt:lpstr>平時分</vt:lpstr>
      <vt:lpstr>開簿</vt:lpstr>
      <vt:lpstr>我的目標:…DSE成績</vt:lpstr>
      <vt:lpstr>主題六: 全球化</vt:lpstr>
      <vt:lpstr>全球化帶來的影響與回應</vt:lpstr>
      <vt:lpstr>A.  何謂全球化？</vt:lpstr>
      <vt:lpstr>全球化的定義</vt:lpstr>
      <vt:lpstr>B. 全球化的特質</vt:lpstr>
      <vt:lpstr>根據上述分析，全球化具有至少 哪四項特徵？</vt:lpstr>
      <vt:lpstr>PowerPoint 簡報</vt:lpstr>
      <vt:lpstr>全球化的特徵: 課堂操練</vt:lpstr>
      <vt:lpstr>PowerPoint 簡報</vt:lpstr>
      <vt:lpstr>C. 全球化急速發展的原因</vt:lpstr>
      <vt:lpstr>辦別片中全球化發展的因素</vt:lpstr>
      <vt:lpstr>D. 各地的全球化程度</vt:lpstr>
      <vt:lpstr>KOF全球化指數:2019</vt:lpstr>
      <vt:lpstr>E. 影響各地全球化程度的因素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主題六: 全球化帶來的影響與回應</dc:title>
  <dc:creator>joso</dc:creator>
  <cp:lastModifiedBy>WongChuenFung</cp:lastModifiedBy>
  <cp:revision>48</cp:revision>
  <dcterms:created xsi:type="dcterms:W3CDTF">2015-09-06T14:00:51Z</dcterms:created>
  <dcterms:modified xsi:type="dcterms:W3CDTF">2021-08-31T04:32:26Z</dcterms:modified>
</cp:coreProperties>
</file>