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6" r:id="rId6"/>
    <p:sldId id="265" r:id="rId7"/>
    <p:sldId id="259" r:id="rId8"/>
    <p:sldId id="263" r:id="rId9"/>
    <p:sldId id="267" r:id="rId10"/>
    <p:sldId id="264" r:id="rId11"/>
    <p:sldId id="260" r:id="rId12"/>
    <p:sldId id="261" r:id="rId13"/>
    <p:sldId id="268" r:id="rId14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306B-DB8B-499B-9950-305842C644A4}" type="datetimeFigureOut">
              <a:rPr lang="zh-HK" altLang="en-US" smtClean="0"/>
              <a:t>19/10/2021</a:t>
            </a:fld>
            <a:endParaRPr lang="zh-HK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520B-9ED4-4598-B851-4707F388ADF2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306B-DB8B-499B-9950-305842C644A4}" type="datetimeFigureOut">
              <a:rPr lang="zh-HK" altLang="en-US" smtClean="0"/>
              <a:t>19/10/2021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520B-9ED4-4598-B851-4707F388ADF2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306B-DB8B-499B-9950-305842C644A4}" type="datetimeFigureOut">
              <a:rPr lang="zh-HK" altLang="en-US" smtClean="0"/>
              <a:t>19/10/2021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520B-9ED4-4598-B851-4707F388ADF2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306B-DB8B-499B-9950-305842C644A4}" type="datetimeFigureOut">
              <a:rPr lang="zh-HK" altLang="en-US" smtClean="0"/>
              <a:t>19/10/2021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520B-9ED4-4598-B851-4707F388ADF2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306B-DB8B-499B-9950-305842C644A4}" type="datetimeFigureOut">
              <a:rPr lang="zh-HK" altLang="en-US" smtClean="0"/>
              <a:t>19/10/2021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520B-9ED4-4598-B851-4707F388ADF2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306B-DB8B-499B-9950-305842C644A4}" type="datetimeFigureOut">
              <a:rPr lang="zh-HK" altLang="en-US" smtClean="0"/>
              <a:t>19/10/2021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520B-9ED4-4598-B851-4707F388ADF2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306B-DB8B-499B-9950-305842C644A4}" type="datetimeFigureOut">
              <a:rPr lang="zh-HK" altLang="en-US" smtClean="0"/>
              <a:t>19/10/2021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520B-9ED4-4598-B851-4707F388ADF2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306B-DB8B-499B-9950-305842C644A4}" type="datetimeFigureOut">
              <a:rPr lang="zh-HK" altLang="en-US" smtClean="0"/>
              <a:t>19/10/2021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520B-9ED4-4598-B851-4707F388ADF2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306B-DB8B-499B-9950-305842C644A4}" type="datetimeFigureOut">
              <a:rPr lang="zh-HK" altLang="en-US" smtClean="0"/>
              <a:t>19/10/2021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520B-9ED4-4598-B851-4707F388ADF2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306B-DB8B-499B-9950-305842C644A4}" type="datetimeFigureOut">
              <a:rPr lang="zh-HK" altLang="en-US" smtClean="0"/>
              <a:t>19/10/2021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520B-9ED4-4598-B851-4707F388ADF2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306B-DB8B-499B-9950-305842C644A4}" type="datetimeFigureOut">
              <a:rPr lang="zh-HK" altLang="en-US" smtClean="0"/>
              <a:t>19/10/2021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3A520B-9ED4-4598-B851-4707F388ADF2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B5306B-DB8B-499B-9950-305842C644A4}" type="datetimeFigureOut">
              <a:rPr lang="zh-HK" altLang="en-US" smtClean="0"/>
              <a:t>19/10/2021</a:t>
            </a:fld>
            <a:endParaRPr lang="zh-HK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3A520B-9ED4-4598-B851-4707F388ADF2}" type="slidenum">
              <a:rPr lang="zh-HK" altLang="en-US" smtClean="0"/>
              <a:t>‹#›</a:t>
            </a:fld>
            <a:endParaRPr lang="zh-HK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溫習</a:t>
            </a:r>
            <a:r>
              <a:rPr lang="en-US" altLang="zh-TW" dirty="0" smtClean="0"/>
              <a:t>: </a:t>
            </a:r>
            <a:r>
              <a:rPr lang="zh-TW" altLang="en-US" dirty="0" smtClean="0">
                <a:solidFill>
                  <a:srgbClr val="FF0000"/>
                </a:solidFill>
              </a:rPr>
              <a:t>全球化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90072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東方文化抬頭：</a:t>
            </a:r>
            <a:endParaRPr lang="en-US" altLang="zh-TW" dirty="0" smtClean="0"/>
          </a:p>
          <a:p>
            <a:pPr marL="514350" indent="-514350">
              <a:buAutoNum type="arabicParenR"/>
            </a:pPr>
            <a:r>
              <a:rPr lang="zh-TW" altLang="en-US" dirty="0" smtClean="0"/>
              <a:t>電影</a:t>
            </a:r>
            <a:endParaRPr lang="en-US" altLang="zh-TW" dirty="0" smtClean="0"/>
          </a:p>
          <a:p>
            <a:pPr marL="514350" indent="-514350">
              <a:buAutoNum type="arabicParenR"/>
            </a:pPr>
            <a:r>
              <a:rPr lang="zh-TW" altLang="en-US" dirty="0" smtClean="0"/>
              <a:t>醫學</a:t>
            </a:r>
            <a:endParaRPr lang="en-US" altLang="zh-TW" dirty="0" smtClean="0"/>
          </a:p>
          <a:p>
            <a:pPr marL="514350" indent="-514350">
              <a:buAutoNum type="arabicParenR"/>
            </a:pPr>
            <a:r>
              <a:rPr lang="zh-TW" altLang="en-US" dirty="0" smtClean="0"/>
              <a:t>節日文化</a:t>
            </a:r>
            <a:endParaRPr lang="en-US" altLang="zh-TW" dirty="0" smtClean="0"/>
          </a:p>
          <a:p>
            <a:pPr marL="514350" indent="-514350">
              <a:buAutoNum type="arabicParenR"/>
            </a:pPr>
            <a:r>
              <a:rPr lang="zh-TW" altLang="en-US" dirty="0" smtClean="0"/>
              <a:t>飲食</a:t>
            </a:r>
            <a:endParaRPr lang="en-US" altLang="zh-TW" dirty="0" smtClean="0"/>
          </a:p>
          <a:p>
            <a:pPr marL="514350" indent="-514350">
              <a:buAutoNum type="arabicParenR"/>
            </a:pPr>
            <a:r>
              <a:rPr lang="zh-TW" altLang="en-US" dirty="0" smtClean="0"/>
              <a:t>藝術</a:t>
            </a:r>
            <a:endParaRPr lang="en-US" altLang="zh-TW" dirty="0" smtClean="0"/>
          </a:p>
          <a:p>
            <a:pPr marL="0" indent="0">
              <a:buNone/>
            </a:pPr>
            <a:endParaRPr lang="zh-HK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6632"/>
            <a:ext cx="19907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526" y="2743200"/>
            <a:ext cx="25146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2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126" y="3212976"/>
            <a:ext cx="24955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09120"/>
            <a:ext cx="2088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651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trike="sngStrike" dirty="0" smtClean="0"/>
              <a:t>政治全球化</a:t>
            </a:r>
            <a:r>
              <a:rPr lang="en-US" altLang="zh-TW" dirty="0" smtClean="0"/>
              <a:t>(</a:t>
            </a:r>
            <a:r>
              <a:rPr lang="zh-TW" altLang="en-US" dirty="0" smtClean="0"/>
              <a:t>全球治理</a:t>
            </a:r>
            <a:r>
              <a:rPr lang="en-US" altLang="zh-TW" dirty="0"/>
              <a:t>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全球議題：</a:t>
            </a:r>
            <a:endParaRPr lang="en-US" altLang="zh-TW" dirty="0" smtClean="0"/>
          </a:p>
          <a:p>
            <a:pPr marL="514350" indent="-514350">
              <a:buAutoNum type="arabicParenR"/>
            </a:pPr>
            <a:r>
              <a:rPr lang="zh-TW" altLang="en-US" dirty="0" smtClean="0"/>
              <a:t>跨國犯罪</a:t>
            </a:r>
            <a:endParaRPr lang="en-US" altLang="zh-TW" dirty="0" smtClean="0"/>
          </a:p>
          <a:p>
            <a:pPr marL="514350" indent="-514350">
              <a:buAutoNum type="arabicParenR"/>
            </a:pPr>
            <a:r>
              <a:rPr lang="zh-TW" altLang="en-US" dirty="0" smtClean="0"/>
              <a:t>全球環境問題</a:t>
            </a:r>
            <a:endParaRPr lang="zh-HK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76986"/>
            <a:ext cx="3577580" cy="267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85" y="3501008"/>
            <a:ext cx="4104456" cy="307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97329"/>
            <a:ext cx="2016224" cy="246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1656" y="4128162"/>
            <a:ext cx="1631001" cy="245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84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476672"/>
            <a:ext cx="8507288" cy="5847928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不同組織的角色：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514350" indent="-514350">
              <a:buAutoNum type="arabicParenR"/>
            </a:pPr>
            <a:r>
              <a:rPr lang="zh-TW" altLang="en-US" dirty="0" smtClean="0"/>
              <a:t>國際性政府組織：</a:t>
            </a:r>
            <a:endParaRPr lang="en-US" altLang="zh-TW" dirty="0" smtClean="0"/>
          </a:p>
          <a:p>
            <a:pPr>
              <a:buFontTx/>
              <a:buChar char="-"/>
            </a:pPr>
            <a:r>
              <a:rPr lang="zh-TW" altLang="en-US" dirty="0" smtClean="0"/>
              <a:t>平息國際糾紛</a:t>
            </a:r>
            <a:endParaRPr lang="en-US" altLang="zh-TW" dirty="0" smtClean="0"/>
          </a:p>
          <a:p>
            <a:pPr>
              <a:buFontTx/>
              <a:buChar char="-"/>
            </a:pPr>
            <a:r>
              <a:rPr lang="zh-TW" altLang="en-US" dirty="0" smtClean="0"/>
              <a:t>追求人權平等</a:t>
            </a:r>
            <a:endParaRPr lang="en-US" altLang="zh-TW" dirty="0" smtClean="0"/>
          </a:p>
          <a:p>
            <a:pPr>
              <a:buFontTx/>
              <a:buChar char="-"/>
            </a:pPr>
            <a:r>
              <a:rPr lang="zh-TW" altLang="en-US" dirty="0" smtClean="0"/>
              <a:t>促進國際合作</a:t>
            </a:r>
            <a:endParaRPr lang="en-US" altLang="zh-TW" dirty="0" smtClean="0"/>
          </a:p>
          <a:p>
            <a:pPr marL="514350" indent="-514350">
              <a:buAutoNum type="arabicParenR" startAt="2"/>
            </a:pPr>
            <a:r>
              <a:rPr lang="zh-TW" altLang="en-US" dirty="0" smtClean="0"/>
              <a:t>國際性非政府組織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-  </a:t>
            </a:r>
            <a:r>
              <a:rPr lang="zh-TW" altLang="en-US" dirty="0" smtClean="0"/>
              <a:t>監察政府與</a:t>
            </a:r>
            <a:r>
              <a:rPr lang="zh-TW" altLang="en-US" dirty="0"/>
              <a:t>國際性政府組織</a:t>
            </a:r>
            <a:endParaRPr lang="en-US" altLang="zh-TW" dirty="0"/>
          </a:p>
          <a:p>
            <a:pPr>
              <a:buFontTx/>
              <a:buChar char="-"/>
            </a:pPr>
            <a:r>
              <a:rPr lang="zh-TW" altLang="en-US" dirty="0" smtClean="0"/>
              <a:t>關懷弱勢社群</a:t>
            </a:r>
            <a:endParaRPr lang="en-US" altLang="zh-TW" dirty="0"/>
          </a:p>
          <a:p>
            <a:pPr marL="514350" indent="-514350">
              <a:buAutoNum type="arabicParenR" startAt="3"/>
            </a:pPr>
            <a:r>
              <a:rPr lang="zh-TW" altLang="en-US" dirty="0" smtClean="0"/>
              <a:t>跨國企業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-  </a:t>
            </a:r>
            <a:r>
              <a:rPr lang="zh-TW" altLang="en-US" dirty="0" smtClean="0"/>
              <a:t>互相監察</a:t>
            </a:r>
            <a:endParaRPr lang="en-US" altLang="zh-TW" dirty="0"/>
          </a:p>
          <a:p>
            <a:pPr marL="0" indent="0">
              <a:buNone/>
            </a:pPr>
            <a:endParaRPr lang="zh-HK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353444" cy="2094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56792"/>
            <a:ext cx="2771565" cy="154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12976"/>
            <a:ext cx="18859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653136"/>
            <a:ext cx="1862833" cy="200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258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技巧</a:t>
            </a:r>
            <a:r>
              <a:rPr lang="en-US" altLang="zh-TW" dirty="0" smtClean="0"/>
              <a:t>: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sz="5000" dirty="0" smtClean="0"/>
              <a:t>1. </a:t>
            </a:r>
            <a:r>
              <a:rPr lang="zh-TW" altLang="en-US" sz="5000" dirty="0" smtClean="0"/>
              <a:t>數據題</a:t>
            </a:r>
            <a:r>
              <a:rPr lang="en-US" altLang="zh-TW" sz="5000" dirty="0" smtClean="0">
                <a:solidFill>
                  <a:srgbClr val="FF0000"/>
                </a:solidFill>
              </a:rPr>
              <a:t>(</a:t>
            </a:r>
            <a:r>
              <a:rPr lang="zh-TW" altLang="en-US" sz="5000" dirty="0" smtClean="0">
                <a:solidFill>
                  <a:srgbClr val="FF0000"/>
                </a:solidFill>
              </a:rPr>
              <a:t>必須描述數據</a:t>
            </a:r>
            <a:r>
              <a:rPr lang="en-US" altLang="zh-TW" sz="5000" dirty="0" smtClean="0">
                <a:solidFill>
                  <a:srgbClr val="FF0000"/>
                </a:solidFill>
              </a:rPr>
              <a:t>)</a:t>
            </a:r>
            <a:endParaRPr lang="en-US" altLang="zh-TW" sz="5000" dirty="0">
              <a:solidFill>
                <a:srgbClr val="FF0000"/>
              </a:solidFill>
            </a:endParaRPr>
          </a:p>
          <a:p>
            <a:r>
              <a:rPr lang="en-US" altLang="zh-HK" sz="5000" dirty="0" smtClean="0"/>
              <a:t>2. </a:t>
            </a:r>
            <a:r>
              <a:rPr lang="zh-TW" altLang="en-US" sz="5000" dirty="0" smtClean="0"/>
              <a:t>資料</a:t>
            </a:r>
            <a:r>
              <a:rPr lang="en-US" altLang="zh-TW" sz="5000" dirty="0" smtClean="0"/>
              <a:t>(</a:t>
            </a:r>
            <a:r>
              <a:rPr lang="zh-TW" altLang="en-US" sz="5000" dirty="0" smtClean="0"/>
              <a:t>漫畫</a:t>
            </a:r>
            <a:r>
              <a:rPr lang="en-US" altLang="zh-TW" sz="5000" dirty="0" smtClean="0"/>
              <a:t>)</a:t>
            </a:r>
            <a:r>
              <a:rPr lang="zh-TW" altLang="en-US" sz="5000" dirty="0" smtClean="0"/>
              <a:t>詮釋題</a:t>
            </a:r>
            <a:r>
              <a:rPr lang="en-US" altLang="zh-TW" sz="5000" dirty="0" smtClean="0">
                <a:solidFill>
                  <a:srgbClr val="FF0000"/>
                </a:solidFill>
              </a:rPr>
              <a:t>(</a:t>
            </a:r>
            <a:r>
              <a:rPr lang="zh-TW" altLang="en-US" sz="5000" dirty="0" smtClean="0">
                <a:solidFill>
                  <a:srgbClr val="FF0000"/>
                </a:solidFill>
              </a:rPr>
              <a:t>印證</a:t>
            </a:r>
            <a:r>
              <a:rPr lang="en-US" altLang="zh-TW" sz="5000" dirty="0" smtClean="0">
                <a:solidFill>
                  <a:srgbClr val="FF0000"/>
                </a:solidFill>
              </a:rPr>
              <a:t>)</a:t>
            </a:r>
            <a:endParaRPr lang="en-US" altLang="zh-TW" sz="5000" dirty="0">
              <a:solidFill>
                <a:srgbClr val="FF0000"/>
              </a:solidFill>
            </a:endParaRPr>
          </a:p>
          <a:p>
            <a:r>
              <a:rPr lang="en-US" altLang="zh-HK" sz="5000" dirty="0" smtClean="0"/>
              <a:t>3. </a:t>
            </a:r>
            <a:r>
              <a:rPr lang="zh-TW" altLang="en-US" sz="5000" dirty="0" smtClean="0"/>
              <a:t>資料互證題</a:t>
            </a:r>
            <a:r>
              <a:rPr lang="en-US" altLang="zh-TW" sz="5000" dirty="0" smtClean="0">
                <a:solidFill>
                  <a:srgbClr val="FF0000"/>
                </a:solidFill>
              </a:rPr>
              <a:t>(</a:t>
            </a:r>
            <a:r>
              <a:rPr lang="zh-TW" altLang="en-US" sz="5000" dirty="0" smtClean="0">
                <a:solidFill>
                  <a:srgbClr val="FF0000"/>
                </a:solidFill>
              </a:rPr>
              <a:t>資料立場</a:t>
            </a:r>
            <a:r>
              <a:rPr lang="en-US" altLang="zh-TW" sz="5000" dirty="0" smtClean="0">
                <a:solidFill>
                  <a:srgbClr val="FF0000"/>
                </a:solidFill>
              </a:rPr>
              <a:t>)</a:t>
            </a:r>
            <a:endParaRPr lang="zh-HK" altLang="en-US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466656"/>
              </p:ext>
            </p:extLst>
          </p:nvPr>
        </p:nvGraphicFramePr>
        <p:xfrm>
          <a:off x="251520" y="332657"/>
          <a:ext cx="8640960" cy="6441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6441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4000" dirty="0" smtClean="0"/>
                        <a:t>影響全球化的因素</a:t>
                      </a:r>
                      <a:endParaRPr lang="zh-HK" altLang="en-US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441">
                <a:tc rowSpan="4">
                  <a:txBody>
                    <a:bodyPr/>
                    <a:lstStyle/>
                    <a:p>
                      <a:pPr algn="ctr"/>
                      <a:endParaRPr lang="en-US" altLang="zh-HK" sz="4000" dirty="0" smtClean="0"/>
                    </a:p>
                    <a:p>
                      <a:pPr algn="ctr"/>
                      <a:endParaRPr lang="en-US" altLang="zh-HK" sz="4000" dirty="0" smtClean="0"/>
                    </a:p>
                    <a:p>
                      <a:pPr algn="ctr"/>
                      <a:r>
                        <a:rPr lang="en-US" altLang="zh-HK" sz="4000" b="1" dirty="0" smtClean="0"/>
                        <a:t>1. </a:t>
                      </a:r>
                      <a:r>
                        <a:rPr lang="zh-TW" altLang="en-US" sz="4000" b="1" dirty="0" smtClean="0"/>
                        <a:t>科技進步</a:t>
                      </a:r>
                      <a:endParaRPr lang="zh-HK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dirty="0" smtClean="0"/>
                        <a:t>交通運輸</a:t>
                      </a:r>
                      <a:endParaRPr lang="zh-HK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6441">
                <a:tc v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dirty="0" smtClean="0"/>
                        <a:t>資訊科技</a:t>
                      </a:r>
                      <a:endParaRPr lang="zh-HK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441">
                <a:tc v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dirty="0" smtClean="0"/>
                        <a:t>電子媒體</a:t>
                      </a:r>
                      <a:endParaRPr lang="zh-HK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441">
                <a:tc v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dirty="0" smtClean="0"/>
                        <a:t>互聯網</a:t>
                      </a:r>
                      <a:endParaRPr lang="zh-HK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644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HK" sz="4000" b="1" dirty="0" smtClean="0"/>
                        <a:t>2. </a:t>
                      </a:r>
                      <a:r>
                        <a:rPr lang="zh-TW" altLang="en-US" sz="4000" b="1" dirty="0" smtClean="0"/>
                        <a:t>政府推動</a:t>
                      </a:r>
                      <a:endParaRPr lang="zh-HK" altLang="en-US" sz="4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644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HK" sz="4000" b="1" dirty="0" smtClean="0"/>
                        <a:t>3. </a:t>
                      </a:r>
                      <a:r>
                        <a:rPr lang="zh-TW" altLang="en-US" sz="4000" b="1" dirty="0" smtClean="0"/>
                        <a:t>跨國企業推動 </a:t>
                      </a:r>
                      <a:r>
                        <a:rPr lang="en-US" altLang="zh-TW" sz="4000" b="1" dirty="0" smtClean="0"/>
                        <a:t>(</a:t>
                      </a:r>
                      <a:r>
                        <a:rPr lang="zh-TW" altLang="en-US" sz="4000" b="1" dirty="0" smtClean="0"/>
                        <a:t>可口可樂、</a:t>
                      </a:r>
                      <a:r>
                        <a:rPr lang="en-US" altLang="zh-TW" sz="4000" b="1" dirty="0" smtClean="0"/>
                        <a:t>Apple…)</a:t>
                      </a:r>
                      <a:endParaRPr lang="zh-HK" altLang="en-US" sz="4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5612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HK" sz="4000" b="1" dirty="0" smtClean="0"/>
                        <a:t>4. </a:t>
                      </a:r>
                      <a:r>
                        <a:rPr lang="zh-TW" altLang="en-US" sz="4000" b="1" dirty="0" smtClean="0"/>
                        <a:t>國際組織推動 </a:t>
                      </a:r>
                      <a:r>
                        <a:rPr lang="en-US" altLang="zh-TW" sz="4000" b="1" dirty="0" smtClean="0"/>
                        <a:t>(</a:t>
                      </a:r>
                      <a:r>
                        <a:rPr lang="zh-TW" altLang="en-US" sz="4000" b="1" dirty="0" smtClean="0"/>
                        <a:t>聯合國、世衛、</a:t>
                      </a:r>
                      <a:endParaRPr lang="en-US" altLang="zh-TW" sz="4000" b="1" dirty="0" smtClean="0"/>
                    </a:p>
                    <a:p>
                      <a:pPr algn="ctr"/>
                      <a:r>
                        <a:rPr lang="zh-TW" altLang="en-US" sz="4000" b="1" dirty="0" smtClean="0"/>
                        <a:t>無國界醫生、宣明會</a:t>
                      </a:r>
                      <a:r>
                        <a:rPr lang="en-US" altLang="zh-TW" sz="4000" b="1" dirty="0" smtClean="0"/>
                        <a:t>…)</a:t>
                      </a:r>
                      <a:endParaRPr lang="zh-HK" altLang="en-US" sz="4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經濟全球化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127848"/>
          </a:xfrm>
        </p:spPr>
        <p:txBody>
          <a:bodyPr>
            <a:noAutofit/>
          </a:bodyPr>
          <a:lstStyle/>
          <a:p>
            <a:r>
              <a:rPr lang="zh-HK" altLang="en-US" sz="4500" dirty="0" smtClean="0"/>
              <a:t>麥當勞</a:t>
            </a:r>
            <a:r>
              <a:rPr lang="zh-TW" altLang="en-US" sz="4500" dirty="0" smtClean="0"/>
              <a:t>為例</a:t>
            </a:r>
            <a:r>
              <a:rPr lang="zh-TW" altLang="en-US" sz="4500" dirty="0" smtClean="0"/>
              <a:t>：</a:t>
            </a:r>
            <a:endParaRPr lang="en-US" altLang="zh-TW" sz="4500" dirty="0" smtClean="0"/>
          </a:p>
          <a:p>
            <a:pPr marL="514350" indent="-514350">
              <a:buAutoNum type="arabicParenR"/>
            </a:pPr>
            <a:r>
              <a:rPr lang="zh-TW" altLang="en-US" sz="4500" dirty="0" smtClean="0"/>
              <a:t>資本市場一體化：如跨國大型集資、資金自由流動</a:t>
            </a:r>
            <a:endParaRPr lang="en-US" altLang="zh-TW" sz="4500" dirty="0" smtClean="0"/>
          </a:p>
          <a:p>
            <a:pPr marL="514350" indent="-514350">
              <a:buAutoNum type="arabicParenR"/>
            </a:pPr>
            <a:r>
              <a:rPr lang="zh-TW" altLang="en-US" sz="4500" dirty="0" smtClean="0"/>
              <a:t>商品一體化：商品、服務、技術、資訊互相流動</a:t>
            </a:r>
            <a:endParaRPr lang="en-US" altLang="zh-TW" sz="4500" dirty="0" smtClean="0"/>
          </a:p>
          <a:p>
            <a:pPr marL="514350" indent="-514350">
              <a:buAutoNum type="arabicParenR"/>
            </a:pPr>
            <a:r>
              <a:rPr lang="zh-TW" altLang="en-US" sz="4500" dirty="0" smtClean="0"/>
              <a:t>勞動市場一體化：國際</a:t>
            </a:r>
            <a:r>
              <a:rPr lang="zh-TW" altLang="en-US" sz="4500" dirty="0" smtClean="0"/>
              <a:t>分工</a:t>
            </a:r>
            <a:endParaRPr lang="en-US" altLang="zh-TW" sz="4500" dirty="0" smtClean="0"/>
          </a:p>
          <a:p>
            <a:pPr marL="514350" indent="-514350">
              <a:buAutoNum type="arabicParenR"/>
            </a:pPr>
            <a:r>
              <a:rPr lang="zh-TW" altLang="en-US" sz="4500" dirty="0" smtClean="0"/>
              <a:t>資源市場一體化</a:t>
            </a:r>
            <a:r>
              <a:rPr lang="en-US" altLang="zh-TW" sz="4500" dirty="0" smtClean="0"/>
              <a:t>: </a:t>
            </a:r>
            <a:r>
              <a:rPr lang="zh-TW" altLang="en-US" sz="4500" dirty="0" smtClean="0"/>
              <a:t>原材料</a:t>
            </a:r>
            <a:endParaRPr lang="en-US" altLang="zh-TW" sz="45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644" y="32166"/>
            <a:ext cx="2098637" cy="202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922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影響</a:t>
            </a:r>
            <a:r>
              <a:rPr lang="en-US" altLang="zh-TW" dirty="0" smtClean="0"/>
              <a:t>: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好處：</a:t>
            </a:r>
            <a:endParaRPr lang="en-US" altLang="zh-TW" dirty="0" smtClean="0"/>
          </a:p>
          <a:p>
            <a:pPr marL="514350" indent="-514350">
              <a:buAutoNum type="arabicParenR"/>
            </a:pPr>
            <a:r>
              <a:rPr lang="zh-TW" altLang="en-US" dirty="0" smtClean="0"/>
              <a:t>提升生產效率</a:t>
            </a:r>
            <a:endParaRPr lang="en-US" altLang="zh-TW" dirty="0" smtClean="0"/>
          </a:p>
          <a:p>
            <a:pPr marL="514350" indent="-514350">
              <a:buAutoNum type="arabicParenR"/>
            </a:pPr>
            <a:r>
              <a:rPr lang="zh-TW" altLang="en-US" dirty="0" smtClean="0"/>
              <a:t>增加資金流動</a:t>
            </a:r>
            <a:endParaRPr lang="en-US" altLang="zh-TW" dirty="0" smtClean="0"/>
          </a:p>
          <a:p>
            <a:pPr marL="514350" indent="-514350">
              <a:buAutoNum type="arabicParenR"/>
            </a:pPr>
            <a:r>
              <a:rPr lang="zh-TW" altLang="en-US" dirty="0" smtClean="0"/>
              <a:t>加速發展中國家發展 </a:t>
            </a:r>
            <a:r>
              <a:rPr lang="en-US" altLang="zh-TW" dirty="0" smtClean="0"/>
              <a:t>($</a:t>
            </a:r>
            <a:r>
              <a:rPr lang="zh-TW" altLang="en-US" dirty="0" smtClean="0"/>
              <a:t>、就業機會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壞處：</a:t>
            </a:r>
            <a:endParaRPr lang="en-US" altLang="zh-TW" dirty="0" smtClean="0"/>
          </a:p>
          <a:p>
            <a:pPr marL="514350" indent="-514350">
              <a:buAutoNum type="arabicParenR"/>
            </a:pPr>
            <a:r>
              <a:rPr lang="zh-TW" altLang="en-US" dirty="0" smtClean="0"/>
              <a:t>各國經濟互相依賴</a:t>
            </a:r>
            <a:endParaRPr lang="en-US" altLang="zh-TW" dirty="0" smtClean="0"/>
          </a:p>
          <a:p>
            <a:pPr marL="514350" indent="-514350">
              <a:buAutoNum type="arabicParenR"/>
            </a:pPr>
            <a:r>
              <a:rPr lang="zh-TW" altLang="en-US" dirty="0" smtClean="0"/>
              <a:t>全球財富分配不均</a:t>
            </a:r>
            <a:endParaRPr lang="en-US" altLang="zh-TW" dirty="0" smtClean="0"/>
          </a:p>
          <a:p>
            <a:pPr marL="514350" indent="-514350">
              <a:buAutoNum type="arabicParenR"/>
            </a:pPr>
            <a:r>
              <a:rPr lang="zh-TW" altLang="en-US" dirty="0" smtClean="0"/>
              <a:t>國家對經濟的控制力下降</a:t>
            </a:r>
            <a:endParaRPr lang="en-US" altLang="zh-TW" dirty="0" smtClean="0"/>
          </a:p>
          <a:p>
            <a:pPr marL="514350" indent="-514350">
              <a:buAutoNum type="arabicParenR"/>
            </a:pPr>
            <a:r>
              <a:rPr lang="zh-TW" altLang="en-US" dirty="0" smtClean="0"/>
              <a:t>發展中國家人民生計受影響 </a:t>
            </a:r>
            <a:r>
              <a:rPr lang="en-US" altLang="zh-TW" dirty="0" smtClean="0"/>
              <a:t>(</a:t>
            </a:r>
            <a:r>
              <a:rPr lang="zh-TW" altLang="en-US" dirty="0" smtClean="0"/>
              <a:t>農民、勞工權益</a:t>
            </a:r>
            <a:r>
              <a:rPr lang="en-US" altLang="zh-TW" dirty="0" smtClean="0"/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00" y="32016"/>
            <a:ext cx="4896544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688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議題</a:t>
            </a:r>
            <a:r>
              <a:rPr lang="en-US" altLang="zh-TW" dirty="0" smtClean="0"/>
              <a:t>: </a:t>
            </a:r>
            <a:r>
              <a:rPr lang="zh-TW" altLang="en-US" dirty="0" smtClean="0"/>
              <a:t>共享經濟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6355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議題</a:t>
            </a:r>
            <a:r>
              <a:rPr lang="en-US" altLang="zh-TW" dirty="0"/>
              <a:t>:</a:t>
            </a:r>
            <a:r>
              <a:rPr lang="zh-TW" altLang="en-US" dirty="0" smtClean="0"/>
              <a:t>公平貿易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94239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文化全球化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0359" y="2213116"/>
            <a:ext cx="8917978" cy="438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r>
              <a:rPr lang="zh-TW" altLang="en-US" sz="4000" dirty="0" smtClean="0"/>
              <a:t>跨國企業的推動：</a:t>
            </a:r>
            <a:endParaRPr lang="en-US" altLang="zh-TW" sz="4000" dirty="0" smtClean="0"/>
          </a:p>
          <a:p>
            <a:pPr marL="514350" indent="-514350">
              <a:buAutoNum type="arabicParenR"/>
            </a:pPr>
            <a:r>
              <a:rPr lang="zh-TW" altLang="en-US" sz="4000" dirty="0" smtClean="0"/>
              <a:t>宣傳品牌</a:t>
            </a:r>
            <a:endParaRPr lang="en-US" altLang="zh-TW" sz="4000" dirty="0" smtClean="0"/>
          </a:p>
          <a:p>
            <a:pPr marL="514350" indent="-514350">
              <a:buAutoNum type="arabicParenR"/>
            </a:pPr>
            <a:r>
              <a:rPr lang="zh-TW" altLang="en-US" sz="4000" dirty="0" smtClean="0"/>
              <a:t>形成大眾文化：如</a:t>
            </a:r>
            <a:r>
              <a:rPr lang="zh-HK" altLang="en-US" sz="4000" dirty="0" smtClean="0"/>
              <a:t>麥當勞</a:t>
            </a:r>
            <a:r>
              <a:rPr lang="zh-TW" altLang="en-US" sz="4000" dirty="0" smtClean="0"/>
              <a:t>、可口可樂</a:t>
            </a:r>
            <a:endParaRPr lang="en-US" altLang="zh-TW" sz="4000" dirty="0" smtClean="0"/>
          </a:p>
          <a:p>
            <a:pPr marL="514350" indent="-514350">
              <a:buAutoNum type="arabicParenR"/>
            </a:pPr>
            <a:r>
              <a:rPr lang="zh-TW" altLang="en-US" sz="4000" dirty="0" smtClean="0"/>
              <a:t>灌輸企業經營理念：</a:t>
            </a:r>
            <a:r>
              <a:rPr lang="zh-HK" altLang="en-US" sz="4000" dirty="0" smtClean="0"/>
              <a:t>麥當勞</a:t>
            </a:r>
            <a:r>
              <a:rPr lang="zh-TW" altLang="en-US" sz="4000" dirty="0" smtClean="0"/>
              <a:t>歡樂、活力、年輕</a:t>
            </a:r>
            <a:endParaRPr lang="en-US" altLang="zh-TW" sz="4000" dirty="0" smtClean="0"/>
          </a:p>
          <a:p>
            <a:pPr marL="514350" indent="-514350">
              <a:buAutoNum type="arabicParenR"/>
            </a:pPr>
            <a:r>
              <a:rPr lang="zh-TW" altLang="en-US" sz="4000" dirty="0" smtClean="0"/>
              <a:t>全球在地化</a:t>
            </a:r>
            <a:endParaRPr lang="zh-HK" alt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6632"/>
            <a:ext cx="25812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6918"/>
            <a:ext cx="2295255" cy="306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793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zh-TW" altLang="en-US" sz="4000" dirty="0" smtClean="0"/>
              <a:t>生活方式</a:t>
            </a:r>
            <a:r>
              <a:rPr lang="zh-TW" altLang="en-US" sz="4000" dirty="0"/>
              <a:t>改變：如飲食文化</a:t>
            </a:r>
            <a:endParaRPr lang="en-US" altLang="zh-TW" sz="4000" dirty="0"/>
          </a:p>
          <a:p>
            <a:pPr marL="514350" indent="-514350">
              <a:buAutoNum type="arabicParenR"/>
            </a:pPr>
            <a:r>
              <a:rPr lang="zh-TW" altLang="en-US" sz="4000" dirty="0"/>
              <a:t>文化觀念改變：如普世</a:t>
            </a:r>
            <a:r>
              <a:rPr lang="zh-TW" altLang="en-US" sz="4000" dirty="0" smtClean="0"/>
              <a:t>價值</a:t>
            </a:r>
            <a:endParaRPr lang="en-US" altLang="zh-TW" sz="4000" dirty="0"/>
          </a:p>
          <a:p>
            <a:pPr marL="514350" indent="-514350">
              <a:buAutoNum type="arabicParenR"/>
            </a:pPr>
            <a:r>
              <a:rPr lang="zh-TW" altLang="en-US" sz="4000" dirty="0" smtClean="0"/>
              <a:t>文化單一、非主流文化消失</a:t>
            </a:r>
            <a:endParaRPr lang="en-US" altLang="zh-TW" sz="4000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 </a:t>
            </a:r>
            <a:endParaRPr lang="en-US" altLang="zh-TW" dirty="0"/>
          </a:p>
          <a:p>
            <a:endParaRPr lang="zh-HK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影響 ：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72130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議題</a:t>
            </a:r>
            <a:r>
              <a:rPr lang="en-US" altLang="zh-TW" dirty="0" smtClean="0"/>
              <a:t>: </a:t>
            </a:r>
            <a:r>
              <a:rPr lang="zh-TW" altLang="en-US" dirty="0" smtClean="0"/>
              <a:t>足球文化全球化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87803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1498</TotalTime>
  <Words>305</Words>
  <Application>Microsoft Office PowerPoint</Application>
  <PresentationFormat>如螢幕大小 (4:3)</PresentationFormat>
  <Paragraphs>70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微軟正黑體</vt:lpstr>
      <vt:lpstr>新細明體</vt:lpstr>
      <vt:lpstr>Calibri</vt:lpstr>
      <vt:lpstr>Constantia</vt:lpstr>
      <vt:lpstr>Wingdings 2</vt:lpstr>
      <vt:lpstr>流線</vt:lpstr>
      <vt:lpstr>溫習: 全球化</vt:lpstr>
      <vt:lpstr>PowerPoint 簡報</vt:lpstr>
      <vt:lpstr>經濟全球化</vt:lpstr>
      <vt:lpstr>影響:</vt:lpstr>
      <vt:lpstr>議題: 共享經濟</vt:lpstr>
      <vt:lpstr>議題:公平貿易</vt:lpstr>
      <vt:lpstr>文化全球化</vt:lpstr>
      <vt:lpstr>影響 ：</vt:lpstr>
      <vt:lpstr>議題: 足球文化全球化</vt:lpstr>
      <vt:lpstr>PowerPoint 簡報</vt:lpstr>
      <vt:lpstr>政治全球化(全球治理)</vt:lpstr>
      <vt:lpstr>PowerPoint 簡報</vt:lpstr>
      <vt:lpstr>技巧: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全球化</dc:title>
  <dc:creator>LeePuiFong</dc:creator>
  <cp:lastModifiedBy>WongChuenFung</cp:lastModifiedBy>
  <cp:revision>23</cp:revision>
  <dcterms:created xsi:type="dcterms:W3CDTF">2012-03-19T03:31:03Z</dcterms:created>
  <dcterms:modified xsi:type="dcterms:W3CDTF">2021-10-20T00:21:08Z</dcterms:modified>
</cp:coreProperties>
</file>