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36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8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052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4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92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35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29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82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87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93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558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BE16-AFC6-4DBB-A2A6-F9BFF671B398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AEE7-C29C-443B-9F30-BE6997B6CC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5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全球化的特徵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68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2. </a:t>
            </a:r>
            <a:r>
              <a:rPr lang="zh-TW" altLang="zh-HK" dirty="0" smtClean="0">
                <a:solidFill>
                  <a:srgbClr val="FF0000"/>
                </a:solidFill>
              </a:rPr>
              <a:t>經濟</a:t>
            </a:r>
            <a:r>
              <a:rPr lang="zh-TW" altLang="zh-HK" dirty="0">
                <a:solidFill>
                  <a:srgbClr val="FF0000"/>
                </a:solidFill>
              </a:rPr>
              <a:t>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17" descr="http://www.cardu.com.tw/image_upload/news/2009121116012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0"/>
            <a:ext cx="4019550" cy="37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8" descr="http://a4.att.hudong.com/51/61/01300000145751121265611676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32" y="2923380"/>
            <a:ext cx="4477068" cy="35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 descr="http://pic12.nipic.com/20101224/657597_134044756436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13012"/>
            <a:ext cx="4059237" cy="3563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4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3. </a:t>
            </a:r>
            <a:r>
              <a:rPr lang="zh-TW" altLang="zh-HK" dirty="0" smtClean="0">
                <a:solidFill>
                  <a:srgbClr val="FF0000"/>
                </a:solidFill>
              </a:rPr>
              <a:t>全球</a:t>
            </a:r>
            <a:r>
              <a:rPr lang="zh-TW" altLang="zh-HK" dirty="0">
                <a:solidFill>
                  <a:srgbClr val="FF0000"/>
                </a:solidFill>
              </a:rPr>
              <a:t>性問題的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19" descr="http://www.logoeps.net/wp-content/uploads/2012/05/iaea-log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" y="2069277"/>
            <a:ext cx="5262996" cy="431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0" descr="http://www.lifetv.com.my/files/2010/01/26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84" y="1483677"/>
            <a:ext cx="5288916" cy="4097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4. </a:t>
            </a:r>
            <a:r>
              <a:rPr lang="zh-TW" altLang="zh-HK" dirty="0" smtClean="0">
                <a:solidFill>
                  <a:srgbClr val="FF0000"/>
                </a:solidFill>
              </a:rPr>
              <a:t>體制</a:t>
            </a:r>
            <a:r>
              <a:rPr lang="zh-TW" altLang="zh-HK" dirty="0">
                <a:solidFill>
                  <a:srgbClr val="FF0000"/>
                </a:solidFill>
              </a:rPr>
              <a:t>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36" descr="https://encrypted-tbn1.gstatic.com/images?q=tbn:ANd9GcSCuFdSSnVmqoaXUzU4ElIlNAdpyD53BPg6x3c6tboJNvOesBNTX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72456"/>
            <a:ext cx="4895850" cy="378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1690688"/>
            <a:ext cx="6096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5. </a:t>
            </a:r>
            <a:r>
              <a:rPr lang="zh-TW" altLang="zh-HK" dirty="0" smtClean="0">
                <a:solidFill>
                  <a:srgbClr val="FF0000"/>
                </a:solidFill>
              </a:rPr>
              <a:t>文化</a:t>
            </a:r>
            <a:r>
              <a:rPr lang="zh-TW" altLang="zh-HK" dirty="0">
                <a:solidFill>
                  <a:srgbClr val="FF0000"/>
                </a:solidFill>
              </a:rPr>
              <a:t>和文明的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5" name="Picture 22" descr="banner_hallowe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0637"/>
            <a:ext cx="6772275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95628" y="5567362"/>
            <a:ext cx="12419842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zh-HK" sz="5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討論香港的萬聖節如何受全球化的影響呢？</a:t>
            </a:r>
          </a:p>
        </p:txBody>
      </p:sp>
    </p:spTree>
    <p:extLst>
      <p:ext uri="{BB962C8B-B14F-4D97-AF65-F5344CB8AC3E}">
        <p14:creationId xmlns:p14="http://schemas.microsoft.com/office/powerpoint/2010/main" val="32590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dirty="0" smtClean="0"/>
              <a:t>全球化有哪四</a:t>
            </a:r>
            <a:r>
              <a:rPr lang="zh-TW" altLang="zh-HK" b="1" dirty="0"/>
              <a:t>項特徵</a:t>
            </a:r>
            <a:r>
              <a:rPr lang="zh-TW" altLang="zh-HK" b="1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世界</a:t>
            </a:r>
            <a:r>
              <a:rPr lang="zh-TW" altLang="zh-HK" sz="8000" dirty="0" smtClean="0">
                <a:solidFill>
                  <a:srgbClr val="FF0000"/>
                </a:solidFill>
              </a:rPr>
              <a:t>壓縮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全球</a:t>
            </a:r>
            <a:r>
              <a:rPr lang="zh-TW" altLang="zh-HK" sz="8000" dirty="0" smtClean="0">
                <a:solidFill>
                  <a:srgbClr val="FF0000"/>
                </a:solidFill>
              </a:rPr>
              <a:t>一體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</a:t>
            </a:r>
            <a:r>
              <a:rPr lang="zh-TW" altLang="zh-HK" sz="8000" dirty="0" smtClean="0">
                <a:solidFill>
                  <a:srgbClr val="FF0000"/>
                </a:solidFill>
              </a:rPr>
              <a:t>影響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互為牽制</a:t>
            </a:r>
            <a:endParaRPr lang="zh-HK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/>
              <a:t>找出身邊跟全球化有關的行為或</a:t>
            </a:r>
            <a:r>
              <a:rPr lang="zh-TW" altLang="zh-HK" dirty="0" smtClean="0"/>
              <a:t>物件</a:t>
            </a:r>
            <a:r>
              <a:rPr lang="en-US" altLang="zh-TW" dirty="0" smtClean="0"/>
              <a:t>: </a:t>
            </a:r>
            <a:endParaRPr lang="zh-HK" altLang="en-US" dirty="0"/>
          </a:p>
        </p:txBody>
      </p:sp>
      <p:pic>
        <p:nvPicPr>
          <p:cNvPr id="1026" name="Picture 2" descr="Image result for 全球化 例子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4" y="1690688"/>
            <a:ext cx="4728773" cy="3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897" y="2497516"/>
            <a:ext cx="7130512" cy="37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你認為什麼是全球化</a:t>
            </a:r>
            <a:r>
              <a:rPr lang="en-US" altLang="zh-TW" dirty="0" smtClean="0"/>
              <a:t>?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652" y="1563330"/>
            <a:ext cx="11916696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zh-HK" dirty="0"/>
              <a:t>Thomas Friedman.  1999.  </a:t>
            </a:r>
            <a:r>
              <a:rPr lang="zh-TW" altLang="zh-HK" dirty="0"/>
              <a:t>《解全球化：凌志汽車與橄欖樹》</a:t>
            </a:r>
          </a:p>
          <a:p>
            <a:pPr lvl="0"/>
            <a:r>
              <a:rPr lang="zh-TW" altLang="zh-HK" dirty="0"/>
              <a:t>在不斷進行的動態過程：包含市場、民族國家以及科技的無情整合，其徹底之程度為歷來所僅見—一種讓個人、企業以及民族國家，得以用比以前更廣泛、更快、更深以及更便宜的方法來接觸世界……背後的驅策理念就是自由市場資本主義</a:t>
            </a:r>
            <a:r>
              <a:rPr lang="en-US" altLang="zh-HK" dirty="0"/>
              <a:t>(free-market capitalism)</a:t>
            </a:r>
            <a:r>
              <a:rPr lang="zh-TW" altLang="zh-HK" dirty="0"/>
              <a:t>……全球化意味將自由市場資本主義散佈到全世界每一個國家。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R. Robertson.  1992. </a:t>
            </a:r>
            <a:r>
              <a:rPr lang="en-US" altLang="zh-HK" i="1" dirty="0"/>
              <a:t> Globalization</a:t>
            </a:r>
            <a:endParaRPr lang="zh-TW" altLang="zh-HK" dirty="0"/>
          </a:p>
          <a:p>
            <a:pPr lvl="0"/>
            <a:r>
              <a:rPr lang="zh-TW" altLang="zh-HK" dirty="0"/>
              <a:t>世界的壓縮，以及全球即一體的意識膨脹……互相依存與全球意識在二十世紀具體出現。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M. Waters.  1995.  </a:t>
            </a:r>
            <a:r>
              <a:rPr lang="en-US" altLang="zh-HK" i="1" dirty="0"/>
              <a:t>Globalization</a:t>
            </a:r>
            <a:endParaRPr lang="zh-TW" altLang="zh-HK" dirty="0"/>
          </a:p>
          <a:p>
            <a:pPr lvl="0"/>
            <a:r>
              <a:rPr lang="zh-TW" altLang="zh-HK" dirty="0"/>
              <a:t>是個社會過程，當中地理因素對社會文化發展的限制日漸降低，而人們亦愈來愈意識到地理因素的重要性日降的這趨勢。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49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6305549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HK" dirty="0"/>
              <a:t>M. </a:t>
            </a:r>
            <a:r>
              <a:rPr lang="en-US" altLang="zh-HK" dirty="0" err="1"/>
              <a:t>Albrow</a:t>
            </a:r>
            <a:r>
              <a:rPr lang="en-US" altLang="zh-HK" dirty="0"/>
              <a:t>.  1996.  </a:t>
            </a:r>
            <a:r>
              <a:rPr lang="en-US" altLang="zh-HK" i="1" dirty="0"/>
              <a:t>The Global Age</a:t>
            </a:r>
            <a:endParaRPr lang="zh-TW" altLang="zh-HK" dirty="0"/>
          </a:p>
          <a:p>
            <a:pPr lvl="0"/>
            <a:r>
              <a:rPr lang="zh-TW" altLang="zh-HK" dirty="0"/>
              <a:t>歷史轉變中出現的狀況，當中各種行為、價值觀、科技以及產品向世界各地傳播，並對人類生活產生巨大影響，令「全球」成為人類活動的單一基礎。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Anthony Giddens.  1999.  </a:t>
            </a:r>
            <a:r>
              <a:rPr lang="en-US" altLang="zh-HK" i="1" dirty="0"/>
              <a:t>Runaway World</a:t>
            </a:r>
            <a:endParaRPr lang="zh-TW" altLang="zh-HK" dirty="0"/>
          </a:p>
          <a:p>
            <a:pPr lvl="0"/>
            <a:r>
              <a:rPr lang="zh-TW" altLang="zh-HK" dirty="0"/>
              <a:t>社會關係在環球的基礎上深化，令不同地方聯系起來，當中遠方發生的事會影響本地的事，而本地事又會影響遠方的事。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David Held </a:t>
            </a:r>
            <a:r>
              <a:rPr lang="zh-TW" altLang="zh-HK" dirty="0"/>
              <a:t>等合著</a:t>
            </a:r>
            <a:r>
              <a:rPr lang="en-US" altLang="zh-HK" dirty="0"/>
              <a:t>  1999.  </a:t>
            </a:r>
            <a:r>
              <a:rPr lang="en-US" altLang="zh-HK" i="1" dirty="0"/>
              <a:t>Global Transformation</a:t>
            </a:r>
            <a:endParaRPr lang="zh-TW" altLang="zh-HK" dirty="0"/>
          </a:p>
          <a:p>
            <a:pPr lvl="0"/>
            <a:r>
              <a:rPr lang="zh-TW" altLang="zh-HK" dirty="0"/>
              <a:t>包括各種社會關係的處置措施等空間性組織的轉變</a:t>
            </a:r>
            <a:r>
              <a:rPr lang="en-US" altLang="zh-HK" dirty="0"/>
              <a:t>(</a:t>
            </a:r>
            <a:r>
              <a:rPr lang="zh-TW" altLang="zh-HK" dirty="0"/>
              <a:t>以其擴展範圍、強度、速度與衝擊影響等觀點來評估</a:t>
            </a:r>
            <a:r>
              <a:rPr lang="en-US" altLang="zh-HK" dirty="0"/>
              <a:t>)</a:t>
            </a:r>
            <a:r>
              <a:rPr lang="zh-TW" altLang="zh-HK" dirty="0"/>
              <a:t>，而產生跨越洲際或橫跨區域的行為、互動與權力運作等交流與連結的一種過程</a:t>
            </a:r>
            <a:r>
              <a:rPr lang="en-US" altLang="zh-HK" dirty="0"/>
              <a:t>(</a:t>
            </a:r>
            <a:r>
              <a:rPr lang="zh-TW" altLang="zh-HK" dirty="0"/>
              <a:t>或一系列過程</a:t>
            </a:r>
            <a:r>
              <a:rPr lang="en-US" altLang="zh-HK" dirty="0"/>
              <a:t>)</a:t>
            </a:r>
            <a:r>
              <a:rPr lang="zh-TW" altLang="zh-HK" dirty="0"/>
              <a:t>。</a:t>
            </a:r>
          </a:p>
          <a:p>
            <a:r>
              <a:rPr lang="en-US" altLang="zh-HK" dirty="0"/>
              <a:t> 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06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dirty="0"/>
              <a:t>根據上述分析，全球化具有至少哪四項特徵</a:t>
            </a:r>
            <a:r>
              <a:rPr lang="zh-TW" altLang="zh-HK" b="1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世界</a:t>
            </a:r>
            <a:r>
              <a:rPr lang="zh-TW" altLang="zh-HK" sz="8000" dirty="0" smtClean="0">
                <a:solidFill>
                  <a:srgbClr val="FF0000"/>
                </a:solidFill>
              </a:rPr>
              <a:t>壓縮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全球</a:t>
            </a:r>
            <a:r>
              <a:rPr lang="zh-TW" altLang="zh-HK" sz="8000" dirty="0" smtClean="0">
                <a:solidFill>
                  <a:srgbClr val="FF0000"/>
                </a:solidFill>
              </a:rPr>
              <a:t>一體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</a:t>
            </a:r>
            <a:r>
              <a:rPr lang="zh-TW" altLang="zh-HK" sz="8000" dirty="0" smtClean="0">
                <a:solidFill>
                  <a:srgbClr val="FF0000"/>
                </a:solidFill>
              </a:rPr>
              <a:t>影響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zh-HK" sz="8000" dirty="0">
                <a:solidFill>
                  <a:srgbClr val="FF0000"/>
                </a:solidFill>
              </a:rPr>
              <a:t>互為牽制</a:t>
            </a:r>
            <a:endParaRPr lang="zh-HK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試根據上述四項特徵，判斷下列例子是否具有全球化的特徵，並圈出正確答案？</a:t>
            </a:r>
            <a:endParaRPr lang="zh-HK" altLang="en-US" dirty="0"/>
          </a:p>
        </p:txBody>
      </p:sp>
      <p:pic>
        <p:nvPicPr>
          <p:cNvPr id="4" name="Picture 2" descr="https://fbcdn-sphotos-g-a.akamaihd.net/hphotos-ak-prn2/t1/1622792_656635221038889_1764962053_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43450" cy="516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fbcdn-sphotos-h-a.akamaihd.net/hphotos-ak-prn1/t1/1619348_508833265900466_1038656211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94" y="2069306"/>
            <a:ext cx="4129405" cy="444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disneydreaming.com/wp-content/uploads/2010/12/Disneyland-Log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2" y="475312"/>
            <a:ext cx="3908368" cy="61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File:759 Store logo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0" y="475312"/>
            <a:ext cx="5474970" cy="112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File:UNIQLO logo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0" y="2202497"/>
            <a:ext cx="3572828" cy="412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fbcdn-sphotos-c-a.akamaihd.net/hphotos-ak-prn1/t1/1619653_10152178438351390_2051993875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10" y="2354896"/>
            <a:ext cx="4945856" cy="4236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4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從</a:t>
            </a:r>
            <a:r>
              <a:rPr lang="zh-TW" altLang="en-US" b="1" dirty="0" smtClean="0"/>
              <a:t>以下</a:t>
            </a:r>
            <a:r>
              <a:rPr lang="zh-TW" altLang="zh-HK" b="1" dirty="0" smtClean="0"/>
              <a:t>層面</a:t>
            </a:r>
            <a:r>
              <a:rPr lang="zh-TW" altLang="en-US" b="1" dirty="0" smtClean="0"/>
              <a:t>如何看到</a:t>
            </a:r>
            <a:r>
              <a:rPr lang="zh-TW" altLang="zh-HK" b="1" dirty="0" smtClean="0"/>
              <a:t>全球化</a:t>
            </a:r>
            <a:r>
              <a:rPr lang="zh-TW" altLang="zh-HK" b="1" dirty="0"/>
              <a:t>就在我們身邊？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資訊通訊的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經濟的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全球性問題的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體制的</a:t>
            </a:r>
            <a:r>
              <a:rPr lang="zh-TW" altLang="zh-HK" sz="5000" dirty="0" smtClean="0">
                <a:solidFill>
                  <a:srgbClr val="FF0000"/>
                </a:solidFill>
              </a:rPr>
              <a:t>角度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5000" dirty="0">
                <a:solidFill>
                  <a:srgbClr val="FF0000"/>
                </a:solidFill>
              </a:rPr>
              <a:t>文化和文明的角度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 </a:t>
            </a:r>
            <a:r>
              <a:rPr lang="zh-TW" altLang="zh-HK" dirty="0" smtClean="0">
                <a:solidFill>
                  <a:srgbClr val="FF0000"/>
                </a:solidFill>
              </a:rPr>
              <a:t>資訊</a:t>
            </a:r>
            <a:r>
              <a:rPr lang="zh-TW" altLang="zh-HK" dirty="0">
                <a:solidFill>
                  <a:srgbClr val="FF0000"/>
                </a:solidFill>
              </a:rPr>
              <a:t>通訊的</a:t>
            </a:r>
            <a:r>
              <a:rPr lang="zh-TW" altLang="zh-HK" dirty="0" smtClean="0">
                <a:solidFill>
                  <a:srgbClr val="FF0000"/>
                </a:solidFill>
              </a:rPr>
              <a:t>角度</a:t>
            </a:r>
            <a:endParaRPr lang="zh-HK" altLang="en-US" dirty="0"/>
          </a:p>
        </p:txBody>
      </p:sp>
      <p:pic>
        <p:nvPicPr>
          <p:cNvPr id="4" name="Picture 15" descr="http://www.imore.com/sites/imore.com/files/styles/large/public/field/image/2013/09/iphone_5s_iphone_5c_iphone_4s_apple_products_16x9.jpg?itok=seaUwQCR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9"/>
          <a:stretch/>
        </p:blipFill>
        <p:spPr bwMode="auto">
          <a:xfrm>
            <a:off x="2232313" y="2751512"/>
            <a:ext cx="7254587" cy="315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2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481</Words>
  <Application>Microsoft Office PowerPoint</Application>
  <PresentationFormat>寬螢幕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Times New Roman</vt:lpstr>
      <vt:lpstr>Office 佈景主題</vt:lpstr>
      <vt:lpstr>全球化的特徵</vt:lpstr>
      <vt:lpstr>找出身邊跟全球化有關的行為或物件: </vt:lpstr>
      <vt:lpstr>你認為什麼是全球化? </vt:lpstr>
      <vt:lpstr>PowerPoint 簡報</vt:lpstr>
      <vt:lpstr>根據上述分析，全球化具有至少哪四項特徵？</vt:lpstr>
      <vt:lpstr>試根據上述四項特徵，判斷下列例子是否具有全球化的特徵，並圈出正確答案？</vt:lpstr>
      <vt:lpstr>PowerPoint 簡報</vt:lpstr>
      <vt:lpstr>從以下層面如何看到全球化就在我們身邊？</vt:lpstr>
      <vt:lpstr>1. 資訊通訊的角度</vt:lpstr>
      <vt:lpstr>2. 經濟的角度</vt:lpstr>
      <vt:lpstr>3. 全球性問題的角度</vt:lpstr>
      <vt:lpstr>4. 體制的角度</vt:lpstr>
      <vt:lpstr>5. 文化和文明的角度</vt:lpstr>
      <vt:lpstr>全球化有哪四項特徵？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全球化的特徵</dc:title>
  <dc:creator>WongChuenFung</dc:creator>
  <cp:lastModifiedBy>WongChuenFung</cp:lastModifiedBy>
  <cp:revision>18</cp:revision>
  <dcterms:created xsi:type="dcterms:W3CDTF">2016-09-02T08:04:24Z</dcterms:created>
  <dcterms:modified xsi:type="dcterms:W3CDTF">2022-08-09T01:59:31Z</dcterms:modified>
</cp:coreProperties>
</file>