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FFF7-525E-4677-89E9-07D639CFF850}" type="datetimeFigureOut">
              <a:rPr lang="zh-HK" altLang="en-US" smtClean="0"/>
              <a:t>9/9/2016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990-B8CC-4CEA-B2CD-F9EF01401C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3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FFF7-525E-4677-89E9-07D639CFF850}" type="datetimeFigureOut">
              <a:rPr lang="zh-HK" altLang="en-US" smtClean="0"/>
              <a:t>9/9/2016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990-B8CC-4CEA-B2CD-F9EF01401C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889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FFF7-525E-4677-89E9-07D639CFF850}" type="datetimeFigureOut">
              <a:rPr lang="zh-HK" altLang="en-US" smtClean="0"/>
              <a:t>9/9/2016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990-B8CC-4CEA-B2CD-F9EF01401C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667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FFF7-525E-4677-89E9-07D639CFF850}" type="datetimeFigureOut">
              <a:rPr lang="zh-HK" altLang="en-US" smtClean="0"/>
              <a:t>9/9/2016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990-B8CC-4CEA-B2CD-F9EF01401C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204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FFF7-525E-4677-89E9-07D639CFF850}" type="datetimeFigureOut">
              <a:rPr lang="zh-HK" altLang="en-US" smtClean="0"/>
              <a:t>9/9/2016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990-B8CC-4CEA-B2CD-F9EF01401C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573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FFF7-525E-4677-89E9-07D639CFF850}" type="datetimeFigureOut">
              <a:rPr lang="zh-HK" altLang="en-US" smtClean="0"/>
              <a:t>9/9/2016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990-B8CC-4CEA-B2CD-F9EF01401C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798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FFF7-525E-4677-89E9-07D639CFF850}" type="datetimeFigureOut">
              <a:rPr lang="zh-HK" altLang="en-US" smtClean="0"/>
              <a:t>9/9/2016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990-B8CC-4CEA-B2CD-F9EF01401C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138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FFF7-525E-4677-89E9-07D639CFF850}" type="datetimeFigureOut">
              <a:rPr lang="zh-HK" altLang="en-US" smtClean="0"/>
              <a:t>9/9/2016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990-B8CC-4CEA-B2CD-F9EF01401C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958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FFF7-525E-4677-89E9-07D639CFF850}" type="datetimeFigureOut">
              <a:rPr lang="zh-HK" altLang="en-US" smtClean="0"/>
              <a:t>9/9/2016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990-B8CC-4CEA-B2CD-F9EF01401C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067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FFF7-525E-4677-89E9-07D639CFF850}" type="datetimeFigureOut">
              <a:rPr lang="zh-HK" altLang="en-US" smtClean="0"/>
              <a:t>9/9/2016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990-B8CC-4CEA-B2CD-F9EF01401C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120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FFF7-525E-4677-89E9-07D639CFF850}" type="datetimeFigureOut">
              <a:rPr lang="zh-HK" altLang="en-US" smtClean="0"/>
              <a:t>9/9/2016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990-B8CC-4CEA-B2CD-F9EF01401C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267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FFFF7-525E-4677-89E9-07D639CFF850}" type="datetimeFigureOut">
              <a:rPr lang="zh-HK" altLang="en-US" smtClean="0"/>
              <a:t>9/9/2016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B0990-B8CC-4CEA-B2CD-F9EF01401C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144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131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推動全球化的五項因素</a:t>
            </a:r>
            <a:r>
              <a:rPr lang="zh-TW" altLang="zh-HK" b="1" dirty="0" smtClean="0"/>
              <a:t>：</a:t>
            </a:r>
            <a:endParaRPr lang="zh-HK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170684"/>
              </p:ext>
            </p:extLst>
          </p:nvPr>
        </p:nvGraphicFramePr>
        <p:xfrm>
          <a:off x="419100" y="1563330"/>
          <a:ext cx="11353800" cy="49603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6463">
                  <a:extLst>
                    <a:ext uri="{9D8B030D-6E8A-4147-A177-3AD203B41FA5}">
                      <a16:colId xmlns:a16="http://schemas.microsoft.com/office/drawing/2014/main" val="1907105788"/>
                    </a:ext>
                  </a:extLst>
                </a:gridCol>
                <a:gridCol w="5697337">
                  <a:extLst>
                    <a:ext uri="{9D8B030D-6E8A-4147-A177-3AD203B41FA5}">
                      <a16:colId xmlns:a16="http://schemas.microsoft.com/office/drawing/2014/main" val="2689284183"/>
                    </a:ext>
                  </a:extLst>
                </a:gridCol>
              </a:tblGrid>
              <a:tr h="1455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5000">
                          <a:effectLst/>
                        </a:rPr>
                        <a:t>互聯網的普及</a:t>
                      </a:r>
                      <a:endParaRPr lang="zh-TW" sz="5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5000">
                          <a:effectLst/>
                        </a:rPr>
                        <a:t>貨物和資本流動的限制減少</a:t>
                      </a:r>
                      <a:endParaRPr lang="zh-TW" sz="5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870462"/>
                  </a:ext>
                </a:extLst>
              </a:tr>
              <a:tr h="1455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5000">
                          <a:effectLst/>
                        </a:rPr>
                        <a:t>交通運輸的進步</a:t>
                      </a:r>
                      <a:endParaRPr lang="zh-TW" sz="5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5000">
                          <a:effectLst/>
                        </a:rPr>
                        <a:t>國際分工的出現和普及</a:t>
                      </a:r>
                      <a:endParaRPr lang="zh-TW" sz="5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43528"/>
                  </a:ext>
                </a:extLst>
              </a:tr>
              <a:tr h="1455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5000">
                          <a:effectLst/>
                        </a:rPr>
                        <a:t>通訊科技的進步</a:t>
                      </a:r>
                      <a:endParaRPr lang="zh-TW" sz="5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5000" dirty="0">
                          <a:effectLst/>
                        </a:rPr>
                        <a:t> </a:t>
                      </a:r>
                      <a:endParaRPr lang="zh-TW" sz="5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43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60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http://harukiq.com/images/you-who-came-from-the-star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3" y="367789"/>
            <a:ext cx="6381750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29072" y="4173482"/>
            <a:ext cx="5426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kern="0" dirty="0">
                <a:latin typeface="新細明體" panose="02020500000000000000" pitchFamily="18" charset="-120"/>
                <a:cs typeface="細明體" panose="02020509000000000000" pitchFamily="49" charset="-120"/>
              </a:rPr>
              <a:t>1.</a:t>
            </a:r>
            <a:r>
              <a:rPr lang="zh-TW" altLang="zh-HK" b="1" kern="0" dirty="0">
                <a:cs typeface="細明體" panose="02020509000000000000" pitchFamily="49" charset="-120"/>
              </a:rPr>
              <a:t>韓國劇集《來自星星的你》在香港和韓國同步播放</a:t>
            </a:r>
            <a:endParaRPr lang="zh-HK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701471"/>
              </p:ext>
            </p:extLst>
          </p:nvPr>
        </p:nvGraphicFramePr>
        <p:xfrm>
          <a:off x="6843252" y="2035277"/>
          <a:ext cx="5293441" cy="39820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1974">
                  <a:extLst>
                    <a:ext uri="{9D8B030D-6E8A-4147-A177-3AD203B41FA5}">
                      <a16:colId xmlns:a16="http://schemas.microsoft.com/office/drawing/2014/main" val="1907105788"/>
                    </a:ext>
                  </a:extLst>
                </a:gridCol>
                <a:gridCol w="2771467">
                  <a:extLst>
                    <a:ext uri="{9D8B030D-6E8A-4147-A177-3AD203B41FA5}">
                      <a16:colId xmlns:a16="http://schemas.microsoft.com/office/drawing/2014/main" val="2689284183"/>
                    </a:ext>
                  </a:extLst>
                </a:gridCol>
              </a:tblGrid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 dirty="0">
                          <a:effectLst/>
                        </a:rPr>
                        <a:t>互聯網的普及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3000">
                          <a:effectLst/>
                        </a:rPr>
                        <a:t>貨物和資本流動的限制減少</a:t>
                      </a:r>
                      <a:endParaRPr lang="zh-TW" sz="3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870462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 dirty="0">
                          <a:effectLst/>
                        </a:rPr>
                        <a:t>交通運輸的進步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3000" dirty="0">
                          <a:effectLst/>
                        </a:rPr>
                        <a:t>國際分工的出現和普及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43528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>
                          <a:effectLst/>
                        </a:rPr>
                        <a:t>通訊科技的進步</a:t>
                      </a:r>
                      <a:endParaRPr lang="zh-TW" sz="3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43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12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39" y="2168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97114"/>
              </p:ext>
            </p:extLst>
          </p:nvPr>
        </p:nvGraphicFramePr>
        <p:xfrm>
          <a:off x="722671" y="319088"/>
          <a:ext cx="6032090" cy="374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點陣圖影像" r:id="rId3" imgW="3723810" imgH="2324424" progId="Paint.Picture">
                  <p:embed/>
                </p:oleObj>
              </mc:Choice>
              <mc:Fallback>
                <p:oleObj name="點陣圖影像" r:id="rId3" imgW="3723810" imgH="23244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71" y="319088"/>
                        <a:ext cx="6032090" cy="37475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76398" y="4350463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kern="0" dirty="0">
                <a:cs typeface="Times New Roman" panose="02020603050405020304" pitchFamily="18" charset="0"/>
              </a:rPr>
              <a:t>透過收費電視，在香港同步觀看其他國家的足球賽事</a:t>
            </a:r>
            <a:endParaRPr lang="zh-HK" altLang="en-US" dirty="0"/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04537"/>
              </p:ext>
            </p:extLst>
          </p:nvPr>
        </p:nvGraphicFramePr>
        <p:xfrm>
          <a:off x="6843252" y="2035277"/>
          <a:ext cx="5293441" cy="39820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1974">
                  <a:extLst>
                    <a:ext uri="{9D8B030D-6E8A-4147-A177-3AD203B41FA5}">
                      <a16:colId xmlns:a16="http://schemas.microsoft.com/office/drawing/2014/main" val="1907105788"/>
                    </a:ext>
                  </a:extLst>
                </a:gridCol>
                <a:gridCol w="2771467">
                  <a:extLst>
                    <a:ext uri="{9D8B030D-6E8A-4147-A177-3AD203B41FA5}">
                      <a16:colId xmlns:a16="http://schemas.microsoft.com/office/drawing/2014/main" val="2689284183"/>
                    </a:ext>
                  </a:extLst>
                </a:gridCol>
              </a:tblGrid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 dirty="0">
                          <a:effectLst/>
                        </a:rPr>
                        <a:t>互聯網的普及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3000">
                          <a:effectLst/>
                        </a:rPr>
                        <a:t>貨物和資本流動的限制減少</a:t>
                      </a:r>
                      <a:endParaRPr lang="zh-TW" sz="3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870462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 dirty="0">
                          <a:effectLst/>
                        </a:rPr>
                        <a:t>交通運輸的進步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3000" dirty="0">
                          <a:effectLst/>
                        </a:rPr>
                        <a:t>國際分工的出現和普及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43528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>
                          <a:effectLst/>
                        </a:rPr>
                        <a:t>通訊科技的進步</a:t>
                      </a:r>
                      <a:endParaRPr lang="zh-TW" sz="3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43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61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722" y="206476"/>
            <a:ext cx="17893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732369"/>
              </p:ext>
            </p:extLst>
          </p:nvPr>
        </p:nvGraphicFramePr>
        <p:xfrm>
          <a:off x="250722" y="206477"/>
          <a:ext cx="6757875" cy="373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點陣圖影像" r:id="rId3" imgW="8819048" imgH="4866667" progId="Paint.Picture">
                  <p:embed/>
                </p:oleObj>
              </mc:Choice>
              <mc:Fallback>
                <p:oleObj name="點陣圖影像" r:id="rId3" imgW="8819048" imgH="48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22" y="206477"/>
                        <a:ext cx="6757875" cy="3731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846333" y="4335715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kern="0" dirty="0">
                <a:cs typeface="Times New Roman" panose="02020603050405020304" pitchFamily="18" charset="0"/>
              </a:rPr>
              <a:t>香港互聯網用戶可以利用網上購買內地商品</a:t>
            </a:r>
            <a:endParaRPr lang="zh-HK" altLang="en-US" dirty="0"/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04537"/>
              </p:ext>
            </p:extLst>
          </p:nvPr>
        </p:nvGraphicFramePr>
        <p:xfrm>
          <a:off x="6843252" y="2035277"/>
          <a:ext cx="5293441" cy="39820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1974">
                  <a:extLst>
                    <a:ext uri="{9D8B030D-6E8A-4147-A177-3AD203B41FA5}">
                      <a16:colId xmlns:a16="http://schemas.microsoft.com/office/drawing/2014/main" val="1907105788"/>
                    </a:ext>
                  </a:extLst>
                </a:gridCol>
                <a:gridCol w="2771467">
                  <a:extLst>
                    <a:ext uri="{9D8B030D-6E8A-4147-A177-3AD203B41FA5}">
                      <a16:colId xmlns:a16="http://schemas.microsoft.com/office/drawing/2014/main" val="2689284183"/>
                    </a:ext>
                  </a:extLst>
                </a:gridCol>
              </a:tblGrid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 dirty="0">
                          <a:effectLst/>
                        </a:rPr>
                        <a:t>互聯網的普及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3000">
                          <a:effectLst/>
                        </a:rPr>
                        <a:t>貨物和資本流動的限制減少</a:t>
                      </a:r>
                      <a:endParaRPr lang="zh-TW" sz="3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870462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 dirty="0">
                          <a:effectLst/>
                        </a:rPr>
                        <a:t>交通運輸的進步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3000" dirty="0">
                          <a:effectLst/>
                        </a:rPr>
                        <a:t>國際分工的出現和普及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43528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>
                          <a:effectLst/>
                        </a:rPr>
                        <a:t>通訊科技的進步</a:t>
                      </a:r>
                      <a:endParaRPr lang="zh-TW" sz="3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43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83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37419" y="457199"/>
            <a:ext cx="179371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33125"/>
              </p:ext>
            </p:extLst>
          </p:nvPr>
        </p:nvGraphicFramePr>
        <p:xfrm>
          <a:off x="737419" y="457200"/>
          <a:ext cx="5292129" cy="3569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點陣圖影像" r:id="rId3" imgW="3104762" imgH="2095793" progId="Paint.Picture">
                  <p:embed/>
                </p:oleObj>
              </mc:Choice>
              <mc:Fallback>
                <p:oleObj name="點陣圖影像" r:id="rId3" imgW="3104762" imgH="209579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419" y="457200"/>
                        <a:ext cx="5292129" cy="3569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213658" y="4424205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kern="0" dirty="0">
                <a:cs typeface="Times New Roman" panose="02020603050405020304" pitchFamily="18" charset="0"/>
              </a:rPr>
              <a:t>由不同國家負責生產新型飛機的各個零件</a:t>
            </a:r>
            <a:endParaRPr lang="zh-HK" altLang="en-US" dirty="0"/>
          </a:p>
        </p:txBody>
      </p:sp>
      <p:graphicFrame>
        <p:nvGraphicFramePr>
          <p:cNvPr id="9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04537"/>
              </p:ext>
            </p:extLst>
          </p:nvPr>
        </p:nvGraphicFramePr>
        <p:xfrm>
          <a:off x="6843252" y="2035277"/>
          <a:ext cx="5293441" cy="39820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1974">
                  <a:extLst>
                    <a:ext uri="{9D8B030D-6E8A-4147-A177-3AD203B41FA5}">
                      <a16:colId xmlns:a16="http://schemas.microsoft.com/office/drawing/2014/main" val="1907105788"/>
                    </a:ext>
                  </a:extLst>
                </a:gridCol>
                <a:gridCol w="2771467">
                  <a:extLst>
                    <a:ext uri="{9D8B030D-6E8A-4147-A177-3AD203B41FA5}">
                      <a16:colId xmlns:a16="http://schemas.microsoft.com/office/drawing/2014/main" val="2689284183"/>
                    </a:ext>
                  </a:extLst>
                </a:gridCol>
              </a:tblGrid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 dirty="0">
                          <a:effectLst/>
                        </a:rPr>
                        <a:t>互聯網的普及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3000">
                          <a:effectLst/>
                        </a:rPr>
                        <a:t>貨物和資本流動的限制減少</a:t>
                      </a:r>
                      <a:endParaRPr lang="zh-TW" sz="3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870462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 dirty="0">
                          <a:effectLst/>
                        </a:rPr>
                        <a:t>交通運輸的進步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3000" dirty="0">
                          <a:effectLst/>
                        </a:rPr>
                        <a:t>國際分工的出現和普及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43528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>
                          <a:effectLst/>
                        </a:rPr>
                        <a:t>通訊科技的進步</a:t>
                      </a:r>
                      <a:endParaRPr lang="zh-TW" sz="3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43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59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http://www.imore.com/sites/imore.com/files/styles/large/public/field/image/2013/09/iphone_5s_iphone_5c_iphone_4s_apple_products_16x9.jpg?itok=seaUwQCR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7" y="697522"/>
            <a:ext cx="5888606" cy="37859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80094" y="4483510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b="1" kern="0" dirty="0">
                <a:cs typeface="細明體" panose="02020509000000000000" pitchFamily="49" charset="-120"/>
              </a:rPr>
              <a:t>備國際通話功能的手提電話，可以隨時聯絡海外客戶</a:t>
            </a:r>
            <a:endParaRPr lang="zh-HK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04537"/>
              </p:ext>
            </p:extLst>
          </p:nvPr>
        </p:nvGraphicFramePr>
        <p:xfrm>
          <a:off x="6843252" y="2035277"/>
          <a:ext cx="5293441" cy="39820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1974">
                  <a:extLst>
                    <a:ext uri="{9D8B030D-6E8A-4147-A177-3AD203B41FA5}">
                      <a16:colId xmlns:a16="http://schemas.microsoft.com/office/drawing/2014/main" val="1907105788"/>
                    </a:ext>
                  </a:extLst>
                </a:gridCol>
                <a:gridCol w="2771467">
                  <a:extLst>
                    <a:ext uri="{9D8B030D-6E8A-4147-A177-3AD203B41FA5}">
                      <a16:colId xmlns:a16="http://schemas.microsoft.com/office/drawing/2014/main" val="2689284183"/>
                    </a:ext>
                  </a:extLst>
                </a:gridCol>
              </a:tblGrid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 dirty="0">
                          <a:effectLst/>
                        </a:rPr>
                        <a:t>互聯網的普及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3000">
                          <a:effectLst/>
                        </a:rPr>
                        <a:t>貨物和資本流動的限制減少</a:t>
                      </a:r>
                      <a:endParaRPr lang="zh-TW" sz="3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870462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 dirty="0">
                          <a:effectLst/>
                        </a:rPr>
                        <a:t>交通運輸的進步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3000" dirty="0">
                          <a:effectLst/>
                        </a:rPr>
                        <a:t>國際分工的出現和普及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43528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>
                          <a:effectLst/>
                        </a:rPr>
                        <a:t>通訊科技的進步</a:t>
                      </a:r>
                      <a:endParaRPr lang="zh-TW" sz="3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43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88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722" y="221225"/>
            <a:ext cx="240138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779618"/>
              </p:ext>
            </p:extLst>
          </p:nvPr>
        </p:nvGraphicFramePr>
        <p:xfrm>
          <a:off x="442451" y="398787"/>
          <a:ext cx="6091083" cy="380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點陣圖影像" r:id="rId3" imgW="5087060" imgH="2752381" progId="Paint.Picture">
                  <p:embed/>
                </p:oleObj>
              </mc:Choice>
              <mc:Fallback>
                <p:oleObj name="點陣圖影像" r:id="rId3" imgW="5087060" imgH="27523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51" y="398787"/>
                        <a:ext cx="6091083" cy="3805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936040" y="4335715"/>
            <a:ext cx="2751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kern="0" dirty="0">
                <a:cs typeface="Times New Roman" panose="02020603050405020304" pitchFamily="18" charset="0"/>
              </a:rPr>
              <a:t>內地銀行來港上市</a:t>
            </a:r>
            <a:endParaRPr lang="zh-HK" altLang="en-US" dirty="0"/>
          </a:p>
        </p:txBody>
      </p:sp>
      <p:graphicFrame>
        <p:nvGraphicFramePr>
          <p:cNvPr id="9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04537"/>
              </p:ext>
            </p:extLst>
          </p:nvPr>
        </p:nvGraphicFramePr>
        <p:xfrm>
          <a:off x="6843252" y="2035277"/>
          <a:ext cx="5293441" cy="39820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1974">
                  <a:extLst>
                    <a:ext uri="{9D8B030D-6E8A-4147-A177-3AD203B41FA5}">
                      <a16:colId xmlns:a16="http://schemas.microsoft.com/office/drawing/2014/main" val="1907105788"/>
                    </a:ext>
                  </a:extLst>
                </a:gridCol>
                <a:gridCol w="2771467">
                  <a:extLst>
                    <a:ext uri="{9D8B030D-6E8A-4147-A177-3AD203B41FA5}">
                      <a16:colId xmlns:a16="http://schemas.microsoft.com/office/drawing/2014/main" val="2689284183"/>
                    </a:ext>
                  </a:extLst>
                </a:gridCol>
              </a:tblGrid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 dirty="0">
                          <a:effectLst/>
                        </a:rPr>
                        <a:t>互聯網的普及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3000">
                          <a:effectLst/>
                        </a:rPr>
                        <a:t>貨物和資本流動的限制減少</a:t>
                      </a:r>
                      <a:endParaRPr lang="zh-TW" sz="3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870462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 dirty="0">
                          <a:effectLst/>
                        </a:rPr>
                        <a:t>交通運輸的進步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3000" dirty="0">
                          <a:effectLst/>
                        </a:rPr>
                        <a:t>國際分工的出現和普及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43528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000">
                          <a:effectLst/>
                        </a:rPr>
                        <a:t>通訊科技的進步</a:t>
                      </a:r>
                      <a:endParaRPr lang="zh-TW" sz="3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zh-TW" sz="3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43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59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258</Words>
  <Application>Microsoft Office PowerPoint</Application>
  <PresentationFormat>寬螢幕</PresentationFormat>
  <Paragraphs>49</Paragraphs>
  <Slides>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DengXian</vt:lpstr>
      <vt:lpstr>細明體</vt:lpstr>
      <vt:lpstr>新細明體</vt:lpstr>
      <vt:lpstr>Arial</vt:lpstr>
      <vt:lpstr>Calibri</vt:lpstr>
      <vt:lpstr>Calibri Light</vt:lpstr>
      <vt:lpstr>Times New Roman</vt:lpstr>
      <vt:lpstr>Office 佈景主題</vt:lpstr>
      <vt:lpstr>調色盤圖片</vt:lpstr>
      <vt:lpstr>PowerPoint 簡報</vt:lpstr>
      <vt:lpstr>推動全球化的五項因素：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WongChuenFung</dc:creator>
  <cp:lastModifiedBy>WongChuenFung</cp:lastModifiedBy>
  <cp:revision>4</cp:revision>
  <dcterms:created xsi:type="dcterms:W3CDTF">2016-09-09T00:18:32Z</dcterms:created>
  <dcterms:modified xsi:type="dcterms:W3CDTF">2016-09-09T00:26:40Z</dcterms:modified>
</cp:coreProperties>
</file>